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2.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12.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2" name="Shape 142"/>
        <p:cNvGrpSpPr/>
        <p:nvPr/>
      </p:nvGrpSpPr>
      <p:grpSpPr>
        <a:xfrm>
          <a:off x="0" y="0"/>
          <a:ext cx="0" cy="0"/>
          <a:chOff x="0" y="0"/>
          <a:chExt cx="0" cy="0"/>
        </a:xfrm>
      </p:grpSpPr>
      <p:sp>
        <p:nvSpPr>
          <p:cNvPr id="143" name="Google Shape;143;g76ed4e27f1_0_1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76ed4e27f1_0_1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1" name="Shape 151"/>
        <p:cNvGrpSpPr/>
        <p:nvPr/>
      </p:nvGrpSpPr>
      <p:grpSpPr>
        <a:xfrm>
          <a:off x="0" y="0"/>
          <a:ext cx="0" cy="0"/>
          <a:chOff x="0" y="0"/>
          <a:chExt cx="0" cy="0"/>
        </a:xfrm>
      </p:grpSpPr>
      <p:sp>
        <p:nvSpPr>
          <p:cNvPr id="152" name="Google Shape;152;g76ed4e27f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3" name="Google Shape;153;g76ed4e27f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Google Shape;160;g76ed4e27f1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76ed4e27f1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 name="Shape 57"/>
        <p:cNvGrpSpPr/>
        <p:nvPr/>
      </p:nvGrpSpPr>
      <p:grpSpPr>
        <a:xfrm>
          <a:off x="0" y="0"/>
          <a:ext cx="0" cy="0"/>
          <a:chOff x="0" y="0"/>
          <a:chExt cx="0" cy="0"/>
        </a:xfrm>
      </p:grpSpPr>
      <p:sp>
        <p:nvSpPr>
          <p:cNvPr id="58" name="Google Shape;58;g76ed64b217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 name="Google Shape;59;g76ed64b217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76ed64b217_1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6ed64b217_1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76ed4e27f1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 name="Google Shape;81;g76ed4e27f1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6" name="Shape 86"/>
        <p:cNvGrpSpPr/>
        <p:nvPr/>
      </p:nvGrpSpPr>
      <p:grpSpPr>
        <a:xfrm>
          <a:off x="0" y="0"/>
          <a:ext cx="0" cy="0"/>
          <a:chOff x="0" y="0"/>
          <a:chExt cx="0" cy="0"/>
        </a:xfrm>
      </p:grpSpPr>
      <p:sp>
        <p:nvSpPr>
          <p:cNvPr id="87" name="Google Shape;87;g76ed4e27f1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8" name="Google Shape;88;g76ed4e27f1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7" name="Shape 97"/>
        <p:cNvGrpSpPr/>
        <p:nvPr/>
      </p:nvGrpSpPr>
      <p:grpSpPr>
        <a:xfrm>
          <a:off x="0" y="0"/>
          <a:ext cx="0" cy="0"/>
          <a:chOff x="0" y="0"/>
          <a:chExt cx="0" cy="0"/>
        </a:xfrm>
      </p:grpSpPr>
      <p:sp>
        <p:nvSpPr>
          <p:cNvPr id="98" name="Google Shape;98;g76ed4e27f1_0_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9" name="Google Shape;99;g76ed4e27f1_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7" name="Shape 107"/>
        <p:cNvGrpSpPr/>
        <p:nvPr/>
      </p:nvGrpSpPr>
      <p:grpSpPr>
        <a:xfrm>
          <a:off x="0" y="0"/>
          <a:ext cx="0" cy="0"/>
          <a:chOff x="0" y="0"/>
          <a:chExt cx="0" cy="0"/>
        </a:xfrm>
      </p:grpSpPr>
      <p:sp>
        <p:nvSpPr>
          <p:cNvPr id="108" name="Google Shape;108;g76ed4e27f1_0_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76ed4e27f1_0_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6ed4e27f1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6ed4e27f1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76ed4e27f1_0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76ed4e27f1_0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hyperlink" Target="http://www.openprinting.org/" TargetMode="External"/><Relationship Id="rId5"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hyperlink" Target="https://twitter.com/Open_Printing" TargetMode="External"/><Relationship Id="rId4" Type="http://schemas.openxmlformats.org/officeDocument/2006/relationships/hyperlink" Target="https://t.me/joinchat/AAAAAE2Xmec2HFyEexP9uA" TargetMode="External"/><Relationship Id="rId5" Type="http://schemas.openxmlformats.org/officeDocument/2006/relationships/hyperlink" Target="mailto:basu.aveek@gmail.com" TargetMode="External"/><Relationship Id="rId6"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2.png"/><Relationship Id="rId7"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hyperlink" Target="https://wiki.linuxfoundation.org/gsoc/google-summer-code-2020-openprinting-project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hyperlink" Target="https://linuxplumbersconf.org/event/4/sessions/52/#20190910" TargetMode="External"/><Relationship Id="rId4" Type="http://schemas.openxmlformats.org/officeDocument/2006/relationships/hyperlink" Target="https://lwn.net/Articles/798916/" TargetMode="External"/><Relationship Id="rId10" Type="http://schemas.openxmlformats.org/officeDocument/2006/relationships/image" Target="../media/image11.png"/><Relationship Id="rId9" Type="http://schemas.openxmlformats.org/officeDocument/2006/relationships/image" Target="../media/image9.png"/><Relationship Id="rId5" Type="http://schemas.openxmlformats.org/officeDocument/2006/relationships/image" Target="../media/image1.png"/><Relationship Id="rId6" Type="http://schemas.openxmlformats.org/officeDocument/2006/relationships/hyperlink" Target="http://www.youtube.com/watch?v=0c_JaX4G7Zc" TargetMode="External"/><Relationship Id="rId7" Type="http://schemas.openxmlformats.org/officeDocument/2006/relationships/image" Target="../media/image5.jpg"/><Relationship Id="rId8"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hyperlink" Target="https://funding.communitybridge.org/projects/open-printing"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ph idx="1" type="subTitle"/>
          </p:nvPr>
        </p:nvSpPr>
        <p:spPr>
          <a:xfrm>
            <a:off x="311700" y="141427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Open Printing Project Updates - 2020</a:t>
            </a:r>
            <a:endParaRPr/>
          </a:p>
        </p:txBody>
      </p:sp>
      <p:pic>
        <p:nvPicPr>
          <p:cNvPr id="55" name="Google Shape;55;p13"/>
          <p:cNvPicPr preferRelativeResize="0"/>
          <p:nvPr/>
        </p:nvPicPr>
        <p:blipFill rotWithShape="1">
          <a:blip r:embed="rId3">
            <a:alphaModFix/>
          </a:blip>
          <a:srcRect b="0" l="0" r="0" t="0"/>
          <a:stretch/>
        </p:blipFill>
        <p:spPr>
          <a:xfrm>
            <a:off x="250825" y="3809525"/>
            <a:ext cx="3780348" cy="1134825"/>
          </a:xfrm>
          <a:prstGeom prst="rect">
            <a:avLst/>
          </a:prstGeom>
          <a:noFill/>
          <a:ln>
            <a:noFill/>
          </a:ln>
        </p:spPr>
      </p:pic>
      <p:sp>
        <p:nvSpPr>
          <p:cNvPr id="56" name="Google Shape;56;p13"/>
          <p:cNvSpPr txBox="1"/>
          <p:nvPr>
            <p:ph idx="1" type="subTitle"/>
          </p:nvPr>
        </p:nvSpPr>
        <p:spPr>
          <a:xfrm>
            <a:off x="5484550" y="3452850"/>
            <a:ext cx="3321900" cy="14193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lang="en" sz="1000"/>
              <a:t>Joint PWG/Open Printing Meeting </a:t>
            </a:r>
            <a:endParaRPr sz="1000"/>
          </a:p>
          <a:p>
            <a:pPr indent="0" lvl="0" marL="0" rtl="0" algn="r">
              <a:spcBef>
                <a:spcPts val="0"/>
              </a:spcBef>
              <a:spcAft>
                <a:spcPts val="0"/>
              </a:spcAft>
              <a:buNone/>
            </a:pPr>
            <a:r>
              <a:rPr lang="en" sz="1000"/>
              <a:t>May 5, 2020</a:t>
            </a:r>
            <a:endParaRPr sz="1000"/>
          </a:p>
          <a:p>
            <a:pPr indent="0" lvl="0" marL="0" rtl="0" algn="r">
              <a:spcBef>
                <a:spcPts val="0"/>
              </a:spcBef>
              <a:spcAft>
                <a:spcPts val="0"/>
              </a:spcAft>
              <a:buNone/>
            </a:pPr>
            <a:r>
              <a:t/>
            </a:r>
            <a:endParaRPr sz="1000"/>
          </a:p>
          <a:p>
            <a:pPr indent="0" lvl="0" marL="0" rtl="0" algn="r">
              <a:spcBef>
                <a:spcPts val="0"/>
              </a:spcBef>
              <a:spcAft>
                <a:spcPts val="0"/>
              </a:spcAft>
              <a:buNone/>
            </a:pPr>
            <a:r>
              <a:rPr lang="en" sz="1000"/>
              <a:t> </a:t>
            </a:r>
            <a:endParaRPr sz="1000"/>
          </a:p>
          <a:p>
            <a:pPr indent="0" lvl="0" marL="0" rtl="0" algn="r">
              <a:spcBef>
                <a:spcPts val="0"/>
              </a:spcBef>
              <a:spcAft>
                <a:spcPts val="0"/>
              </a:spcAft>
              <a:buNone/>
            </a:pPr>
            <a:r>
              <a:rPr lang="en" sz="1000"/>
              <a:t>Aveek Basu - Program Manager </a:t>
            </a:r>
            <a:endParaRPr sz="1000"/>
          </a:p>
          <a:p>
            <a:pPr indent="0" lvl="0" marL="0" rtl="0" algn="r">
              <a:spcBef>
                <a:spcPts val="0"/>
              </a:spcBef>
              <a:spcAft>
                <a:spcPts val="0"/>
              </a:spcAft>
              <a:buNone/>
            </a:pPr>
            <a:r>
              <a:rPr lang="en" sz="1000"/>
              <a:t>Till Kamppeter - Technical Lead</a:t>
            </a:r>
            <a:endParaRPr sz="1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5" name="Shape 145"/>
        <p:cNvGrpSpPr/>
        <p:nvPr/>
      </p:nvGrpSpPr>
      <p:grpSpPr>
        <a:xfrm>
          <a:off x="0" y="0"/>
          <a:ext cx="0" cy="0"/>
          <a:chOff x="0" y="0"/>
          <a:chExt cx="0" cy="0"/>
        </a:xfrm>
      </p:grpSpPr>
      <p:pic>
        <p:nvPicPr>
          <p:cNvPr id="146" name="Google Shape;146;p22"/>
          <p:cNvPicPr preferRelativeResize="0"/>
          <p:nvPr/>
        </p:nvPicPr>
        <p:blipFill rotWithShape="1">
          <a:blip r:embed="rId3">
            <a:alphaModFix/>
          </a:blip>
          <a:srcRect b="0" l="0" r="0" t="0"/>
          <a:stretch/>
        </p:blipFill>
        <p:spPr>
          <a:xfrm>
            <a:off x="6556400" y="4335950"/>
            <a:ext cx="2512573" cy="754250"/>
          </a:xfrm>
          <a:prstGeom prst="rect">
            <a:avLst/>
          </a:prstGeom>
          <a:noFill/>
          <a:ln>
            <a:noFill/>
          </a:ln>
        </p:spPr>
      </p:pic>
      <p:sp>
        <p:nvSpPr>
          <p:cNvPr id="147" name="Google Shape;147;p22"/>
          <p:cNvSpPr txBox="1"/>
          <p:nvPr>
            <p:ph type="title"/>
          </p:nvPr>
        </p:nvSpPr>
        <p:spPr>
          <a:xfrm>
            <a:off x="311700" y="62575"/>
            <a:ext cx="8520600" cy="44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chemeClr val="dk2"/>
                </a:solidFill>
              </a:rPr>
              <a:t>OP Website is Full Functional </a:t>
            </a:r>
            <a:endParaRPr b="1" sz="600">
              <a:solidFill>
                <a:schemeClr val="dk2"/>
              </a:solidFill>
            </a:endParaRPr>
          </a:p>
        </p:txBody>
      </p:sp>
      <p:sp>
        <p:nvSpPr>
          <p:cNvPr id="148" name="Google Shape;148;p22"/>
          <p:cNvSpPr/>
          <p:nvPr/>
        </p:nvSpPr>
        <p:spPr>
          <a:xfrm>
            <a:off x="6044050" y="1300702"/>
            <a:ext cx="1991700" cy="1947300"/>
          </a:xfrm>
          <a:prstGeom prst="star10">
            <a:avLst>
              <a:gd fmla="val 42533" name="adj"/>
              <a:gd fmla="val 105146" name="hf"/>
            </a:avLst>
          </a:prstGeom>
          <a:solidFill>
            <a:schemeClr val="lt2"/>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rPr>
              <a:t>Thank You</a:t>
            </a:r>
            <a:r>
              <a:rPr b="1" lang="en" sz="1100">
                <a:solidFill>
                  <a:schemeClr val="dk2"/>
                </a:solidFill>
              </a:rPr>
              <a:t> </a:t>
            </a:r>
            <a:endParaRPr b="1" sz="1100">
              <a:solidFill>
                <a:schemeClr val="dk2"/>
              </a:solidFill>
            </a:endParaRPr>
          </a:p>
          <a:p>
            <a:pPr indent="0" lvl="0" marL="0" rtl="0" algn="ctr">
              <a:spcBef>
                <a:spcPts val="0"/>
              </a:spcBef>
              <a:spcAft>
                <a:spcPts val="0"/>
              </a:spcAft>
              <a:buNone/>
            </a:pPr>
            <a:r>
              <a:rPr b="1" lang="en" sz="1000">
                <a:solidFill>
                  <a:schemeClr val="dk2"/>
                </a:solidFill>
              </a:rPr>
              <a:t>Dhiraj, Sahil, Nilanjana, Abhishek</a:t>
            </a:r>
            <a:endParaRPr b="1" sz="1000">
              <a:solidFill>
                <a:schemeClr val="dk2"/>
              </a:solidFill>
            </a:endParaRPr>
          </a:p>
          <a:p>
            <a:pPr indent="0" lvl="0" marL="0" rtl="0" algn="ctr">
              <a:spcBef>
                <a:spcPts val="0"/>
              </a:spcBef>
              <a:spcAft>
                <a:spcPts val="0"/>
              </a:spcAft>
              <a:buNone/>
            </a:pPr>
            <a:r>
              <a:rPr lang="en" sz="800">
                <a:solidFill>
                  <a:schemeClr val="dk2"/>
                </a:solidFill>
              </a:rPr>
              <a:t>and all our students who have worked on developing this new OP website. </a:t>
            </a:r>
            <a:endParaRPr sz="800">
              <a:solidFill>
                <a:schemeClr val="dk2"/>
              </a:solidFill>
            </a:endParaRPr>
          </a:p>
        </p:txBody>
      </p:sp>
      <p:sp>
        <p:nvSpPr>
          <p:cNvPr id="149" name="Google Shape;149;p22"/>
          <p:cNvSpPr txBox="1"/>
          <p:nvPr>
            <p:ph idx="1" type="body"/>
          </p:nvPr>
        </p:nvSpPr>
        <p:spPr>
          <a:xfrm>
            <a:off x="529025" y="4687725"/>
            <a:ext cx="1925700" cy="355500"/>
          </a:xfrm>
          <a:prstGeom prst="rect">
            <a:avLst/>
          </a:prstGeom>
          <a:ln cap="flat" cmpd="sng" w="9525">
            <a:solidFill>
              <a:srgbClr val="FFFF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rPr b="1" lang="en" sz="1000"/>
              <a:t>Web Page:</a:t>
            </a:r>
            <a:r>
              <a:rPr lang="en" sz="1000"/>
              <a:t> </a:t>
            </a:r>
            <a:r>
              <a:rPr lang="en" sz="600" u="sng">
                <a:hlinkClick r:id="rId4"/>
              </a:rPr>
              <a:t>http://www.openprinting.org/</a:t>
            </a:r>
            <a:r>
              <a:rPr lang="en" sz="600"/>
              <a:t>  </a:t>
            </a:r>
            <a:r>
              <a:rPr lang="en" sz="1000"/>
              <a:t>                                           </a:t>
            </a:r>
            <a:r>
              <a:rPr b="1" lang="en" sz="1400"/>
              <a:t> </a:t>
            </a:r>
            <a:r>
              <a:rPr lang="en" sz="1000"/>
              <a:t>                                      </a:t>
            </a:r>
            <a:r>
              <a:rPr b="1" lang="en" sz="1700"/>
              <a:t>                                                                                                                                                           </a:t>
            </a:r>
            <a:r>
              <a:rPr lang="en" sz="1700"/>
              <a:t>   </a:t>
            </a:r>
            <a:r>
              <a:rPr b="1" lang="en" sz="1700"/>
              <a:t>      </a:t>
            </a:r>
            <a:endParaRPr sz="1300"/>
          </a:p>
        </p:txBody>
      </p:sp>
      <p:pic>
        <p:nvPicPr>
          <p:cNvPr id="150" name="Google Shape;150;p22"/>
          <p:cNvPicPr preferRelativeResize="0"/>
          <p:nvPr/>
        </p:nvPicPr>
        <p:blipFill>
          <a:blip r:embed="rId5">
            <a:alphaModFix/>
          </a:blip>
          <a:stretch>
            <a:fillRect/>
          </a:stretch>
        </p:blipFill>
        <p:spPr>
          <a:xfrm>
            <a:off x="575800" y="413975"/>
            <a:ext cx="3136000" cy="433032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pic>
        <p:nvPicPr>
          <p:cNvPr id="155" name="Google Shape;155;p23"/>
          <p:cNvPicPr preferRelativeResize="0"/>
          <p:nvPr/>
        </p:nvPicPr>
        <p:blipFill rotWithShape="1">
          <a:blip r:embed="rId3">
            <a:alphaModFix/>
          </a:blip>
          <a:srcRect b="0" l="0" r="0" t="0"/>
          <a:stretch/>
        </p:blipFill>
        <p:spPr>
          <a:xfrm>
            <a:off x="6556400" y="4335950"/>
            <a:ext cx="2512573" cy="754250"/>
          </a:xfrm>
          <a:prstGeom prst="rect">
            <a:avLst/>
          </a:prstGeom>
          <a:noFill/>
          <a:ln>
            <a:noFill/>
          </a:ln>
        </p:spPr>
      </p:pic>
      <p:sp>
        <p:nvSpPr>
          <p:cNvPr id="156" name="Google Shape;156;p23"/>
          <p:cNvSpPr txBox="1"/>
          <p:nvPr>
            <p:ph type="title"/>
          </p:nvPr>
        </p:nvSpPr>
        <p:spPr>
          <a:xfrm>
            <a:off x="311700" y="62575"/>
            <a:ext cx="8520600" cy="44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chemeClr val="dk2"/>
                </a:solidFill>
              </a:rPr>
              <a:t>A Note..!!</a:t>
            </a:r>
            <a:r>
              <a:rPr b="1" lang="en" sz="2000">
                <a:solidFill>
                  <a:schemeClr val="dk2"/>
                </a:solidFill>
              </a:rPr>
              <a:t> </a:t>
            </a:r>
            <a:endParaRPr b="1" sz="600">
              <a:solidFill>
                <a:schemeClr val="dk2"/>
              </a:solidFill>
            </a:endParaRPr>
          </a:p>
        </p:txBody>
      </p:sp>
      <p:pic>
        <p:nvPicPr>
          <p:cNvPr id="157" name="Google Shape;157;p23"/>
          <p:cNvPicPr preferRelativeResize="0"/>
          <p:nvPr/>
        </p:nvPicPr>
        <p:blipFill>
          <a:blip r:embed="rId4">
            <a:alphaModFix/>
          </a:blip>
          <a:stretch>
            <a:fillRect/>
          </a:stretch>
        </p:blipFill>
        <p:spPr>
          <a:xfrm>
            <a:off x="311700" y="275825"/>
            <a:ext cx="4292401" cy="4578827"/>
          </a:xfrm>
          <a:prstGeom prst="rect">
            <a:avLst/>
          </a:prstGeom>
          <a:noFill/>
          <a:ln>
            <a:noFill/>
          </a:ln>
        </p:spPr>
      </p:pic>
      <p:sp>
        <p:nvSpPr>
          <p:cNvPr id="158" name="Google Shape;158;p23"/>
          <p:cNvSpPr txBox="1"/>
          <p:nvPr>
            <p:ph idx="1" type="body"/>
          </p:nvPr>
        </p:nvSpPr>
        <p:spPr>
          <a:xfrm>
            <a:off x="5096475" y="2060700"/>
            <a:ext cx="3582600" cy="1022100"/>
          </a:xfrm>
          <a:prstGeom prst="rect">
            <a:avLst/>
          </a:prstGeom>
        </p:spPr>
        <p:txBody>
          <a:bodyPr anchorCtr="0" anchor="t" bIns="91425" lIns="91425" spcFirstLastPara="1" rIns="91425" wrap="square" tIns="91425">
            <a:noAutofit/>
          </a:bodyPr>
          <a:lstStyle/>
          <a:p>
            <a:pPr indent="0" lvl="0" marL="0" rtl="0" algn="ctr">
              <a:spcBef>
                <a:spcPts val="1000"/>
              </a:spcBef>
              <a:spcAft>
                <a:spcPts val="1600"/>
              </a:spcAft>
              <a:buNone/>
            </a:pPr>
            <a:r>
              <a:rPr lang="en" sz="1000"/>
              <a:t>“</a:t>
            </a:r>
            <a:r>
              <a:rPr lang="en" sz="1000"/>
              <a:t>I’m actually happy to say that all my printers have been working fine for several years now…”                                                </a:t>
            </a:r>
            <a:r>
              <a:rPr b="1" lang="en" sz="1400"/>
              <a:t>Linus Trovalds</a:t>
            </a:r>
            <a:r>
              <a:rPr b="1" lang="en" sz="1400"/>
              <a:t>  </a:t>
            </a:r>
            <a:r>
              <a:rPr lang="en" sz="1000"/>
              <a:t>                                      </a:t>
            </a:r>
            <a:r>
              <a:rPr b="1" lang="en" sz="1700"/>
              <a:t>                                                                                                                                                           </a:t>
            </a:r>
            <a:r>
              <a:rPr lang="en" sz="1700"/>
              <a:t>   </a:t>
            </a:r>
            <a:r>
              <a:rPr b="1" lang="en" sz="1700"/>
              <a:t>      </a:t>
            </a:r>
            <a:endParaRPr sz="13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24"/>
          <p:cNvSpPr txBox="1"/>
          <p:nvPr>
            <p:ph idx="1" type="body"/>
          </p:nvPr>
        </p:nvSpPr>
        <p:spPr>
          <a:xfrm>
            <a:off x="136950" y="1890000"/>
            <a:ext cx="8870100" cy="2482800"/>
          </a:xfrm>
          <a:prstGeom prst="rect">
            <a:avLst/>
          </a:prstGeom>
        </p:spPr>
        <p:txBody>
          <a:bodyPr anchorCtr="0" anchor="t" bIns="91425" lIns="91425" spcFirstLastPara="1" rIns="91425" wrap="square" tIns="91425">
            <a:noAutofit/>
          </a:bodyPr>
          <a:lstStyle/>
          <a:p>
            <a:pPr indent="0" lvl="0" marL="457200" rtl="0" algn="ctr">
              <a:spcBef>
                <a:spcPts val="1000"/>
              </a:spcBef>
              <a:spcAft>
                <a:spcPts val="0"/>
              </a:spcAft>
              <a:buNone/>
            </a:pPr>
            <a:r>
              <a:rPr b="1" lang="en" sz="2800"/>
              <a:t>Thank You !! </a:t>
            </a:r>
            <a:endParaRPr b="1" sz="2800"/>
          </a:p>
          <a:p>
            <a:pPr indent="0" lvl="0" marL="457200" rtl="0" algn="ctr">
              <a:spcBef>
                <a:spcPts val="1600"/>
              </a:spcBef>
              <a:spcAft>
                <a:spcPts val="0"/>
              </a:spcAft>
              <a:buNone/>
            </a:pPr>
            <a:r>
              <a:t/>
            </a:r>
            <a:endParaRPr b="1" sz="1400"/>
          </a:p>
          <a:p>
            <a:pPr indent="0" lvl="0" marL="457200" rtl="0" algn="l">
              <a:spcBef>
                <a:spcPts val="1600"/>
              </a:spcBef>
              <a:spcAft>
                <a:spcPts val="0"/>
              </a:spcAft>
              <a:buNone/>
            </a:pPr>
            <a:r>
              <a:rPr b="1" lang="en" sz="1200"/>
              <a:t>Twitter</a:t>
            </a:r>
            <a:r>
              <a:rPr b="1" lang="en" sz="1400"/>
              <a:t>:</a:t>
            </a:r>
            <a:r>
              <a:rPr b="1" lang="en" sz="2800"/>
              <a:t> </a:t>
            </a:r>
            <a:r>
              <a:rPr lang="en" sz="1200">
                <a:uFill>
                  <a:noFill/>
                </a:uFill>
                <a:hlinkClick r:id="rId3"/>
              </a:rPr>
              <a:t>Open_Printing</a:t>
            </a:r>
            <a:r>
              <a:rPr b="1" lang="en" sz="1200"/>
              <a:t>  													      Telegram: </a:t>
            </a:r>
            <a:r>
              <a:rPr lang="en" sz="1200">
                <a:uFill>
                  <a:noFill/>
                </a:uFill>
                <a:hlinkClick r:id="rId4"/>
              </a:rPr>
              <a:t>Join Us</a:t>
            </a:r>
            <a:r>
              <a:rPr b="1" lang="en" sz="1200"/>
              <a:t>            															Email: </a:t>
            </a:r>
            <a:r>
              <a:rPr lang="en" sz="1200">
                <a:uFill>
                  <a:noFill/>
                </a:uFill>
                <a:hlinkClick r:id="rId5"/>
              </a:rPr>
              <a:t>basu.aveek@gmail.com</a:t>
            </a:r>
            <a:r>
              <a:rPr lang="en" sz="1200"/>
              <a:t>, till.kamppeter@gmail.com</a:t>
            </a:r>
            <a:endParaRPr sz="1200"/>
          </a:p>
          <a:p>
            <a:pPr indent="0" lvl="0" marL="457200" rtl="0" algn="l">
              <a:spcBef>
                <a:spcPts val="1600"/>
              </a:spcBef>
              <a:spcAft>
                <a:spcPts val="0"/>
              </a:spcAft>
              <a:buNone/>
            </a:pPr>
            <a:r>
              <a:t/>
            </a:r>
            <a:endParaRPr sz="1200"/>
          </a:p>
          <a:p>
            <a:pPr indent="0" lvl="0" marL="457200" rtl="0" algn="ctr">
              <a:spcBef>
                <a:spcPts val="1600"/>
              </a:spcBef>
              <a:spcAft>
                <a:spcPts val="0"/>
              </a:spcAft>
              <a:buNone/>
            </a:pPr>
            <a:r>
              <a:rPr b="1" lang="en" sz="1200"/>
              <a:t> </a:t>
            </a:r>
            <a:r>
              <a:rPr b="1" lang="en" sz="2800"/>
              <a:t>                                                                                                                    </a:t>
            </a:r>
            <a:endParaRPr sz="2400"/>
          </a:p>
          <a:p>
            <a:pPr indent="0" lvl="0" marL="457200" rtl="0" algn="l">
              <a:spcBef>
                <a:spcPts val="1600"/>
              </a:spcBef>
              <a:spcAft>
                <a:spcPts val="1600"/>
              </a:spcAft>
              <a:buNone/>
            </a:pPr>
            <a:r>
              <a:t/>
            </a:r>
            <a:endParaRPr sz="2400"/>
          </a:p>
        </p:txBody>
      </p:sp>
      <p:pic>
        <p:nvPicPr>
          <p:cNvPr id="164" name="Google Shape;164;p24"/>
          <p:cNvPicPr preferRelativeResize="0"/>
          <p:nvPr/>
        </p:nvPicPr>
        <p:blipFill rotWithShape="1">
          <a:blip r:embed="rId6">
            <a:alphaModFix/>
          </a:blip>
          <a:srcRect b="0" l="0" r="0" t="0"/>
          <a:stretch/>
        </p:blipFill>
        <p:spPr>
          <a:xfrm>
            <a:off x="6556400" y="4335950"/>
            <a:ext cx="2512573" cy="754250"/>
          </a:xfrm>
          <a:prstGeom prst="rect">
            <a:avLst/>
          </a:prstGeom>
          <a:noFill/>
          <a:ln>
            <a:noFill/>
          </a:ln>
        </p:spPr>
      </p:pic>
      <p:sp>
        <p:nvSpPr>
          <p:cNvPr id="165" name="Google Shape;165;p24"/>
          <p:cNvSpPr txBox="1"/>
          <p:nvPr>
            <p:ph type="title"/>
          </p:nvPr>
        </p:nvSpPr>
        <p:spPr>
          <a:xfrm>
            <a:off x="311700" y="62575"/>
            <a:ext cx="8520600" cy="44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chemeClr val="dk2"/>
                </a:solidFill>
              </a:rPr>
              <a:t>Thank You</a:t>
            </a:r>
            <a:endParaRPr b="1" sz="600">
              <a:solidFill>
                <a:schemeClr val="dk2"/>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 name="Shape 60"/>
        <p:cNvGrpSpPr/>
        <p:nvPr/>
      </p:nvGrpSpPr>
      <p:grpSpPr>
        <a:xfrm>
          <a:off x="0" y="0"/>
          <a:ext cx="0" cy="0"/>
          <a:chOff x="0" y="0"/>
          <a:chExt cx="0" cy="0"/>
        </a:xfrm>
      </p:grpSpPr>
      <p:sp>
        <p:nvSpPr>
          <p:cNvPr id="61" name="Google Shape;61;p14"/>
          <p:cNvSpPr txBox="1"/>
          <p:nvPr>
            <p:ph idx="1" type="body"/>
          </p:nvPr>
        </p:nvSpPr>
        <p:spPr>
          <a:xfrm>
            <a:off x="311700" y="695275"/>
            <a:ext cx="8520600" cy="36408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0"/>
              </a:spcAft>
              <a:buSzPts val="1000"/>
              <a:buChar char="●"/>
            </a:pPr>
            <a:r>
              <a:rPr b="1" lang="en" sz="1200"/>
              <a:t>Generic Framework to turn legacy drivers consisting of CUPS filters and PPDs into Printer Applications:           </a:t>
            </a:r>
            <a:r>
              <a:rPr lang="en" sz="800"/>
              <a:t>Printer Applications are simple daemons which emulate a driverless IPP network printer on localhost, do the conversion of the print jobs into the printer's format, and send the job off to the printer. And as a physical driverless IPP printer they advertise themselves via DNS-SD and provide there capability information on (IPP) request from the client.</a:t>
            </a:r>
            <a:endParaRPr sz="800"/>
          </a:p>
          <a:p>
            <a:pPr indent="-292100" lvl="0" marL="457200" rtl="0" algn="l">
              <a:spcBef>
                <a:spcPts val="1600"/>
              </a:spcBef>
              <a:spcAft>
                <a:spcPts val="0"/>
              </a:spcAft>
              <a:buSzPts val="1000"/>
              <a:buChar char="●"/>
            </a:pPr>
            <a:r>
              <a:rPr b="1" lang="en" sz="1200"/>
              <a:t>IPP: ipptool test suite for IPP System Service:                                                                                                                        </a:t>
            </a:r>
            <a:r>
              <a:rPr lang="en" sz="800"/>
              <a:t>To develop additional ipptool test scripts for all new operations, objects, attributes defined in IPP System Service v1.0 (e.g., Create-Printer).</a:t>
            </a:r>
            <a:endParaRPr sz="800"/>
          </a:p>
          <a:p>
            <a:pPr indent="-292100" lvl="0" marL="457200" rtl="0" algn="l">
              <a:spcBef>
                <a:spcPts val="1000"/>
              </a:spcBef>
              <a:spcAft>
                <a:spcPts val="0"/>
              </a:spcAft>
              <a:buSzPts val="1000"/>
              <a:buChar char="●"/>
            </a:pPr>
            <a:r>
              <a:rPr b="1" lang="en" sz="1200"/>
              <a:t>IPP: ipptool test suite updates for IPP errata updates:                                                                                               </a:t>
            </a:r>
            <a:r>
              <a:rPr lang="en" sz="800"/>
              <a:t>To develop additional ipptool test scripts for IPP errata including IPP Document Object v1.1, IPP Job Extensions v1.1, and IPP 3D Printing Extensions v1.1.  </a:t>
            </a:r>
            <a:r>
              <a:rPr b="1" lang="en" sz="1200"/>
              <a:t>                                                                                            </a:t>
            </a:r>
            <a:endParaRPr b="1" sz="1200"/>
          </a:p>
          <a:p>
            <a:pPr indent="-292100" lvl="0" marL="457200" rtl="0" algn="l">
              <a:spcBef>
                <a:spcPts val="1000"/>
              </a:spcBef>
              <a:spcAft>
                <a:spcPts val="0"/>
              </a:spcAft>
              <a:buSzPts val="1000"/>
              <a:buChar char="●"/>
            </a:pPr>
            <a:r>
              <a:rPr b="1" lang="en" sz="1200"/>
              <a:t>Improve the pdftoraster filter to not need copying Poppler source code or using unstable APIs:  </a:t>
            </a:r>
            <a:r>
              <a:rPr b="1" lang="en" sz="1200"/>
              <a:t> </a:t>
            </a:r>
            <a:r>
              <a:rPr b="1" lang="en" sz="1200"/>
              <a:t>                            </a:t>
            </a:r>
            <a:r>
              <a:rPr lang="en" sz="800"/>
              <a:t>One of the filters, pdftoraster, rasterizes PDF files into CUPS/PWG Raster, uses Poppler but makes use of unstable APIs of Poppler, requiring frequent modifications when Poppler gets updated. The task for the student is here to improve pdftoraster's interface with Poppler, for example using Poppler's PPM (generic raster) output and converting it into CUPS/PWG Raster.</a:t>
            </a:r>
            <a:endParaRPr sz="800"/>
          </a:p>
          <a:p>
            <a:pPr indent="-292100" lvl="0" marL="457200" rtl="0" algn="l">
              <a:spcBef>
                <a:spcPts val="1600"/>
              </a:spcBef>
              <a:spcAft>
                <a:spcPts val="1600"/>
              </a:spcAft>
              <a:buSzPts val="1000"/>
              <a:buChar char="●"/>
            </a:pPr>
            <a:r>
              <a:rPr b="1" lang="en" sz="1200"/>
              <a:t>Turn the scp-dbus-service of system-config-printer into:</a:t>
            </a:r>
            <a:r>
              <a:rPr b="1" lang="en" sz="1200">
                <a:solidFill>
                  <a:srgbClr val="FF0000"/>
                </a:solidFill>
              </a:rPr>
              <a:t> </a:t>
            </a:r>
            <a:r>
              <a:rPr b="1" lang="en" sz="1200"/>
              <a:t>                                                                          </a:t>
            </a:r>
            <a:r>
              <a:rPr lang="en" sz="800"/>
              <a:t>System-config-printer was written in Python and therefore scp-dbus-service is also written in Python. This makes it depend on Python and the related libraries to get loaded into memory when started. This can cause delays during boot. The student's task is to turn the scp-dbus-service of system-config-printer into C, either as D-Bus service (would work out-of-the-box with many GUIs) or as a C library with API (simpler), ideally both. This will make it easier to write printer setup tools in practically any programming language.</a:t>
            </a:r>
            <a:endParaRPr sz="800"/>
          </a:p>
        </p:txBody>
      </p:sp>
      <p:pic>
        <p:nvPicPr>
          <p:cNvPr id="62" name="Google Shape;62;p14"/>
          <p:cNvPicPr preferRelativeResize="0"/>
          <p:nvPr/>
        </p:nvPicPr>
        <p:blipFill rotWithShape="1">
          <a:blip r:embed="rId3">
            <a:alphaModFix/>
          </a:blip>
          <a:srcRect b="0" l="0" r="0" t="0"/>
          <a:stretch/>
        </p:blipFill>
        <p:spPr>
          <a:xfrm>
            <a:off x="6556400" y="4335950"/>
            <a:ext cx="2512573" cy="754250"/>
          </a:xfrm>
          <a:prstGeom prst="rect">
            <a:avLst/>
          </a:prstGeom>
          <a:noFill/>
          <a:ln>
            <a:noFill/>
          </a:ln>
        </p:spPr>
      </p:pic>
      <p:sp>
        <p:nvSpPr>
          <p:cNvPr id="63" name="Google Shape;63;p14"/>
          <p:cNvSpPr txBox="1"/>
          <p:nvPr>
            <p:ph type="title"/>
          </p:nvPr>
        </p:nvSpPr>
        <p:spPr>
          <a:xfrm>
            <a:off x="311700" y="62575"/>
            <a:ext cx="8520600" cy="44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chemeClr val="dk2"/>
                </a:solidFill>
              </a:rPr>
              <a:t>GSoC 2019 Projects</a:t>
            </a:r>
            <a:endParaRPr b="1" sz="2000">
              <a:solidFill>
                <a:schemeClr val="dk2"/>
              </a:solidFill>
            </a:endParaRPr>
          </a:p>
        </p:txBody>
      </p:sp>
      <p:sp>
        <p:nvSpPr>
          <p:cNvPr id="64" name="Google Shape;64;p14"/>
          <p:cNvSpPr/>
          <p:nvPr/>
        </p:nvSpPr>
        <p:spPr>
          <a:xfrm>
            <a:off x="5000625" y="3505200"/>
            <a:ext cx="104700" cy="104700"/>
          </a:xfrm>
          <a:prstGeom prst="flowChartConnector">
            <a:avLst/>
          </a:prstGeom>
          <a:solidFill>
            <a:srgbClr val="CC0000"/>
          </a:solidFill>
          <a:ln cap="flat" cmpd="sng" w="9525">
            <a:solidFill>
              <a:srgbClr val="CC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txBox="1"/>
          <p:nvPr>
            <p:ph idx="1" type="body"/>
          </p:nvPr>
        </p:nvSpPr>
        <p:spPr>
          <a:xfrm>
            <a:off x="1484125" y="999350"/>
            <a:ext cx="3087900" cy="7029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1600"/>
              </a:spcAft>
              <a:buSzPts val="1000"/>
              <a:buChar char="●"/>
            </a:pPr>
            <a:r>
              <a:rPr b="1" lang="en" sz="1500"/>
              <a:t>Dhiraj Yadav </a:t>
            </a:r>
            <a:r>
              <a:rPr b="1" lang="en" sz="1200"/>
              <a:t>                                                                                                                                                                 </a:t>
            </a:r>
            <a:r>
              <a:rPr lang="en" sz="1200"/>
              <a:t>Indian Institute of Technology Mandi</a:t>
            </a:r>
            <a:r>
              <a:rPr lang="en" sz="1200"/>
              <a:t>    </a:t>
            </a:r>
            <a:r>
              <a:rPr b="1" lang="en" sz="1200"/>
              <a:t>      </a:t>
            </a:r>
            <a:endParaRPr sz="800"/>
          </a:p>
        </p:txBody>
      </p:sp>
      <p:pic>
        <p:nvPicPr>
          <p:cNvPr id="70" name="Google Shape;70;p15"/>
          <p:cNvPicPr preferRelativeResize="0"/>
          <p:nvPr/>
        </p:nvPicPr>
        <p:blipFill rotWithShape="1">
          <a:blip r:embed="rId3">
            <a:alphaModFix/>
          </a:blip>
          <a:srcRect b="0" l="0" r="0" t="0"/>
          <a:stretch/>
        </p:blipFill>
        <p:spPr>
          <a:xfrm>
            <a:off x="6556400" y="4335950"/>
            <a:ext cx="2512573" cy="754250"/>
          </a:xfrm>
          <a:prstGeom prst="rect">
            <a:avLst/>
          </a:prstGeom>
          <a:noFill/>
          <a:ln>
            <a:noFill/>
          </a:ln>
        </p:spPr>
      </p:pic>
      <p:sp>
        <p:nvSpPr>
          <p:cNvPr id="71" name="Google Shape;71;p15"/>
          <p:cNvSpPr txBox="1"/>
          <p:nvPr>
            <p:ph type="title"/>
          </p:nvPr>
        </p:nvSpPr>
        <p:spPr>
          <a:xfrm>
            <a:off x="311700" y="62575"/>
            <a:ext cx="8520600" cy="44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chemeClr val="dk2"/>
                </a:solidFill>
              </a:rPr>
              <a:t>GSoC 2019 Students</a:t>
            </a:r>
            <a:endParaRPr b="1" sz="2000">
              <a:solidFill>
                <a:schemeClr val="dk2"/>
              </a:solidFill>
            </a:endParaRPr>
          </a:p>
        </p:txBody>
      </p:sp>
      <p:pic>
        <p:nvPicPr>
          <p:cNvPr id="72" name="Google Shape;72;p15"/>
          <p:cNvPicPr preferRelativeResize="0"/>
          <p:nvPr/>
        </p:nvPicPr>
        <p:blipFill>
          <a:blip r:embed="rId4">
            <a:alphaModFix/>
          </a:blip>
          <a:stretch>
            <a:fillRect/>
          </a:stretch>
        </p:blipFill>
        <p:spPr>
          <a:xfrm>
            <a:off x="239125" y="782750"/>
            <a:ext cx="1391700" cy="1349000"/>
          </a:xfrm>
          <a:prstGeom prst="rect">
            <a:avLst/>
          </a:prstGeom>
          <a:noFill/>
          <a:ln>
            <a:noFill/>
          </a:ln>
        </p:spPr>
      </p:pic>
      <p:sp>
        <p:nvSpPr>
          <p:cNvPr id="73" name="Google Shape;73;p15"/>
          <p:cNvSpPr txBox="1"/>
          <p:nvPr>
            <p:ph idx="1" type="body"/>
          </p:nvPr>
        </p:nvSpPr>
        <p:spPr>
          <a:xfrm>
            <a:off x="1495825" y="2983400"/>
            <a:ext cx="3231600" cy="7029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1600"/>
              </a:spcAft>
              <a:buSzPts val="1000"/>
              <a:buChar char="●"/>
            </a:pPr>
            <a:r>
              <a:rPr b="1" lang="en" sz="1500"/>
              <a:t>Aakash Lahoti</a:t>
            </a:r>
            <a:r>
              <a:rPr b="1" lang="en" sz="1200"/>
              <a:t>                                                                                                                                                                </a:t>
            </a:r>
            <a:r>
              <a:rPr lang="en" sz="1200"/>
              <a:t>Indian Institute of Technology Kanpur    </a:t>
            </a:r>
            <a:r>
              <a:rPr b="1" lang="en" sz="1200"/>
              <a:t>      </a:t>
            </a:r>
            <a:endParaRPr sz="800"/>
          </a:p>
        </p:txBody>
      </p:sp>
      <p:pic>
        <p:nvPicPr>
          <p:cNvPr id="74" name="Google Shape;74;p15"/>
          <p:cNvPicPr preferRelativeResize="0"/>
          <p:nvPr/>
        </p:nvPicPr>
        <p:blipFill>
          <a:blip r:embed="rId5">
            <a:alphaModFix/>
          </a:blip>
          <a:stretch>
            <a:fillRect/>
          </a:stretch>
        </p:blipFill>
        <p:spPr>
          <a:xfrm>
            <a:off x="207283" y="2722799"/>
            <a:ext cx="1419291" cy="1349001"/>
          </a:xfrm>
          <a:prstGeom prst="rect">
            <a:avLst/>
          </a:prstGeom>
          <a:noFill/>
          <a:ln>
            <a:noFill/>
          </a:ln>
        </p:spPr>
      </p:pic>
      <p:sp>
        <p:nvSpPr>
          <p:cNvPr id="75" name="Google Shape;75;p15"/>
          <p:cNvSpPr txBox="1"/>
          <p:nvPr>
            <p:ph idx="1" type="body"/>
          </p:nvPr>
        </p:nvSpPr>
        <p:spPr>
          <a:xfrm>
            <a:off x="5963938" y="999350"/>
            <a:ext cx="3087900" cy="7029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1600"/>
              </a:spcAft>
              <a:buSzPts val="1000"/>
              <a:buChar char="●"/>
            </a:pPr>
            <a:r>
              <a:rPr b="1" lang="en" sz="1500"/>
              <a:t>Sharad Shukla</a:t>
            </a:r>
            <a:r>
              <a:rPr b="1" lang="en" sz="1500"/>
              <a:t> </a:t>
            </a:r>
            <a:r>
              <a:rPr b="1" lang="en" sz="1200"/>
              <a:t>                                                                                                                                                                 </a:t>
            </a:r>
            <a:r>
              <a:rPr lang="en" sz="1200"/>
              <a:t>Indian Institute of Technology Mandi    </a:t>
            </a:r>
            <a:r>
              <a:rPr b="1" lang="en" sz="1200"/>
              <a:t>      </a:t>
            </a:r>
            <a:endParaRPr sz="800"/>
          </a:p>
        </p:txBody>
      </p:sp>
      <p:sp>
        <p:nvSpPr>
          <p:cNvPr id="76" name="Google Shape;76;p15"/>
          <p:cNvSpPr txBox="1"/>
          <p:nvPr>
            <p:ph idx="1" type="body"/>
          </p:nvPr>
        </p:nvSpPr>
        <p:spPr>
          <a:xfrm>
            <a:off x="5887751" y="3172975"/>
            <a:ext cx="3231600" cy="7029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1600"/>
              </a:spcAft>
              <a:buSzPts val="1000"/>
              <a:buChar char="●"/>
            </a:pPr>
            <a:r>
              <a:rPr b="1" lang="en" sz="1500"/>
              <a:t>Tanmay Anand </a:t>
            </a:r>
            <a:r>
              <a:rPr b="1" lang="en" sz="1200"/>
              <a:t>                                                                                                                                                                 </a:t>
            </a:r>
            <a:r>
              <a:rPr lang="en" sz="1200"/>
              <a:t>Indian Institute of Technology Kanpur    </a:t>
            </a:r>
            <a:r>
              <a:rPr b="1" lang="en" sz="1200"/>
              <a:t>      </a:t>
            </a:r>
            <a:endParaRPr sz="800"/>
          </a:p>
        </p:txBody>
      </p:sp>
      <p:pic>
        <p:nvPicPr>
          <p:cNvPr id="77" name="Google Shape;77;p15"/>
          <p:cNvPicPr preferRelativeResize="0"/>
          <p:nvPr/>
        </p:nvPicPr>
        <p:blipFill>
          <a:blip r:embed="rId6">
            <a:alphaModFix/>
          </a:blip>
          <a:stretch>
            <a:fillRect/>
          </a:stretch>
        </p:blipFill>
        <p:spPr>
          <a:xfrm>
            <a:off x="4642113" y="2735913"/>
            <a:ext cx="1391725" cy="1349005"/>
          </a:xfrm>
          <a:prstGeom prst="rect">
            <a:avLst/>
          </a:prstGeom>
          <a:noFill/>
          <a:ln>
            <a:noFill/>
          </a:ln>
        </p:spPr>
      </p:pic>
      <p:pic>
        <p:nvPicPr>
          <p:cNvPr id="78" name="Google Shape;78;p15"/>
          <p:cNvPicPr preferRelativeResize="0"/>
          <p:nvPr/>
        </p:nvPicPr>
        <p:blipFill>
          <a:blip r:embed="rId7">
            <a:alphaModFix/>
          </a:blip>
          <a:stretch>
            <a:fillRect/>
          </a:stretch>
        </p:blipFill>
        <p:spPr>
          <a:xfrm>
            <a:off x="4648200" y="782750"/>
            <a:ext cx="1391701" cy="13490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txBox="1"/>
          <p:nvPr>
            <p:ph idx="1" type="body"/>
          </p:nvPr>
        </p:nvSpPr>
        <p:spPr>
          <a:xfrm>
            <a:off x="140200" y="695275"/>
            <a:ext cx="8870100" cy="37029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0"/>
              </a:spcAft>
              <a:buSzPts val="1000"/>
              <a:buChar char="●"/>
            </a:pPr>
            <a:r>
              <a:rPr b="1" lang="en" sz="1200"/>
              <a:t>Linux GUI application (can be part of GNOME printer tool) to admin MF devices using IPP System Service</a:t>
            </a:r>
            <a:r>
              <a:rPr b="1" lang="en" sz="1200"/>
              <a:t>:           </a:t>
            </a:r>
            <a:r>
              <a:rPr lang="en" sz="800"/>
              <a:t>The student's task will be to create an appropriate printer configuration interface for system-config-printer or for the GNOME Control Center.</a:t>
            </a:r>
            <a:endParaRPr sz="800"/>
          </a:p>
          <a:p>
            <a:pPr indent="-292100" lvl="0" marL="457200" rtl="0" algn="l">
              <a:spcBef>
                <a:spcPts val="1600"/>
              </a:spcBef>
              <a:spcAft>
                <a:spcPts val="0"/>
              </a:spcAft>
              <a:buSzPts val="1000"/>
              <a:buChar char="●"/>
            </a:pPr>
            <a:r>
              <a:rPr b="1" lang="en" sz="1200"/>
              <a:t>Common Print Dialog Backends (CPDB) Qt implementation</a:t>
            </a:r>
            <a:r>
              <a:rPr b="1" lang="en" sz="1200"/>
              <a:t>:                                                                                                                        </a:t>
            </a:r>
            <a:r>
              <a:rPr lang="en" sz="800"/>
              <a:t>The Qt Print Support framework should be updated with the CPD support. The goal is to provide the CPD GUI features and d-bus communications with the CPD backend support for printing from Qt5 applications on support platforms.</a:t>
            </a:r>
            <a:endParaRPr sz="800"/>
          </a:p>
          <a:p>
            <a:pPr indent="-292100" lvl="0" marL="457200" rtl="0" algn="l">
              <a:spcBef>
                <a:spcPts val="1000"/>
              </a:spcBef>
              <a:spcAft>
                <a:spcPts val="0"/>
              </a:spcAft>
              <a:buSzPts val="1000"/>
              <a:buChar char="●"/>
            </a:pPr>
            <a:r>
              <a:rPr b="1" lang="en" sz="1200"/>
              <a:t>IPP scan (or virtual MF device) server (Scanner Application)</a:t>
            </a:r>
            <a:r>
              <a:rPr b="1" lang="en" sz="1200"/>
              <a:t>:                                                                                       </a:t>
            </a:r>
            <a:r>
              <a:rPr lang="en" sz="800"/>
              <a:t>This task is about adding the scan server functionality. If you have a scanner connected locally (and it scans via SANE), share it as an IPP scanner, advertising itself and accepting jobs using the IPP driverless scanning standard.  </a:t>
            </a:r>
            <a:r>
              <a:rPr b="1" lang="en" sz="1200"/>
              <a:t>   </a:t>
            </a:r>
            <a:r>
              <a:rPr b="1" lang="en" sz="1200"/>
              <a:t>                                                                                        </a:t>
            </a:r>
            <a:endParaRPr b="1" sz="1200"/>
          </a:p>
          <a:p>
            <a:pPr indent="-292100" lvl="0" marL="457200" rtl="0" algn="l">
              <a:spcBef>
                <a:spcPts val="1000"/>
              </a:spcBef>
              <a:spcAft>
                <a:spcPts val="0"/>
              </a:spcAft>
              <a:buSzPts val="1000"/>
              <a:buChar char="●"/>
            </a:pPr>
            <a:r>
              <a:rPr b="1" lang="en" sz="1200"/>
              <a:t>General Printer Application SDK</a:t>
            </a:r>
            <a:r>
              <a:rPr b="1" lang="en" sz="1200"/>
              <a:t>:                                                                                                                                     </a:t>
            </a:r>
            <a:r>
              <a:rPr lang="en" sz="800"/>
              <a:t>Goal is to get a universal Printer Application SDK (Software Development Kit) to not only convert classic drivers but also to create new printer drivers, from scratch, without PPD files.</a:t>
            </a:r>
            <a:endParaRPr sz="800"/>
          </a:p>
          <a:p>
            <a:pPr indent="-292100" lvl="0" marL="457200" rtl="0" algn="l">
              <a:spcBef>
                <a:spcPts val="1600"/>
              </a:spcBef>
              <a:spcAft>
                <a:spcPts val="1600"/>
              </a:spcAft>
              <a:buSzPts val="1000"/>
              <a:buChar char="●"/>
            </a:pPr>
            <a:r>
              <a:rPr b="1" lang="en" sz="1200"/>
              <a:t>Make Printer Applications configurable</a:t>
            </a:r>
            <a:r>
              <a:rPr b="1" lang="en" sz="1200"/>
              <a:t>:</a:t>
            </a:r>
            <a:r>
              <a:rPr b="1" lang="en" sz="1200">
                <a:solidFill>
                  <a:srgbClr val="FF0000"/>
                </a:solidFill>
              </a:rPr>
              <a:t> </a:t>
            </a:r>
            <a:r>
              <a:rPr b="1" lang="en" sz="1200"/>
              <a:t>                                                                                                                             </a:t>
            </a:r>
            <a:r>
              <a:rPr lang="en" sz="800"/>
              <a:t>The student's task is to create libraries, utilities, contribute to the Printer Application framework to get configurability in the Printer Applications. One could perhaps have two students, one for IPP System Service and one for a web interface.</a:t>
            </a:r>
            <a:r>
              <a:rPr lang="en" sz="800"/>
              <a:t>.</a:t>
            </a:r>
            <a:endParaRPr sz="800"/>
          </a:p>
        </p:txBody>
      </p:sp>
      <p:pic>
        <p:nvPicPr>
          <p:cNvPr id="84" name="Google Shape;84;p16"/>
          <p:cNvPicPr preferRelativeResize="0"/>
          <p:nvPr/>
        </p:nvPicPr>
        <p:blipFill rotWithShape="1">
          <a:blip r:embed="rId3">
            <a:alphaModFix/>
          </a:blip>
          <a:srcRect b="0" l="0" r="0" t="0"/>
          <a:stretch/>
        </p:blipFill>
        <p:spPr>
          <a:xfrm>
            <a:off x="6556400" y="4335950"/>
            <a:ext cx="2512573" cy="754250"/>
          </a:xfrm>
          <a:prstGeom prst="rect">
            <a:avLst/>
          </a:prstGeom>
          <a:noFill/>
          <a:ln>
            <a:noFill/>
          </a:ln>
        </p:spPr>
      </p:pic>
      <p:sp>
        <p:nvSpPr>
          <p:cNvPr id="85" name="Google Shape;85;p16"/>
          <p:cNvSpPr txBox="1"/>
          <p:nvPr>
            <p:ph type="title"/>
          </p:nvPr>
        </p:nvSpPr>
        <p:spPr>
          <a:xfrm>
            <a:off x="311700" y="62575"/>
            <a:ext cx="8520600" cy="44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chemeClr val="dk1"/>
              </a:buClr>
              <a:buSzPts val="1100"/>
              <a:buFont typeface="Arial"/>
              <a:buNone/>
            </a:pPr>
            <a:r>
              <a:rPr b="1" lang="en" sz="2000">
                <a:solidFill>
                  <a:schemeClr val="dk2"/>
                </a:solidFill>
              </a:rPr>
              <a:t>GSoC 2020 Projects </a:t>
            </a:r>
            <a:r>
              <a:rPr b="1" lang="en" sz="600">
                <a:solidFill>
                  <a:schemeClr val="dk2"/>
                </a:solidFill>
              </a:rPr>
              <a:t>cont..</a:t>
            </a:r>
            <a:endParaRPr b="1" sz="600">
              <a:solidFill>
                <a:schemeClr val="dk2"/>
              </a:solidFill>
            </a:endParaRPr>
          </a:p>
          <a:p>
            <a:pPr indent="0" lvl="0" marL="0" rtl="0" algn="r">
              <a:spcBef>
                <a:spcPts val="0"/>
              </a:spcBef>
              <a:spcAft>
                <a:spcPts val="0"/>
              </a:spcAft>
              <a:buNone/>
            </a:pPr>
            <a:r>
              <a:t/>
            </a:r>
            <a:endParaRPr b="1" sz="2000">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9" name="Shape 89"/>
        <p:cNvGrpSpPr/>
        <p:nvPr/>
      </p:nvGrpSpPr>
      <p:grpSpPr>
        <a:xfrm>
          <a:off x="0" y="0"/>
          <a:ext cx="0" cy="0"/>
          <a:chOff x="0" y="0"/>
          <a:chExt cx="0" cy="0"/>
        </a:xfrm>
      </p:grpSpPr>
      <p:sp>
        <p:nvSpPr>
          <p:cNvPr id="90" name="Google Shape;90;p17"/>
          <p:cNvSpPr txBox="1"/>
          <p:nvPr>
            <p:ph idx="1" type="body"/>
          </p:nvPr>
        </p:nvSpPr>
        <p:spPr>
          <a:xfrm>
            <a:off x="140200" y="695275"/>
            <a:ext cx="8870100" cy="13635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0"/>
              </a:spcAft>
              <a:buSzPts val="1000"/>
              <a:buChar char="●"/>
            </a:pPr>
            <a:r>
              <a:rPr b="1" lang="en" sz="1200"/>
              <a:t>Speed/scaling optimization of cups-browsed</a:t>
            </a:r>
            <a:r>
              <a:rPr b="1" lang="en" sz="1200"/>
              <a:t>:                                                                                                                      </a:t>
            </a:r>
            <a:r>
              <a:rPr lang="en" sz="800"/>
              <a:t>In this project the student should analyse the performance of cups-browsed with many remote printers and optimize it, using things like multi-threading for example.</a:t>
            </a:r>
            <a:endParaRPr sz="800"/>
          </a:p>
          <a:p>
            <a:pPr indent="-292100" lvl="0" marL="457200" rtl="0" algn="l">
              <a:spcBef>
                <a:spcPts val="1600"/>
              </a:spcBef>
              <a:spcAft>
                <a:spcPts val="0"/>
              </a:spcAft>
              <a:buSzPts val="1000"/>
              <a:buChar char="●"/>
            </a:pPr>
            <a:r>
              <a:rPr b="1" lang="en" sz="1200"/>
              <a:t>Extract raster data from PDFs for direct printing</a:t>
            </a:r>
            <a:r>
              <a:rPr b="1" lang="en" sz="1200"/>
              <a:t>:                                                                                                                        </a:t>
            </a:r>
            <a:r>
              <a:rPr lang="en" sz="800"/>
              <a:t>The student's task here is to find out about suitable raster-only PDF types (at least PCLm should be supported, the more file types, the better), make these files get identified, and write a CUPS filter which extracts the raster data and passes it on as CUPS Raster. The resulting code will get added to the cups-filters project.</a:t>
            </a:r>
            <a:endParaRPr sz="800"/>
          </a:p>
          <a:p>
            <a:pPr indent="0" lvl="0" marL="457200" rtl="0" algn="l">
              <a:spcBef>
                <a:spcPts val="1000"/>
              </a:spcBef>
              <a:spcAft>
                <a:spcPts val="1600"/>
              </a:spcAft>
              <a:buNone/>
            </a:pPr>
            <a:r>
              <a:t/>
            </a:r>
            <a:endParaRPr sz="800"/>
          </a:p>
        </p:txBody>
      </p:sp>
      <p:pic>
        <p:nvPicPr>
          <p:cNvPr id="91" name="Google Shape;91;p17"/>
          <p:cNvPicPr preferRelativeResize="0"/>
          <p:nvPr/>
        </p:nvPicPr>
        <p:blipFill rotWithShape="1">
          <a:blip r:embed="rId3">
            <a:alphaModFix/>
          </a:blip>
          <a:srcRect b="0" l="0" r="0" t="0"/>
          <a:stretch/>
        </p:blipFill>
        <p:spPr>
          <a:xfrm>
            <a:off x="6556400" y="4335950"/>
            <a:ext cx="2512573" cy="754250"/>
          </a:xfrm>
          <a:prstGeom prst="rect">
            <a:avLst/>
          </a:prstGeom>
          <a:noFill/>
          <a:ln>
            <a:noFill/>
          </a:ln>
        </p:spPr>
      </p:pic>
      <p:sp>
        <p:nvSpPr>
          <p:cNvPr id="92" name="Google Shape;92;p17"/>
          <p:cNvSpPr txBox="1"/>
          <p:nvPr>
            <p:ph type="title"/>
          </p:nvPr>
        </p:nvSpPr>
        <p:spPr>
          <a:xfrm>
            <a:off x="311700" y="62575"/>
            <a:ext cx="8520600" cy="44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chemeClr val="dk2"/>
                </a:solidFill>
              </a:rPr>
              <a:t>GSoC 2020 Projects </a:t>
            </a:r>
            <a:r>
              <a:rPr b="1" lang="en" sz="600">
                <a:solidFill>
                  <a:schemeClr val="dk2"/>
                </a:solidFill>
              </a:rPr>
              <a:t>cont..</a:t>
            </a:r>
            <a:endParaRPr b="1" sz="600">
              <a:solidFill>
                <a:schemeClr val="dk2"/>
              </a:solidFill>
            </a:endParaRPr>
          </a:p>
        </p:txBody>
      </p:sp>
      <p:sp>
        <p:nvSpPr>
          <p:cNvPr id="93" name="Google Shape;93;p17"/>
          <p:cNvSpPr/>
          <p:nvPr/>
        </p:nvSpPr>
        <p:spPr>
          <a:xfrm>
            <a:off x="2723025" y="2730400"/>
            <a:ext cx="1180800" cy="1166100"/>
          </a:xfrm>
          <a:prstGeom prst="star10">
            <a:avLst>
              <a:gd fmla="val 42533" name="adj"/>
              <a:gd fmla="val 105146" name="hf"/>
            </a:avLst>
          </a:prstGeom>
          <a:solidFill>
            <a:schemeClr val="lt2"/>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rPr>
              <a:t>7 </a:t>
            </a:r>
            <a:r>
              <a:rPr lang="en">
                <a:solidFill>
                  <a:schemeClr val="dk2"/>
                </a:solidFill>
              </a:rPr>
              <a:t>Projects</a:t>
            </a:r>
            <a:endParaRPr>
              <a:solidFill>
                <a:schemeClr val="dk2"/>
              </a:solidFill>
            </a:endParaRPr>
          </a:p>
        </p:txBody>
      </p:sp>
      <p:sp>
        <p:nvSpPr>
          <p:cNvPr id="94" name="Google Shape;94;p17"/>
          <p:cNvSpPr/>
          <p:nvPr/>
        </p:nvSpPr>
        <p:spPr>
          <a:xfrm>
            <a:off x="4277550" y="2730400"/>
            <a:ext cx="1180800" cy="1166100"/>
          </a:xfrm>
          <a:prstGeom prst="star10">
            <a:avLst>
              <a:gd fmla="val 42533" name="adj"/>
              <a:gd fmla="val 105146" name="hf"/>
            </a:avLst>
          </a:prstGeom>
          <a:solidFill>
            <a:schemeClr val="lt2"/>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rPr>
              <a:t>14</a:t>
            </a:r>
            <a:r>
              <a:rPr b="1" lang="en">
                <a:solidFill>
                  <a:schemeClr val="dk2"/>
                </a:solidFill>
              </a:rPr>
              <a:t> </a:t>
            </a:r>
            <a:r>
              <a:rPr lang="en">
                <a:solidFill>
                  <a:schemeClr val="dk2"/>
                </a:solidFill>
              </a:rPr>
              <a:t>Mentors</a:t>
            </a:r>
            <a:endParaRPr>
              <a:solidFill>
                <a:schemeClr val="dk2"/>
              </a:solidFill>
            </a:endParaRPr>
          </a:p>
        </p:txBody>
      </p:sp>
      <p:sp>
        <p:nvSpPr>
          <p:cNvPr id="95" name="Google Shape;95;p17"/>
          <p:cNvSpPr txBox="1"/>
          <p:nvPr>
            <p:ph idx="1" type="body"/>
          </p:nvPr>
        </p:nvSpPr>
        <p:spPr>
          <a:xfrm>
            <a:off x="2539375" y="4017550"/>
            <a:ext cx="3087900" cy="702900"/>
          </a:xfrm>
          <a:prstGeom prst="rect">
            <a:avLst/>
          </a:prstGeom>
        </p:spPr>
        <p:txBody>
          <a:bodyPr anchorCtr="0" anchor="t" bIns="91425" lIns="91425" spcFirstLastPara="1" rIns="91425" wrap="square" tIns="91425">
            <a:noAutofit/>
          </a:bodyPr>
          <a:lstStyle/>
          <a:p>
            <a:pPr indent="0" lvl="0" marL="0" rtl="0" algn="ctr">
              <a:spcBef>
                <a:spcPts val="1000"/>
              </a:spcBef>
              <a:spcAft>
                <a:spcPts val="1600"/>
              </a:spcAft>
              <a:buNone/>
            </a:pPr>
            <a:r>
              <a:rPr lang="en" sz="1000"/>
              <a:t>Highest count till date in                                          OP - GSoC history</a:t>
            </a:r>
            <a:r>
              <a:rPr lang="en" sz="1000"/>
              <a:t> </a:t>
            </a:r>
            <a:r>
              <a:rPr b="1" lang="en" sz="1200"/>
              <a:t>                                                                                                                                                             </a:t>
            </a:r>
            <a:r>
              <a:rPr lang="en" sz="1200"/>
              <a:t>   </a:t>
            </a:r>
            <a:r>
              <a:rPr b="1" lang="en" sz="1200"/>
              <a:t>      </a:t>
            </a:r>
            <a:endParaRPr sz="800"/>
          </a:p>
        </p:txBody>
      </p:sp>
      <p:sp>
        <p:nvSpPr>
          <p:cNvPr id="96" name="Google Shape;96;p17"/>
          <p:cNvSpPr txBox="1"/>
          <p:nvPr>
            <p:ph idx="1" type="body"/>
          </p:nvPr>
        </p:nvSpPr>
        <p:spPr>
          <a:xfrm>
            <a:off x="580700" y="1830175"/>
            <a:ext cx="3087900" cy="702900"/>
          </a:xfrm>
          <a:prstGeom prst="rect">
            <a:avLst/>
          </a:prstGeom>
        </p:spPr>
        <p:txBody>
          <a:bodyPr anchorCtr="0" anchor="t" bIns="91425" lIns="91425" spcFirstLastPara="1" rIns="91425" wrap="square" tIns="91425">
            <a:noAutofit/>
          </a:bodyPr>
          <a:lstStyle/>
          <a:p>
            <a:pPr indent="0" lvl="0" marL="0" rtl="0" algn="l">
              <a:spcBef>
                <a:spcPts val="1000"/>
              </a:spcBef>
              <a:spcAft>
                <a:spcPts val="1600"/>
              </a:spcAft>
              <a:buNone/>
            </a:pPr>
            <a:r>
              <a:rPr b="1" lang="en" sz="1000"/>
              <a:t>Check </a:t>
            </a:r>
            <a:r>
              <a:rPr b="1" lang="en" sz="1000" u="sng">
                <a:hlinkClick r:id="rId4"/>
              </a:rPr>
              <a:t>here</a:t>
            </a:r>
            <a:r>
              <a:rPr b="1" lang="en" sz="1000"/>
              <a:t> for more details..</a:t>
            </a:r>
            <a:r>
              <a:rPr b="1" lang="en" sz="1200"/>
              <a:t>                                                                                                                                                            </a:t>
            </a:r>
            <a:r>
              <a:rPr lang="en" sz="1200"/>
              <a:t>   </a:t>
            </a:r>
            <a:r>
              <a:rPr b="1" lang="en" sz="1200"/>
              <a:t>      </a:t>
            </a:r>
            <a:endParaRPr sz="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0" name="Shape 100"/>
        <p:cNvGrpSpPr/>
        <p:nvPr/>
      </p:nvGrpSpPr>
      <p:grpSpPr>
        <a:xfrm>
          <a:off x="0" y="0"/>
          <a:ext cx="0" cy="0"/>
          <a:chOff x="0" y="0"/>
          <a:chExt cx="0" cy="0"/>
        </a:xfrm>
      </p:grpSpPr>
      <p:sp>
        <p:nvSpPr>
          <p:cNvPr id="101" name="Google Shape;101;p18"/>
          <p:cNvSpPr txBox="1"/>
          <p:nvPr>
            <p:ph idx="1" type="body"/>
          </p:nvPr>
        </p:nvSpPr>
        <p:spPr>
          <a:xfrm>
            <a:off x="749800" y="619075"/>
            <a:ext cx="2036700" cy="35700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0"/>
              </a:spcAft>
              <a:buSzPts val="1000"/>
              <a:buChar char="●"/>
            </a:pPr>
            <a:r>
              <a:rPr b="1" lang="en" sz="1200"/>
              <a:t>Till Kamppeter</a:t>
            </a:r>
            <a:endParaRPr b="1" sz="1200"/>
          </a:p>
          <a:p>
            <a:pPr indent="-292100" lvl="0" marL="457200" rtl="0" algn="l">
              <a:spcBef>
                <a:spcPts val="1600"/>
              </a:spcBef>
              <a:spcAft>
                <a:spcPts val="0"/>
              </a:spcAft>
              <a:buSzPts val="1000"/>
              <a:buChar char="●"/>
            </a:pPr>
            <a:r>
              <a:rPr b="1" lang="en" sz="1200"/>
              <a:t>Michael Sweet</a:t>
            </a:r>
            <a:endParaRPr b="1" sz="1200"/>
          </a:p>
          <a:p>
            <a:pPr indent="-292100" lvl="0" marL="457200" rtl="0" algn="l">
              <a:spcBef>
                <a:spcPts val="1600"/>
              </a:spcBef>
              <a:spcAft>
                <a:spcPts val="0"/>
              </a:spcAft>
              <a:buSzPts val="1000"/>
              <a:buChar char="●"/>
            </a:pPr>
            <a:r>
              <a:rPr b="1" lang="en" sz="1200"/>
              <a:t>Ira McDonald</a:t>
            </a:r>
            <a:endParaRPr b="1" sz="1200"/>
          </a:p>
          <a:p>
            <a:pPr indent="-292100" lvl="0" marL="457200" rtl="0" algn="l">
              <a:spcBef>
                <a:spcPts val="1600"/>
              </a:spcBef>
              <a:spcAft>
                <a:spcPts val="0"/>
              </a:spcAft>
              <a:buSzPts val="1000"/>
              <a:buChar char="●"/>
            </a:pPr>
            <a:r>
              <a:rPr b="1" lang="en" sz="1200"/>
              <a:t>Smith Kennedy</a:t>
            </a:r>
            <a:r>
              <a:rPr b="1" lang="en" sz="1200"/>
              <a:t>     </a:t>
            </a:r>
            <a:endParaRPr b="1" sz="1200"/>
          </a:p>
          <a:p>
            <a:pPr indent="-292100" lvl="0" marL="457200" rtl="0" algn="l">
              <a:spcBef>
                <a:spcPts val="1600"/>
              </a:spcBef>
              <a:spcAft>
                <a:spcPts val="0"/>
              </a:spcAft>
              <a:buSzPts val="1000"/>
              <a:buChar char="●"/>
            </a:pPr>
            <a:r>
              <a:rPr b="1" lang="en" sz="1200"/>
              <a:t>Danny Brennan  </a:t>
            </a:r>
            <a:endParaRPr b="1" sz="1200"/>
          </a:p>
          <a:p>
            <a:pPr indent="-292100" lvl="0" marL="457200" rtl="0" algn="l">
              <a:spcBef>
                <a:spcPts val="1600"/>
              </a:spcBef>
              <a:spcAft>
                <a:spcPts val="0"/>
              </a:spcAft>
              <a:buSzPts val="1000"/>
              <a:buChar char="●"/>
            </a:pPr>
            <a:r>
              <a:rPr b="1" lang="en" sz="1200"/>
              <a:t>Zdenek Dohnal</a:t>
            </a:r>
            <a:endParaRPr b="1" sz="1200"/>
          </a:p>
          <a:p>
            <a:pPr indent="-292100" lvl="0" marL="457200" rtl="0" algn="l">
              <a:spcBef>
                <a:spcPts val="1600"/>
              </a:spcBef>
              <a:spcAft>
                <a:spcPts val="0"/>
              </a:spcAft>
              <a:buSzPts val="1000"/>
              <a:buChar char="●"/>
            </a:pPr>
            <a:r>
              <a:rPr b="1" lang="en" sz="1200"/>
              <a:t>Alexander Pevzner</a:t>
            </a:r>
            <a:endParaRPr b="1" sz="1200"/>
          </a:p>
          <a:p>
            <a:pPr indent="-292100" lvl="0" marL="457200" rtl="0" algn="l">
              <a:spcBef>
                <a:spcPts val="1600"/>
              </a:spcBef>
              <a:spcAft>
                <a:spcPts val="0"/>
              </a:spcAft>
              <a:buSzPts val="1000"/>
              <a:buChar char="●"/>
            </a:pPr>
            <a:r>
              <a:rPr b="1" lang="en" sz="1200"/>
              <a:t>Thierry Ordissimo</a:t>
            </a:r>
            <a:endParaRPr b="1" sz="1200"/>
          </a:p>
          <a:p>
            <a:pPr indent="-292100" lvl="0" marL="457200" rtl="0" algn="l">
              <a:spcBef>
                <a:spcPts val="1600"/>
              </a:spcBef>
              <a:spcAft>
                <a:spcPts val="0"/>
              </a:spcAft>
              <a:buSzPts val="1000"/>
              <a:buChar char="●"/>
            </a:pPr>
            <a:r>
              <a:rPr b="1" lang="en" sz="1200"/>
              <a:t>Dongxu Li   </a:t>
            </a:r>
            <a:endParaRPr b="1" sz="1200"/>
          </a:p>
          <a:p>
            <a:pPr indent="0" lvl="0" marL="457200" rtl="0" algn="l">
              <a:spcBef>
                <a:spcPts val="1600"/>
              </a:spcBef>
              <a:spcAft>
                <a:spcPts val="0"/>
              </a:spcAft>
              <a:buNone/>
            </a:pPr>
            <a:r>
              <a:rPr b="1" lang="en" sz="1200"/>
              <a:t>                                                                                                </a:t>
            </a:r>
            <a:endParaRPr sz="800"/>
          </a:p>
          <a:p>
            <a:pPr indent="0" lvl="0" marL="457200" rtl="0" algn="l">
              <a:spcBef>
                <a:spcPts val="1600"/>
              </a:spcBef>
              <a:spcAft>
                <a:spcPts val="1600"/>
              </a:spcAft>
              <a:buNone/>
            </a:pPr>
            <a:r>
              <a:t/>
            </a:r>
            <a:endParaRPr sz="800"/>
          </a:p>
        </p:txBody>
      </p:sp>
      <p:pic>
        <p:nvPicPr>
          <p:cNvPr id="102" name="Google Shape;102;p18"/>
          <p:cNvPicPr preferRelativeResize="0"/>
          <p:nvPr/>
        </p:nvPicPr>
        <p:blipFill rotWithShape="1">
          <a:blip r:embed="rId3">
            <a:alphaModFix/>
          </a:blip>
          <a:srcRect b="0" l="0" r="0" t="0"/>
          <a:stretch/>
        </p:blipFill>
        <p:spPr>
          <a:xfrm>
            <a:off x="6556400" y="4335950"/>
            <a:ext cx="2512573" cy="754250"/>
          </a:xfrm>
          <a:prstGeom prst="rect">
            <a:avLst/>
          </a:prstGeom>
          <a:noFill/>
          <a:ln>
            <a:noFill/>
          </a:ln>
        </p:spPr>
      </p:pic>
      <p:sp>
        <p:nvSpPr>
          <p:cNvPr id="103" name="Google Shape;103;p18"/>
          <p:cNvSpPr txBox="1"/>
          <p:nvPr>
            <p:ph type="title"/>
          </p:nvPr>
        </p:nvSpPr>
        <p:spPr>
          <a:xfrm>
            <a:off x="311700" y="62575"/>
            <a:ext cx="8520600" cy="44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chemeClr val="dk2"/>
                </a:solidFill>
              </a:rPr>
              <a:t>GSoC 2020 Mentors &amp; Admins</a:t>
            </a:r>
            <a:endParaRPr b="1" sz="600">
              <a:solidFill>
                <a:schemeClr val="dk2"/>
              </a:solidFill>
            </a:endParaRPr>
          </a:p>
        </p:txBody>
      </p:sp>
      <p:sp>
        <p:nvSpPr>
          <p:cNvPr id="104" name="Google Shape;104;p18"/>
          <p:cNvSpPr txBox="1"/>
          <p:nvPr>
            <p:ph idx="1" type="body"/>
          </p:nvPr>
        </p:nvSpPr>
        <p:spPr>
          <a:xfrm>
            <a:off x="3430625" y="653925"/>
            <a:ext cx="2036700" cy="23052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0"/>
              </a:spcAft>
              <a:buSzPts val="1000"/>
              <a:buChar char="●"/>
            </a:pPr>
            <a:r>
              <a:rPr b="1" lang="en" sz="1200"/>
              <a:t>Sahil Arora</a:t>
            </a:r>
            <a:endParaRPr b="1" sz="1200"/>
          </a:p>
          <a:p>
            <a:pPr indent="-292100" lvl="0" marL="457200" rtl="0" algn="l">
              <a:spcBef>
                <a:spcPts val="1600"/>
              </a:spcBef>
              <a:spcAft>
                <a:spcPts val="0"/>
              </a:spcAft>
              <a:buSzPts val="1000"/>
              <a:buChar char="●"/>
            </a:pPr>
            <a:r>
              <a:rPr b="1" lang="en" sz="1200"/>
              <a:t>Deepak Patankar</a:t>
            </a:r>
            <a:endParaRPr b="1" sz="1200"/>
          </a:p>
          <a:p>
            <a:pPr indent="-292100" lvl="0" marL="457200" rtl="0" algn="l">
              <a:spcBef>
                <a:spcPts val="1600"/>
              </a:spcBef>
              <a:spcAft>
                <a:spcPts val="0"/>
              </a:spcAft>
              <a:buSzPts val="1000"/>
              <a:buChar char="●"/>
            </a:pPr>
            <a:r>
              <a:rPr b="1" lang="en" sz="1200"/>
              <a:t>Rithvik Patibandla</a:t>
            </a:r>
            <a:endParaRPr b="1" sz="1200"/>
          </a:p>
          <a:p>
            <a:pPr indent="-292100" lvl="0" marL="457200" rtl="0" algn="l">
              <a:spcBef>
                <a:spcPts val="1600"/>
              </a:spcBef>
              <a:spcAft>
                <a:spcPts val="0"/>
              </a:spcAft>
              <a:buSzPts val="1000"/>
              <a:buChar char="●"/>
            </a:pPr>
            <a:r>
              <a:rPr b="1" lang="en" sz="1200"/>
              <a:t>Nilanjana Lodh</a:t>
            </a:r>
            <a:r>
              <a:rPr b="1" lang="en" sz="1200"/>
              <a:t>    </a:t>
            </a:r>
            <a:endParaRPr b="1" sz="1200"/>
          </a:p>
          <a:p>
            <a:pPr indent="-292100" lvl="0" marL="457200" rtl="0" algn="l">
              <a:spcBef>
                <a:spcPts val="1600"/>
              </a:spcBef>
              <a:spcAft>
                <a:spcPts val="0"/>
              </a:spcAft>
              <a:buSzPts val="1000"/>
              <a:buChar char="●"/>
            </a:pPr>
            <a:r>
              <a:rPr b="1" lang="en" sz="1200"/>
              <a:t>Dheeraj Yadav</a:t>
            </a:r>
            <a:r>
              <a:rPr b="1" lang="en" sz="1200"/>
              <a:t> </a:t>
            </a:r>
            <a:endParaRPr b="1" sz="1200"/>
          </a:p>
          <a:p>
            <a:pPr indent="0" lvl="0" marL="457200" rtl="0" algn="l">
              <a:spcBef>
                <a:spcPts val="1600"/>
              </a:spcBef>
              <a:spcAft>
                <a:spcPts val="0"/>
              </a:spcAft>
              <a:buNone/>
            </a:pPr>
            <a:r>
              <a:t/>
            </a:r>
            <a:endParaRPr b="1" sz="1200"/>
          </a:p>
          <a:p>
            <a:pPr indent="0" lvl="0" marL="457200" rtl="0" algn="l">
              <a:spcBef>
                <a:spcPts val="1600"/>
              </a:spcBef>
              <a:spcAft>
                <a:spcPts val="0"/>
              </a:spcAft>
              <a:buNone/>
            </a:pPr>
            <a:r>
              <a:rPr b="1" lang="en" sz="1200"/>
              <a:t>                                                                                             </a:t>
            </a:r>
            <a:endParaRPr sz="800"/>
          </a:p>
          <a:p>
            <a:pPr indent="0" lvl="0" marL="457200" rtl="0" algn="l">
              <a:spcBef>
                <a:spcPts val="1600"/>
              </a:spcBef>
              <a:spcAft>
                <a:spcPts val="1600"/>
              </a:spcAft>
              <a:buNone/>
            </a:pPr>
            <a:r>
              <a:t/>
            </a:r>
            <a:endParaRPr sz="800"/>
          </a:p>
        </p:txBody>
      </p:sp>
      <p:sp>
        <p:nvSpPr>
          <p:cNvPr id="105" name="Google Shape;105;p18"/>
          <p:cNvSpPr/>
          <p:nvPr/>
        </p:nvSpPr>
        <p:spPr>
          <a:xfrm>
            <a:off x="6632600" y="1473675"/>
            <a:ext cx="1461300" cy="1439100"/>
          </a:xfrm>
          <a:prstGeom prst="star10">
            <a:avLst>
              <a:gd fmla="val 42533" name="adj"/>
              <a:gd fmla="val 105146" name="hf"/>
            </a:avLst>
          </a:prstGeom>
          <a:solidFill>
            <a:schemeClr val="lt2"/>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2"/>
                </a:solidFill>
              </a:rPr>
              <a:t>Welcome</a:t>
            </a:r>
            <a:r>
              <a:rPr lang="en">
                <a:solidFill>
                  <a:schemeClr val="dk2"/>
                </a:solidFill>
              </a:rPr>
              <a:t> </a:t>
            </a:r>
            <a:r>
              <a:rPr b="1" lang="en">
                <a:solidFill>
                  <a:schemeClr val="dk2"/>
                </a:solidFill>
              </a:rPr>
              <a:t>New </a:t>
            </a:r>
            <a:endParaRPr b="1">
              <a:solidFill>
                <a:schemeClr val="dk2"/>
              </a:solidFill>
            </a:endParaRPr>
          </a:p>
          <a:p>
            <a:pPr indent="0" lvl="0" marL="0" rtl="0" algn="ctr">
              <a:spcBef>
                <a:spcPts val="0"/>
              </a:spcBef>
              <a:spcAft>
                <a:spcPts val="0"/>
              </a:spcAft>
              <a:buNone/>
            </a:pPr>
            <a:r>
              <a:rPr lang="en" sz="1000">
                <a:solidFill>
                  <a:schemeClr val="dk2"/>
                </a:solidFill>
              </a:rPr>
              <a:t>Mentors !!</a:t>
            </a:r>
            <a:endParaRPr sz="1000">
              <a:solidFill>
                <a:schemeClr val="dk2"/>
              </a:solidFill>
            </a:endParaRPr>
          </a:p>
        </p:txBody>
      </p:sp>
      <p:sp>
        <p:nvSpPr>
          <p:cNvPr id="106" name="Google Shape;106;p18"/>
          <p:cNvSpPr txBox="1"/>
          <p:nvPr>
            <p:ph idx="1" type="body"/>
          </p:nvPr>
        </p:nvSpPr>
        <p:spPr>
          <a:xfrm>
            <a:off x="3388025" y="3375525"/>
            <a:ext cx="3087900" cy="10743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1600"/>
              </a:spcAft>
              <a:buSzPts val="1000"/>
              <a:buChar char="●"/>
            </a:pPr>
            <a:r>
              <a:rPr b="1" lang="en" sz="1200"/>
              <a:t>Admins:</a:t>
            </a:r>
            <a:r>
              <a:rPr b="1" lang="en" sz="1200"/>
              <a:t>                                                                                                                                                                  </a:t>
            </a:r>
            <a:r>
              <a:rPr lang="en" sz="1000"/>
              <a:t>Till Kamppeter                                        </a:t>
            </a:r>
            <a:r>
              <a:rPr lang="en" sz="1000"/>
              <a:t>Aveek Basu    </a:t>
            </a:r>
            <a:r>
              <a:rPr b="1" lang="en" sz="1000"/>
              <a:t>      </a:t>
            </a:r>
            <a:endParaRPr sz="10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0" name="Shape 110"/>
        <p:cNvGrpSpPr/>
        <p:nvPr/>
      </p:nvGrpSpPr>
      <p:grpSpPr>
        <a:xfrm>
          <a:off x="0" y="0"/>
          <a:ext cx="0" cy="0"/>
          <a:chOff x="0" y="0"/>
          <a:chExt cx="0" cy="0"/>
        </a:xfrm>
      </p:grpSpPr>
      <p:sp>
        <p:nvSpPr>
          <p:cNvPr id="111" name="Google Shape;111;p19"/>
          <p:cNvSpPr txBox="1"/>
          <p:nvPr>
            <p:ph idx="1" type="body"/>
          </p:nvPr>
        </p:nvSpPr>
        <p:spPr>
          <a:xfrm>
            <a:off x="140200" y="695275"/>
            <a:ext cx="6328200" cy="3702900"/>
          </a:xfrm>
          <a:prstGeom prst="rect">
            <a:avLst/>
          </a:prstGeom>
        </p:spPr>
        <p:txBody>
          <a:bodyPr anchorCtr="0" anchor="t" bIns="91425" lIns="91425" spcFirstLastPara="1" rIns="91425" wrap="square" tIns="91425">
            <a:noAutofit/>
          </a:bodyPr>
          <a:lstStyle/>
          <a:p>
            <a:pPr indent="-292100" lvl="0" marL="457200" marR="0" rtl="0" algn="l">
              <a:lnSpc>
                <a:spcPct val="200000"/>
              </a:lnSpc>
              <a:spcBef>
                <a:spcPts val="0"/>
              </a:spcBef>
              <a:spcAft>
                <a:spcPts val="0"/>
              </a:spcAft>
              <a:buSzPts val="1000"/>
              <a:buChar char="●"/>
            </a:pPr>
            <a:r>
              <a:rPr b="1" lang="en" sz="1000"/>
              <a:t>117 # </a:t>
            </a:r>
            <a:r>
              <a:rPr b="1" lang="en" sz="1000"/>
              <a:t>Graceful/Consistent handling of zero-page jobs :  </a:t>
            </a:r>
            <a:r>
              <a:rPr i="1" lang="en" sz="1000"/>
              <a:t>Jai Luthra </a:t>
            </a:r>
            <a:r>
              <a:rPr b="1" i="1" lang="en" sz="1000"/>
              <a:t> </a:t>
            </a:r>
            <a:r>
              <a:rPr b="1" lang="en" sz="1000"/>
              <a:t>  </a:t>
            </a:r>
            <a:endParaRPr b="1" sz="1000"/>
          </a:p>
          <a:p>
            <a:pPr indent="-292100" lvl="0" marL="457200" marR="0" rtl="0" algn="l">
              <a:lnSpc>
                <a:spcPct val="200000"/>
              </a:lnSpc>
              <a:spcBef>
                <a:spcPts val="0"/>
              </a:spcBef>
              <a:spcAft>
                <a:spcPts val="0"/>
              </a:spcAft>
              <a:buSzPts val="1000"/>
              <a:buChar char="●"/>
            </a:pPr>
            <a:r>
              <a:rPr b="1" lang="en" sz="1000"/>
              <a:t>130 # Huge issue with CUPSD : high CPU usage when starting with lot of printers :</a:t>
            </a:r>
            <a:r>
              <a:rPr b="1" lang="en" sz="1000"/>
              <a:t>  </a:t>
            </a:r>
            <a:r>
              <a:rPr i="1" lang="en" sz="1000"/>
              <a:t>Jai Luthra </a:t>
            </a:r>
            <a:r>
              <a:rPr b="1" lang="en" sz="1000"/>
              <a:t>                                                                                                                       </a:t>
            </a:r>
            <a:endParaRPr sz="1000"/>
          </a:p>
          <a:p>
            <a:pPr indent="-292100" lvl="0" marL="457200" rtl="0" algn="l">
              <a:lnSpc>
                <a:spcPct val="200000"/>
              </a:lnSpc>
              <a:spcBef>
                <a:spcPts val="0"/>
              </a:spcBef>
              <a:spcAft>
                <a:spcPts val="0"/>
              </a:spcAft>
              <a:buSzPts val="1000"/>
              <a:buChar char="●"/>
            </a:pPr>
            <a:r>
              <a:rPr b="1" lang="en" sz="1000"/>
              <a:t>95 # Replace cupsTempFd() with tmpfile() : </a:t>
            </a:r>
            <a:r>
              <a:rPr i="1" lang="en" sz="1000"/>
              <a:t>Jai Luthra</a:t>
            </a:r>
            <a:r>
              <a:rPr i="1" lang="en" sz="1000"/>
              <a:t> </a:t>
            </a:r>
            <a:r>
              <a:rPr lang="en" sz="1000"/>
              <a:t> </a:t>
            </a:r>
            <a:r>
              <a:rPr b="1" lang="en" sz="1000"/>
              <a:t>                                                                                                                                                                        </a:t>
            </a:r>
            <a:endParaRPr b="1" sz="1000"/>
          </a:p>
          <a:p>
            <a:pPr indent="-292100" lvl="0" marL="457200" marR="0" rtl="0" algn="l">
              <a:lnSpc>
                <a:spcPct val="200000"/>
              </a:lnSpc>
              <a:spcBef>
                <a:spcPts val="0"/>
              </a:spcBef>
              <a:spcAft>
                <a:spcPts val="0"/>
              </a:spcAft>
              <a:buSzPts val="1000"/>
              <a:buChar char="●"/>
            </a:pPr>
            <a:r>
              <a:rPr b="1" lang="en" sz="1000"/>
              <a:t>135 # CJK text file printing :</a:t>
            </a:r>
            <a:r>
              <a:rPr lang="en" sz="1000"/>
              <a:t> </a:t>
            </a:r>
            <a:r>
              <a:rPr i="1" lang="en" sz="1000"/>
              <a:t>Sambhav Dusad </a:t>
            </a:r>
            <a:r>
              <a:rPr b="1" lang="en" sz="1000"/>
              <a:t>                                                                                                                                     </a:t>
            </a:r>
            <a:endParaRPr b="1" sz="1000"/>
          </a:p>
          <a:p>
            <a:pPr indent="-292100" lvl="0" marL="457200" marR="0" rtl="0" algn="l">
              <a:lnSpc>
                <a:spcPct val="200000"/>
              </a:lnSpc>
              <a:spcBef>
                <a:spcPts val="0"/>
              </a:spcBef>
              <a:spcAft>
                <a:spcPts val="0"/>
              </a:spcAft>
              <a:buSzPts val="1000"/>
              <a:buChar char="●"/>
            </a:pPr>
            <a:r>
              <a:rPr b="1" lang="en" sz="1000"/>
              <a:t>176 # HP Designjet T1100 Impossible to print landscape - always autorotate : </a:t>
            </a:r>
            <a:r>
              <a:rPr i="1" lang="en" sz="1000"/>
              <a:t>Sambhav Dusad </a:t>
            </a:r>
            <a:r>
              <a:rPr b="1" lang="en" sz="1000"/>
              <a:t>  </a:t>
            </a:r>
            <a:endParaRPr b="1" sz="1000"/>
          </a:p>
          <a:p>
            <a:pPr indent="-292100" lvl="0" marL="457200" marR="0" rtl="0" algn="l">
              <a:lnSpc>
                <a:spcPct val="200000"/>
              </a:lnSpc>
              <a:spcBef>
                <a:spcPts val="0"/>
              </a:spcBef>
              <a:spcAft>
                <a:spcPts val="0"/>
              </a:spcAft>
              <a:buSzPts val="1000"/>
              <a:buChar char="●"/>
            </a:pPr>
            <a:r>
              <a:rPr b="1" lang="en" sz="1000"/>
              <a:t>193 # Tray/InputSource setting is ignored : </a:t>
            </a:r>
            <a:r>
              <a:rPr i="1" lang="en" sz="1000"/>
              <a:t>Sambhav Dusad </a:t>
            </a:r>
            <a:r>
              <a:rPr b="1" i="1" lang="en" sz="1000"/>
              <a:t>  </a:t>
            </a:r>
            <a:r>
              <a:rPr b="1" lang="en" sz="1000"/>
              <a:t> </a:t>
            </a:r>
            <a:endParaRPr b="1" sz="1000"/>
          </a:p>
          <a:p>
            <a:pPr indent="-292100" lvl="0" marL="457200" marR="0" rtl="0" algn="l">
              <a:lnSpc>
                <a:spcPct val="200000"/>
              </a:lnSpc>
              <a:spcBef>
                <a:spcPts val="0"/>
              </a:spcBef>
              <a:spcAft>
                <a:spcPts val="0"/>
              </a:spcAft>
              <a:buSzPts val="1000"/>
              <a:buChar char="●"/>
            </a:pPr>
            <a:r>
              <a:rPr b="1" lang="en" sz="1000"/>
              <a:t>201 # driverless generates wrong Input Slots for a Xerox B215 : </a:t>
            </a:r>
            <a:r>
              <a:rPr i="1" lang="en" sz="1000"/>
              <a:t>Sambhav Dusad</a:t>
            </a:r>
            <a:r>
              <a:rPr lang="en" sz="1000"/>
              <a:t> </a:t>
            </a:r>
            <a:r>
              <a:rPr b="1" lang="en" sz="1000"/>
              <a:t>    </a:t>
            </a:r>
            <a:endParaRPr b="1" sz="1000"/>
          </a:p>
          <a:p>
            <a:pPr indent="-292100" lvl="0" marL="457200" marR="0" rtl="0" algn="l">
              <a:lnSpc>
                <a:spcPct val="200000"/>
              </a:lnSpc>
              <a:spcBef>
                <a:spcPts val="0"/>
              </a:spcBef>
              <a:spcAft>
                <a:spcPts val="0"/>
              </a:spcAft>
              <a:buSzPts val="1000"/>
              <a:buChar char="●"/>
            </a:pPr>
            <a:r>
              <a:rPr b="1" lang="en" sz="1000"/>
              <a:t>02 # openprinting-ppds: MemoryError : </a:t>
            </a:r>
            <a:r>
              <a:rPr i="1" lang="en" sz="1000"/>
              <a:t>Sambhav Dusad</a:t>
            </a:r>
            <a:r>
              <a:rPr lang="en" sz="1000"/>
              <a:t> </a:t>
            </a:r>
            <a:endParaRPr sz="1000"/>
          </a:p>
          <a:p>
            <a:pPr indent="-292100" lvl="0" marL="457200" marR="0" rtl="0" algn="l">
              <a:lnSpc>
                <a:spcPct val="200000"/>
              </a:lnSpc>
              <a:spcBef>
                <a:spcPts val="0"/>
              </a:spcBef>
              <a:spcAft>
                <a:spcPts val="0"/>
              </a:spcAft>
              <a:buSzPts val="1000"/>
              <a:buChar char="●"/>
            </a:pPr>
            <a:r>
              <a:rPr b="1" lang="en" sz="1000"/>
              <a:t>194 # SAMSUNG C410W don't work : </a:t>
            </a:r>
            <a:r>
              <a:rPr i="1" lang="en" sz="1000"/>
              <a:t>Priyadarshi</a:t>
            </a:r>
            <a:r>
              <a:rPr b="1" i="1" lang="en" sz="1000"/>
              <a:t> </a:t>
            </a:r>
            <a:r>
              <a:rPr i="1" lang="en" sz="1000"/>
              <a:t>Singh</a:t>
            </a:r>
            <a:endParaRPr i="1" sz="1000"/>
          </a:p>
          <a:p>
            <a:pPr indent="-292100" lvl="0" marL="457200" marR="0" rtl="0" algn="l">
              <a:lnSpc>
                <a:spcPct val="200000"/>
              </a:lnSpc>
              <a:spcBef>
                <a:spcPts val="0"/>
              </a:spcBef>
              <a:spcAft>
                <a:spcPts val="0"/>
              </a:spcAft>
              <a:buSzPts val="1000"/>
              <a:buChar char="●"/>
            </a:pPr>
            <a:r>
              <a:rPr b="1" lang="en" sz="1000"/>
              <a:t>125 # The IPP Everywhere "driver" and system-config-printer : </a:t>
            </a:r>
            <a:r>
              <a:rPr i="1" lang="en" sz="1000"/>
              <a:t>Priyadarshi</a:t>
            </a:r>
            <a:r>
              <a:rPr b="1" i="1" lang="en" sz="1000"/>
              <a:t> </a:t>
            </a:r>
            <a:r>
              <a:rPr i="1" lang="en" sz="1000"/>
              <a:t>Singh</a:t>
            </a:r>
            <a:r>
              <a:rPr b="1" i="1" lang="en" sz="1000"/>
              <a:t>  </a:t>
            </a:r>
            <a:r>
              <a:rPr b="1" lang="en" sz="1000"/>
              <a:t>    </a:t>
            </a:r>
            <a:r>
              <a:rPr b="1" lang="en" sz="1200"/>
              <a:t> </a:t>
            </a:r>
            <a:endParaRPr b="1" sz="1200"/>
          </a:p>
          <a:p>
            <a:pPr indent="-292100" lvl="0" marL="457200" marR="0" rtl="0" algn="l">
              <a:lnSpc>
                <a:spcPct val="200000"/>
              </a:lnSpc>
              <a:spcBef>
                <a:spcPts val="0"/>
              </a:spcBef>
              <a:spcAft>
                <a:spcPts val="0"/>
              </a:spcAft>
              <a:buSzPts val="1000"/>
              <a:buChar char="●"/>
            </a:pPr>
            <a:r>
              <a:rPr b="1" lang="en" sz="1000"/>
              <a:t>125 # NewBrowsePollQueuesShared option? : </a:t>
            </a:r>
            <a:r>
              <a:rPr i="1" lang="en" sz="1000"/>
              <a:t>Vikrant Malik</a:t>
            </a:r>
            <a:r>
              <a:rPr b="1" i="1" lang="en" sz="1000"/>
              <a:t>  </a:t>
            </a:r>
            <a:r>
              <a:rPr b="1" lang="en" sz="1200"/>
              <a:t>                                                                                                                        </a:t>
            </a:r>
            <a:endParaRPr sz="1200"/>
          </a:p>
        </p:txBody>
      </p:sp>
      <p:pic>
        <p:nvPicPr>
          <p:cNvPr id="112" name="Google Shape;112;p19"/>
          <p:cNvPicPr preferRelativeResize="0"/>
          <p:nvPr/>
        </p:nvPicPr>
        <p:blipFill rotWithShape="1">
          <a:blip r:embed="rId3">
            <a:alphaModFix/>
          </a:blip>
          <a:srcRect b="0" l="0" r="0" t="0"/>
          <a:stretch/>
        </p:blipFill>
        <p:spPr>
          <a:xfrm>
            <a:off x="6556400" y="4335950"/>
            <a:ext cx="2512573" cy="754250"/>
          </a:xfrm>
          <a:prstGeom prst="rect">
            <a:avLst/>
          </a:prstGeom>
          <a:noFill/>
          <a:ln>
            <a:noFill/>
          </a:ln>
        </p:spPr>
      </p:pic>
      <p:sp>
        <p:nvSpPr>
          <p:cNvPr id="113" name="Google Shape;113;p19"/>
          <p:cNvSpPr txBox="1"/>
          <p:nvPr>
            <p:ph type="title"/>
          </p:nvPr>
        </p:nvSpPr>
        <p:spPr>
          <a:xfrm>
            <a:off x="311700" y="62575"/>
            <a:ext cx="8520600" cy="44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chemeClr val="dk2"/>
                </a:solidFill>
              </a:rPr>
              <a:t>OP Issues Fixed</a:t>
            </a:r>
            <a:endParaRPr b="1" sz="600">
              <a:solidFill>
                <a:schemeClr val="dk2"/>
              </a:solidFill>
            </a:endParaRPr>
          </a:p>
          <a:p>
            <a:pPr indent="0" lvl="0" marL="0" rtl="0" algn="r">
              <a:spcBef>
                <a:spcPts val="0"/>
              </a:spcBef>
              <a:spcAft>
                <a:spcPts val="0"/>
              </a:spcAft>
              <a:buNone/>
            </a:pPr>
            <a:r>
              <a:t/>
            </a:r>
            <a:endParaRPr b="1" sz="2000">
              <a:solidFill>
                <a:schemeClr val="dk2"/>
              </a:solidFill>
            </a:endParaRPr>
          </a:p>
        </p:txBody>
      </p:sp>
      <p:sp>
        <p:nvSpPr>
          <p:cNvPr id="114" name="Google Shape;114;p19"/>
          <p:cNvSpPr/>
          <p:nvPr/>
        </p:nvSpPr>
        <p:spPr>
          <a:xfrm>
            <a:off x="7147825" y="926525"/>
            <a:ext cx="1459200" cy="1385400"/>
          </a:xfrm>
          <a:prstGeom prst="star10">
            <a:avLst>
              <a:gd fmla="val 42533" name="adj"/>
              <a:gd fmla="val 105146" name="hf"/>
            </a:avLst>
          </a:prstGeom>
          <a:solidFill>
            <a:schemeClr val="lt2"/>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a:solidFill>
                  <a:schemeClr val="dk2"/>
                </a:solidFill>
              </a:rPr>
              <a:t>Thank You</a:t>
            </a:r>
            <a:r>
              <a:rPr b="1" lang="en">
                <a:solidFill>
                  <a:schemeClr val="dk2"/>
                </a:solidFill>
              </a:rPr>
              <a:t> </a:t>
            </a:r>
            <a:r>
              <a:rPr lang="en">
                <a:solidFill>
                  <a:schemeClr val="dk2"/>
                </a:solidFill>
              </a:rPr>
              <a:t>Students !!</a:t>
            </a:r>
            <a:endParaRPr>
              <a:solidFill>
                <a:schemeClr val="dk2"/>
              </a:solidFill>
            </a:endParaRPr>
          </a:p>
        </p:txBody>
      </p:sp>
      <p:sp>
        <p:nvSpPr>
          <p:cNvPr id="115" name="Google Shape;115;p19"/>
          <p:cNvSpPr/>
          <p:nvPr/>
        </p:nvSpPr>
        <p:spPr>
          <a:xfrm>
            <a:off x="7013575" y="2488588"/>
            <a:ext cx="1727700" cy="1670700"/>
          </a:xfrm>
          <a:prstGeom prst="star10">
            <a:avLst>
              <a:gd fmla="val 42533" name="adj"/>
              <a:gd fmla="val 105146" name="hf"/>
            </a:avLst>
          </a:prstGeom>
          <a:solidFill>
            <a:schemeClr val="lt2"/>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000">
                <a:solidFill>
                  <a:schemeClr val="dk2"/>
                </a:solidFill>
              </a:rPr>
              <a:t>Special </a:t>
            </a:r>
            <a:r>
              <a:rPr b="1" lang="en" sz="1000">
                <a:solidFill>
                  <a:schemeClr val="dk2"/>
                </a:solidFill>
              </a:rPr>
              <a:t>Thanks </a:t>
            </a:r>
            <a:r>
              <a:rPr lang="en" sz="1000">
                <a:solidFill>
                  <a:schemeClr val="dk2"/>
                </a:solidFill>
              </a:rPr>
              <a:t>to</a:t>
            </a:r>
            <a:r>
              <a:rPr b="1" lang="en" sz="1000">
                <a:solidFill>
                  <a:schemeClr val="dk2"/>
                </a:solidFill>
              </a:rPr>
              <a:t> </a:t>
            </a:r>
            <a:r>
              <a:rPr b="1" lang="en" sz="1000">
                <a:solidFill>
                  <a:schemeClr val="dk2"/>
                </a:solidFill>
              </a:rPr>
              <a:t>Sambhav</a:t>
            </a:r>
            <a:r>
              <a:rPr lang="en" sz="1000">
                <a:solidFill>
                  <a:schemeClr val="dk2"/>
                </a:solidFill>
              </a:rPr>
              <a:t> for fixing highest number of bugs..</a:t>
            </a:r>
            <a:endParaRPr sz="1000">
              <a:solidFill>
                <a:schemeClr val="dk2"/>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20"/>
          <p:cNvSpPr txBox="1"/>
          <p:nvPr>
            <p:ph idx="1" type="body"/>
          </p:nvPr>
        </p:nvSpPr>
        <p:spPr>
          <a:xfrm>
            <a:off x="72650" y="629450"/>
            <a:ext cx="4769400" cy="10452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0"/>
              </a:spcAft>
              <a:buSzPts val="1000"/>
              <a:buChar char="●"/>
            </a:pPr>
            <a:r>
              <a:rPr b="1" lang="en" sz="1200"/>
              <a:t>Linux Plumber’s Conference 2019 (Lisbon - Portugal):                                                                                                                      </a:t>
            </a:r>
            <a:r>
              <a:rPr lang="en" sz="800"/>
              <a:t>OP participated at Linux Plumber’s 19. We had a 4 hrs Micro Conference session on Printing in Linux. </a:t>
            </a:r>
            <a:r>
              <a:rPr b="1" lang="en" sz="800"/>
              <a:t>Speakers: </a:t>
            </a:r>
            <a:r>
              <a:rPr lang="en" sz="800"/>
              <a:t>Aveek, Till &amp; Rithvik                                                                                                                   </a:t>
            </a:r>
            <a:r>
              <a:rPr b="1" lang="en" sz="800"/>
              <a:t>Link: </a:t>
            </a:r>
            <a:r>
              <a:rPr lang="en" sz="600" u="sng">
                <a:hlinkClick r:id="rId3"/>
              </a:rPr>
              <a:t>https://linuxplumbersconf.org/event/4/sessions/52/#20190910</a:t>
            </a:r>
            <a:r>
              <a:rPr b="1" lang="en" sz="600"/>
              <a:t>                                                                                 </a:t>
            </a:r>
            <a:r>
              <a:rPr b="1" lang="en" sz="800"/>
              <a:t>Media Coverage:</a:t>
            </a:r>
            <a:r>
              <a:rPr b="1" lang="en" sz="600"/>
              <a:t> </a:t>
            </a:r>
            <a:r>
              <a:rPr lang="en" sz="600" u="sng">
                <a:hlinkClick r:id="rId4"/>
              </a:rPr>
              <a:t>https://lwn.net/Articles/798916/</a:t>
            </a:r>
            <a:endParaRPr b="1" sz="600"/>
          </a:p>
          <a:p>
            <a:pPr indent="0" lvl="0" marL="457200" rtl="0" algn="l">
              <a:spcBef>
                <a:spcPts val="1600"/>
              </a:spcBef>
              <a:spcAft>
                <a:spcPts val="0"/>
              </a:spcAft>
              <a:buNone/>
            </a:pPr>
            <a:r>
              <a:t/>
            </a:r>
            <a:endParaRPr sz="800"/>
          </a:p>
          <a:p>
            <a:pPr indent="0" lvl="0" marL="457200" rtl="0" algn="l">
              <a:spcBef>
                <a:spcPts val="1600"/>
              </a:spcBef>
              <a:spcAft>
                <a:spcPts val="0"/>
              </a:spcAft>
              <a:buNone/>
            </a:pPr>
            <a:r>
              <a:t/>
            </a:r>
            <a:endParaRPr sz="800"/>
          </a:p>
          <a:p>
            <a:pPr indent="0" lvl="0" marL="457200" rtl="0" algn="l">
              <a:spcBef>
                <a:spcPts val="1000"/>
              </a:spcBef>
              <a:spcAft>
                <a:spcPts val="1600"/>
              </a:spcAft>
              <a:buNone/>
            </a:pPr>
            <a:r>
              <a:t/>
            </a:r>
            <a:endParaRPr sz="800"/>
          </a:p>
        </p:txBody>
      </p:sp>
      <p:pic>
        <p:nvPicPr>
          <p:cNvPr id="121" name="Google Shape;121;p20"/>
          <p:cNvPicPr preferRelativeResize="0"/>
          <p:nvPr/>
        </p:nvPicPr>
        <p:blipFill rotWithShape="1">
          <a:blip r:embed="rId5">
            <a:alphaModFix/>
          </a:blip>
          <a:srcRect b="0" l="0" r="0" t="0"/>
          <a:stretch/>
        </p:blipFill>
        <p:spPr>
          <a:xfrm>
            <a:off x="6556400" y="4335950"/>
            <a:ext cx="2512573" cy="754250"/>
          </a:xfrm>
          <a:prstGeom prst="rect">
            <a:avLst/>
          </a:prstGeom>
          <a:noFill/>
          <a:ln>
            <a:noFill/>
          </a:ln>
        </p:spPr>
      </p:pic>
      <p:sp>
        <p:nvSpPr>
          <p:cNvPr id="122" name="Google Shape;122;p20"/>
          <p:cNvSpPr txBox="1"/>
          <p:nvPr>
            <p:ph type="title"/>
          </p:nvPr>
        </p:nvSpPr>
        <p:spPr>
          <a:xfrm>
            <a:off x="311700" y="62575"/>
            <a:ext cx="8520600" cy="44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chemeClr val="dk2"/>
                </a:solidFill>
              </a:rPr>
              <a:t>OP Initiatives</a:t>
            </a:r>
            <a:endParaRPr b="1" sz="600">
              <a:solidFill>
                <a:schemeClr val="dk2"/>
              </a:solidFill>
            </a:endParaRPr>
          </a:p>
        </p:txBody>
      </p:sp>
      <p:pic>
        <p:nvPicPr>
          <p:cNvPr descr="Videos of the Topics:&#10;&#10;[Printing in Linux as of today (00:0)](https://www.youtube.com/watch?v=0c_JaX4G7Zc)&#10;Aveek Basu and Till Kamppeter&#10;&#10;[Common Print Dialog Backends (29:14)](https://www.youtube.com/watch?v=0c_JaX4G7Zc?t=1754)&#10;Rithvik Patibandia&#10;&#10;[Working with SANE to make IPP scanning a reality (51:51)](https://www.youtube.com/watch?v=0c_JaX4G7Zc?t=3111)&#10;Aveek Basu&#10;&#10;[Printer/Scanner Application - The new format for printer and scanner drivers (1:15:30)](https://youtu.be/0c_JaX4G7Zc?t=4530)&#10;Till Kamppeter&#10;&#10;[The Future of Printer Setup Tools - IPP Driverless Printing and IPP System Service (2:05:10)](https://youtu.be/0c_JaX4G7Zc?t=7510)&#10;Till Kamppeter &#10;&#10;[3D Printing without the use of any slicer (2:20:04)](https://youtu.be/0c_JaX4G7Zc?t=8405)&#10;Aveek Basu" id="123" name="Google Shape;123;p20" title="LPC2019 - Open Printing - MC">
            <a:hlinkClick r:id="rId6"/>
          </p:cNvPr>
          <p:cNvPicPr preferRelativeResize="0"/>
          <p:nvPr/>
        </p:nvPicPr>
        <p:blipFill>
          <a:blip r:embed="rId7">
            <a:alphaModFix/>
          </a:blip>
          <a:stretch>
            <a:fillRect/>
          </a:stretch>
        </p:blipFill>
        <p:spPr>
          <a:xfrm>
            <a:off x="4818259" y="553250"/>
            <a:ext cx="2102191" cy="1576650"/>
          </a:xfrm>
          <a:prstGeom prst="rect">
            <a:avLst/>
          </a:prstGeom>
          <a:noFill/>
          <a:ln>
            <a:noFill/>
          </a:ln>
        </p:spPr>
      </p:pic>
      <p:pic>
        <p:nvPicPr>
          <p:cNvPr id="124" name="Google Shape;124;p20"/>
          <p:cNvPicPr preferRelativeResize="0"/>
          <p:nvPr/>
        </p:nvPicPr>
        <p:blipFill>
          <a:blip r:embed="rId8">
            <a:alphaModFix/>
          </a:blip>
          <a:stretch>
            <a:fillRect/>
          </a:stretch>
        </p:blipFill>
        <p:spPr>
          <a:xfrm>
            <a:off x="7051275" y="552325"/>
            <a:ext cx="2047226" cy="1576649"/>
          </a:xfrm>
          <a:prstGeom prst="rect">
            <a:avLst/>
          </a:prstGeom>
          <a:noFill/>
          <a:ln>
            <a:noFill/>
          </a:ln>
        </p:spPr>
      </p:pic>
      <p:sp>
        <p:nvSpPr>
          <p:cNvPr id="125" name="Google Shape;125;p20"/>
          <p:cNvSpPr txBox="1"/>
          <p:nvPr>
            <p:ph idx="1" type="body"/>
          </p:nvPr>
        </p:nvSpPr>
        <p:spPr>
          <a:xfrm>
            <a:off x="5395200" y="2104150"/>
            <a:ext cx="3087900" cy="445800"/>
          </a:xfrm>
          <a:prstGeom prst="rect">
            <a:avLst/>
          </a:prstGeom>
        </p:spPr>
        <p:txBody>
          <a:bodyPr anchorCtr="0" anchor="t" bIns="91425" lIns="91425" spcFirstLastPara="1" rIns="91425" wrap="square" tIns="0">
            <a:noAutofit/>
          </a:bodyPr>
          <a:lstStyle/>
          <a:p>
            <a:pPr indent="0" lvl="0" marL="0" rtl="0" algn="ctr">
              <a:spcBef>
                <a:spcPts val="1000"/>
              </a:spcBef>
              <a:spcAft>
                <a:spcPts val="1600"/>
              </a:spcAft>
              <a:buNone/>
            </a:pPr>
            <a:r>
              <a:rPr lang="en" sz="900"/>
              <a:t>Rithvik, Till &amp; Aveek</a:t>
            </a:r>
            <a:r>
              <a:rPr b="1" lang="en" sz="900"/>
              <a:t> </a:t>
            </a:r>
            <a:r>
              <a:rPr lang="en" sz="900"/>
              <a:t>at</a:t>
            </a:r>
            <a:r>
              <a:rPr b="1" lang="en" sz="900"/>
              <a:t> Linux Plumber’s 19</a:t>
            </a:r>
            <a:r>
              <a:rPr b="1" lang="en" sz="900"/>
              <a:t>                                                                                                                                                             </a:t>
            </a:r>
            <a:endParaRPr sz="900"/>
          </a:p>
        </p:txBody>
      </p:sp>
      <p:sp>
        <p:nvSpPr>
          <p:cNvPr id="126" name="Google Shape;126;p20"/>
          <p:cNvSpPr txBox="1"/>
          <p:nvPr>
            <p:ph idx="1" type="body"/>
          </p:nvPr>
        </p:nvSpPr>
        <p:spPr>
          <a:xfrm>
            <a:off x="72650" y="1733350"/>
            <a:ext cx="4769400" cy="10452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0"/>
              </a:spcAft>
              <a:buSzPts val="1000"/>
              <a:buChar char="●"/>
            </a:pPr>
            <a:r>
              <a:rPr b="1" lang="en" sz="1200"/>
              <a:t>Linux Foundation Member’s Summit 20:                                                                                                                      </a:t>
            </a:r>
            <a:r>
              <a:rPr lang="en" sz="800"/>
              <a:t>O</a:t>
            </a:r>
            <a:r>
              <a:rPr lang="en" sz="800"/>
              <a:t>ur submission, “Revitalizing an Open Source Community - Nurturing the new contributors to carry on the baton” was accepted for LFMS 20. Aveek &amp; Till were invited as speakers. Unfortunately due to COVID 19 the event got cancelled.                                                                                                                               </a:t>
            </a:r>
            <a:endParaRPr b="1" sz="600"/>
          </a:p>
          <a:p>
            <a:pPr indent="0" lvl="0" marL="457200" rtl="0" algn="l">
              <a:spcBef>
                <a:spcPts val="1600"/>
              </a:spcBef>
              <a:spcAft>
                <a:spcPts val="0"/>
              </a:spcAft>
              <a:buNone/>
            </a:pPr>
            <a:r>
              <a:t/>
            </a:r>
            <a:endParaRPr sz="800"/>
          </a:p>
          <a:p>
            <a:pPr indent="0" lvl="0" marL="457200" rtl="0" algn="l">
              <a:spcBef>
                <a:spcPts val="1600"/>
              </a:spcBef>
              <a:spcAft>
                <a:spcPts val="1600"/>
              </a:spcAft>
              <a:buNone/>
            </a:pPr>
            <a:r>
              <a:t/>
            </a:r>
            <a:endParaRPr sz="800"/>
          </a:p>
        </p:txBody>
      </p:sp>
      <p:sp>
        <p:nvSpPr>
          <p:cNvPr id="127" name="Google Shape;127;p20"/>
          <p:cNvSpPr txBox="1"/>
          <p:nvPr>
            <p:ph idx="1" type="body"/>
          </p:nvPr>
        </p:nvSpPr>
        <p:spPr>
          <a:xfrm>
            <a:off x="148850" y="3932950"/>
            <a:ext cx="6059700" cy="1158000"/>
          </a:xfrm>
          <a:prstGeom prst="rect">
            <a:avLst/>
          </a:prstGeom>
        </p:spPr>
        <p:txBody>
          <a:bodyPr anchorCtr="0" anchor="t" bIns="91425" lIns="91425" spcFirstLastPara="1" rIns="91425" wrap="square" tIns="0">
            <a:noAutofit/>
          </a:bodyPr>
          <a:lstStyle/>
          <a:p>
            <a:pPr indent="0" lvl="0" marL="0" rtl="0" algn="l">
              <a:lnSpc>
                <a:spcPct val="100000"/>
              </a:lnSpc>
              <a:spcBef>
                <a:spcPts val="1000"/>
              </a:spcBef>
              <a:spcAft>
                <a:spcPts val="0"/>
              </a:spcAft>
              <a:buNone/>
            </a:pPr>
            <a:r>
              <a:rPr b="1" lang="en" sz="1200"/>
              <a:t>Upcoming for </a:t>
            </a:r>
            <a:r>
              <a:rPr b="1" lang="en" sz="1200"/>
              <a:t> 2020: </a:t>
            </a:r>
            <a:endParaRPr b="1" sz="1200"/>
          </a:p>
          <a:p>
            <a:pPr indent="0" lvl="0" marL="457200" rtl="0" algn="l">
              <a:lnSpc>
                <a:spcPct val="100000"/>
              </a:lnSpc>
              <a:spcBef>
                <a:spcPts val="1600"/>
              </a:spcBef>
              <a:spcAft>
                <a:spcPts val="0"/>
              </a:spcAft>
              <a:buNone/>
            </a:pPr>
            <a:r>
              <a:rPr lang="en" sz="1200"/>
              <a:t>OP plans to participate in Plumber’s 20 &amp; Linux Foundation Mentorship Program</a:t>
            </a:r>
            <a:endParaRPr sz="1200"/>
          </a:p>
          <a:p>
            <a:pPr indent="0" lvl="0" marL="0" rtl="0" algn="l">
              <a:lnSpc>
                <a:spcPct val="100000"/>
              </a:lnSpc>
              <a:spcBef>
                <a:spcPts val="1600"/>
              </a:spcBef>
              <a:spcAft>
                <a:spcPts val="0"/>
              </a:spcAft>
              <a:buNone/>
            </a:pPr>
            <a:r>
              <a:rPr lang="en" sz="1200"/>
              <a:t> </a:t>
            </a:r>
            <a:r>
              <a:rPr b="1" lang="en" sz="1200"/>
              <a:t>                                                                                                                   </a:t>
            </a:r>
            <a:r>
              <a:rPr lang="en" sz="800"/>
              <a:t>                                                                                                                           </a:t>
            </a:r>
            <a:endParaRPr b="1" sz="600"/>
          </a:p>
          <a:p>
            <a:pPr indent="0" lvl="0" marL="457200" rtl="0" algn="l">
              <a:spcBef>
                <a:spcPts val="1600"/>
              </a:spcBef>
              <a:spcAft>
                <a:spcPts val="0"/>
              </a:spcAft>
              <a:buNone/>
            </a:pPr>
            <a:r>
              <a:t/>
            </a:r>
            <a:endParaRPr sz="800"/>
          </a:p>
          <a:p>
            <a:pPr indent="0" lvl="0" marL="457200" rtl="0" algn="l">
              <a:spcBef>
                <a:spcPts val="1600"/>
              </a:spcBef>
              <a:spcAft>
                <a:spcPts val="1600"/>
              </a:spcAft>
              <a:buNone/>
            </a:pPr>
            <a:r>
              <a:t/>
            </a:r>
            <a:endParaRPr sz="800"/>
          </a:p>
        </p:txBody>
      </p:sp>
      <p:sp>
        <p:nvSpPr>
          <p:cNvPr id="128" name="Google Shape;128;p20"/>
          <p:cNvSpPr txBox="1"/>
          <p:nvPr>
            <p:ph idx="1" type="body"/>
          </p:nvPr>
        </p:nvSpPr>
        <p:spPr>
          <a:xfrm>
            <a:off x="72650" y="2723950"/>
            <a:ext cx="4769400" cy="1045200"/>
          </a:xfrm>
          <a:prstGeom prst="rect">
            <a:avLst/>
          </a:prstGeom>
        </p:spPr>
        <p:txBody>
          <a:bodyPr anchorCtr="0" anchor="t" bIns="91425" lIns="91425" spcFirstLastPara="1" rIns="91425" wrap="square" tIns="91425">
            <a:noAutofit/>
          </a:bodyPr>
          <a:lstStyle/>
          <a:p>
            <a:pPr indent="-292100" lvl="0" marL="457200" rtl="0" algn="l">
              <a:spcBef>
                <a:spcPts val="1000"/>
              </a:spcBef>
              <a:spcAft>
                <a:spcPts val="0"/>
              </a:spcAft>
              <a:buSzPts val="1000"/>
              <a:buChar char="●"/>
            </a:pPr>
            <a:r>
              <a:rPr b="1" lang="en" sz="1200"/>
              <a:t>Open Printing Mini Conference:                                                                                                                      </a:t>
            </a:r>
            <a:r>
              <a:rPr lang="en" sz="800"/>
              <a:t>We had a mini Open Printing Conference with the students of Indian Institute of Technology Mandi at their campus on Nov 19 .                                                                                                                               </a:t>
            </a:r>
            <a:endParaRPr b="1" sz="600"/>
          </a:p>
          <a:p>
            <a:pPr indent="0" lvl="0" marL="457200" rtl="0" algn="l">
              <a:spcBef>
                <a:spcPts val="1600"/>
              </a:spcBef>
              <a:spcAft>
                <a:spcPts val="0"/>
              </a:spcAft>
              <a:buNone/>
            </a:pPr>
            <a:r>
              <a:t/>
            </a:r>
            <a:endParaRPr sz="800"/>
          </a:p>
          <a:p>
            <a:pPr indent="0" lvl="0" marL="457200" rtl="0" algn="l">
              <a:spcBef>
                <a:spcPts val="1600"/>
              </a:spcBef>
              <a:spcAft>
                <a:spcPts val="1600"/>
              </a:spcAft>
              <a:buNone/>
            </a:pPr>
            <a:r>
              <a:t/>
            </a:r>
            <a:endParaRPr sz="800"/>
          </a:p>
        </p:txBody>
      </p:sp>
      <p:pic>
        <p:nvPicPr>
          <p:cNvPr id="129" name="Google Shape;129;p20"/>
          <p:cNvPicPr preferRelativeResize="0"/>
          <p:nvPr/>
        </p:nvPicPr>
        <p:blipFill>
          <a:blip r:embed="rId9">
            <a:alphaModFix/>
          </a:blip>
          <a:stretch>
            <a:fillRect/>
          </a:stretch>
        </p:blipFill>
        <p:spPr>
          <a:xfrm>
            <a:off x="4818250" y="2473750"/>
            <a:ext cx="2102200" cy="1502874"/>
          </a:xfrm>
          <a:prstGeom prst="rect">
            <a:avLst/>
          </a:prstGeom>
          <a:noFill/>
          <a:ln>
            <a:noFill/>
          </a:ln>
        </p:spPr>
      </p:pic>
      <p:pic>
        <p:nvPicPr>
          <p:cNvPr id="130" name="Google Shape;130;p20"/>
          <p:cNvPicPr preferRelativeResize="0"/>
          <p:nvPr/>
        </p:nvPicPr>
        <p:blipFill>
          <a:blip r:embed="rId10">
            <a:alphaModFix/>
          </a:blip>
          <a:stretch>
            <a:fillRect/>
          </a:stretch>
        </p:blipFill>
        <p:spPr>
          <a:xfrm>
            <a:off x="7008475" y="2478900"/>
            <a:ext cx="2047223" cy="1502869"/>
          </a:xfrm>
          <a:prstGeom prst="rect">
            <a:avLst/>
          </a:prstGeom>
          <a:noFill/>
          <a:ln>
            <a:noFill/>
          </a:ln>
        </p:spPr>
      </p:pic>
      <p:sp>
        <p:nvSpPr>
          <p:cNvPr id="131" name="Google Shape;131;p20"/>
          <p:cNvSpPr txBox="1"/>
          <p:nvPr>
            <p:ph idx="1" type="body"/>
          </p:nvPr>
        </p:nvSpPr>
        <p:spPr>
          <a:xfrm>
            <a:off x="4818250" y="3932950"/>
            <a:ext cx="4237500" cy="445800"/>
          </a:xfrm>
          <a:prstGeom prst="rect">
            <a:avLst/>
          </a:prstGeom>
        </p:spPr>
        <p:txBody>
          <a:bodyPr anchorCtr="0" anchor="t" bIns="91425" lIns="91425" spcFirstLastPara="1" rIns="91425" wrap="square" tIns="0">
            <a:noAutofit/>
          </a:bodyPr>
          <a:lstStyle/>
          <a:p>
            <a:pPr indent="0" lvl="0" marL="0" rtl="0" algn="ctr">
              <a:spcBef>
                <a:spcPts val="1000"/>
              </a:spcBef>
              <a:spcAft>
                <a:spcPts val="1600"/>
              </a:spcAft>
              <a:buNone/>
            </a:pPr>
            <a:r>
              <a:rPr lang="en" sz="900"/>
              <a:t>Dhiraj, Aveek &amp; Sahil with the other students of </a:t>
            </a:r>
            <a:r>
              <a:rPr b="1" lang="en" sz="900"/>
              <a:t>IIT- Mandi</a:t>
            </a:r>
            <a:r>
              <a:rPr b="1" lang="en" sz="900"/>
              <a:t>                                                                                                                                                          </a:t>
            </a:r>
            <a:endParaRPr sz="9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pic>
        <p:nvPicPr>
          <p:cNvPr id="136" name="Google Shape;136;p21"/>
          <p:cNvPicPr preferRelativeResize="0"/>
          <p:nvPr/>
        </p:nvPicPr>
        <p:blipFill rotWithShape="1">
          <a:blip r:embed="rId3">
            <a:alphaModFix/>
          </a:blip>
          <a:srcRect b="0" l="0" r="0" t="0"/>
          <a:stretch/>
        </p:blipFill>
        <p:spPr>
          <a:xfrm>
            <a:off x="6556400" y="4335950"/>
            <a:ext cx="2512573" cy="754250"/>
          </a:xfrm>
          <a:prstGeom prst="rect">
            <a:avLst/>
          </a:prstGeom>
          <a:noFill/>
          <a:ln>
            <a:noFill/>
          </a:ln>
        </p:spPr>
      </p:pic>
      <p:sp>
        <p:nvSpPr>
          <p:cNvPr id="137" name="Google Shape;137;p21"/>
          <p:cNvSpPr txBox="1"/>
          <p:nvPr>
            <p:ph type="title"/>
          </p:nvPr>
        </p:nvSpPr>
        <p:spPr>
          <a:xfrm>
            <a:off x="311700" y="62575"/>
            <a:ext cx="8520600" cy="4458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None/>
            </a:pPr>
            <a:r>
              <a:rPr b="1" lang="en" sz="2000">
                <a:solidFill>
                  <a:schemeClr val="dk2"/>
                </a:solidFill>
              </a:rPr>
              <a:t>The Linux Foundation - OP Community Bridge </a:t>
            </a:r>
            <a:endParaRPr b="1" sz="600">
              <a:solidFill>
                <a:schemeClr val="dk2"/>
              </a:solidFill>
            </a:endParaRPr>
          </a:p>
        </p:txBody>
      </p:sp>
      <p:pic>
        <p:nvPicPr>
          <p:cNvPr id="138" name="Google Shape;138;p21"/>
          <p:cNvPicPr preferRelativeResize="0"/>
          <p:nvPr/>
        </p:nvPicPr>
        <p:blipFill>
          <a:blip r:embed="rId4">
            <a:alphaModFix/>
          </a:blip>
          <a:stretch>
            <a:fillRect/>
          </a:stretch>
        </p:blipFill>
        <p:spPr>
          <a:xfrm>
            <a:off x="152400" y="584400"/>
            <a:ext cx="3830774" cy="4254300"/>
          </a:xfrm>
          <a:prstGeom prst="rect">
            <a:avLst/>
          </a:prstGeom>
          <a:noFill/>
          <a:ln>
            <a:noFill/>
          </a:ln>
        </p:spPr>
      </p:pic>
      <p:sp>
        <p:nvSpPr>
          <p:cNvPr id="139" name="Google Shape;139;p21"/>
          <p:cNvSpPr txBox="1"/>
          <p:nvPr>
            <p:ph idx="1" type="body"/>
          </p:nvPr>
        </p:nvSpPr>
        <p:spPr>
          <a:xfrm>
            <a:off x="4894650" y="934925"/>
            <a:ext cx="3582600" cy="1022100"/>
          </a:xfrm>
          <a:prstGeom prst="rect">
            <a:avLst/>
          </a:prstGeom>
        </p:spPr>
        <p:txBody>
          <a:bodyPr anchorCtr="0" anchor="t" bIns="91425" lIns="91425" spcFirstLastPara="1" rIns="91425" wrap="square" tIns="91425">
            <a:noAutofit/>
          </a:bodyPr>
          <a:lstStyle/>
          <a:p>
            <a:pPr indent="0" lvl="0" marL="0" rtl="0" algn="ctr">
              <a:spcBef>
                <a:spcPts val="1000"/>
              </a:spcBef>
              <a:spcAft>
                <a:spcPts val="1600"/>
              </a:spcAft>
              <a:buNone/>
            </a:pPr>
            <a:r>
              <a:rPr lang="en" sz="1000"/>
              <a:t>We need your support in growing Open Printing and making it a stronger organization.                                                  </a:t>
            </a:r>
            <a:r>
              <a:rPr b="1" lang="en" sz="1400"/>
              <a:t>Help us to help you in a better way..!!   </a:t>
            </a:r>
            <a:r>
              <a:rPr lang="en" sz="1000"/>
              <a:t>                                      </a:t>
            </a:r>
            <a:r>
              <a:rPr b="1" lang="en" sz="1700"/>
              <a:t>                                                                                                                                                           </a:t>
            </a:r>
            <a:r>
              <a:rPr lang="en" sz="1700"/>
              <a:t>   </a:t>
            </a:r>
            <a:r>
              <a:rPr b="1" lang="en" sz="1700"/>
              <a:t>      </a:t>
            </a:r>
            <a:endParaRPr sz="1300"/>
          </a:p>
        </p:txBody>
      </p:sp>
      <p:sp>
        <p:nvSpPr>
          <p:cNvPr id="140" name="Google Shape;140;p21"/>
          <p:cNvSpPr/>
          <p:nvPr/>
        </p:nvSpPr>
        <p:spPr>
          <a:xfrm>
            <a:off x="5788375" y="2130238"/>
            <a:ext cx="1684500" cy="1661400"/>
          </a:xfrm>
          <a:prstGeom prst="star10">
            <a:avLst>
              <a:gd fmla="val 42533" name="adj"/>
              <a:gd fmla="val 105146" name="hf"/>
            </a:avLst>
          </a:prstGeom>
          <a:solidFill>
            <a:schemeClr val="lt2"/>
          </a:solidFill>
          <a:ln cap="flat" cmpd="sng" w="9525">
            <a:solidFill>
              <a:srgbClr val="EFEFE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b="1" lang="en" sz="1100">
                <a:solidFill>
                  <a:schemeClr val="dk2"/>
                </a:solidFill>
              </a:rPr>
              <a:t>Special Thanks </a:t>
            </a:r>
            <a:r>
              <a:rPr lang="en" sz="800">
                <a:solidFill>
                  <a:schemeClr val="dk2"/>
                </a:solidFill>
              </a:rPr>
              <a:t>to</a:t>
            </a:r>
            <a:r>
              <a:rPr b="1" lang="en" sz="1000">
                <a:solidFill>
                  <a:schemeClr val="dk2"/>
                </a:solidFill>
              </a:rPr>
              <a:t> Kate Stewart &amp; Jeff Licquia</a:t>
            </a:r>
            <a:r>
              <a:rPr lang="en" sz="1000">
                <a:solidFill>
                  <a:schemeClr val="dk2"/>
                </a:solidFill>
              </a:rPr>
              <a:t> </a:t>
            </a:r>
            <a:r>
              <a:rPr lang="en" sz="800">
                <a:solidFill>
                  <a:schemeClr val="dk2"/>
                </a:solidFill>
              </a:rPr>
              <a:t>from The Linux Foundation for mentoring us..!!</a:t>
            </a:r>
            <a:endParaRPr sz="800">
              <a:solidFill>
                <a:schemeClr val="dk2"/>
              </a:solidFill>
            </a:endParaRPr>
          </a:p>
        </p:txBody>
      </p:sp>
      <p:sp>
        <p:nvSpPr>
          <p:cNvPr id="141" name="Google Shape;141;p21"/>
          <p:cNvSpPr txBox="1"/>
          <p:nvPr>
            <p:ph idx="1" type="body"/>
          </p:nvPr>
        </p:nvSpPr>
        <p:spPr>
          <a:xfrm>
            <a:off x="4311025" y="3685050"/>
            <a:ext cx="4452000" cy="1022100"/>
          </a:xfrm>
          <a:prstGeom prst="rect">
            <a:avLst/>
          </a:prstGeom>
        </p:spPr>
        <p:txBody>
          <a:bodyPr anchorCtr="0" anchor="t" bIns="91425" lIns="91425" spcFirstLastPara="1" rIns="91425" wrap="square" tIns="91425">
            <a:noAutofit/>
          </a:bodyPr>
          <a:lstStyle/>
          <a:p>
            <a:pPr indent="0" lvl="0" marL="0" rtl="0" algn="ctr">
              <a:spcBef>
                <a:spcPts val="1000"/>
              </a:spcBef>
              <a:spcAft>
                <a:spcPts val="1600"/>
              </a:spcAft>
              <a:buNone/>
            </a:pPr>
            <a:r>
              <a:rPr b="1" lang="en" sz="1000"/>
              <a:t>Link to Community Bridge Project:</a:t>
            </a:r>
            <a:r>
              <a:rPr lang="en" sz="1000"/>
              <a:t> </a:t>
            </a:r>
            <a:r>
              <a:rPr lang="en" sz="600" u="sng">
                <a:hlinkClick r:id="rId5"/>
              </a:rPr>
              <a:t>https://funding.communitybridge.org/projects/open-printing</a:t>
            </a:r>
            <a:r>
              <a:rPr lang="en" sz="600"/>
              <a:t>  </a:t>
            </a:r>
            <a:r>
              <a:rPr lang="en" sz="1000"/>
              <a:t>  </a:t>
            </a:r>
            <a:r>
              <a:rPr lang="en" sz="1000"/>
              <a:t> </a:t>
            </a:r>
            <a:r>
              <a:rPr lang="en" sz="1000"/>
              <a:t>                                           </a:t>
            </a:r>
            <a:r>
              <a:rPr b="1" lang="en" sz="1400"/>
              <a:t> </a:t>
            </a:r>
            <a:r>
              <a:rPr lang="en" sz="1000"/>
              <a:t>                                      </a:t>
            </a:r>
            <a:r>
              <a:rPr b="1" lang="en" sz="1700"/>
              <a:t>                                                                                                                                                           </a:t>
            </a:r>
            <a:r>
              <a:rPr lang="en" sz="1700"/>
              <a:t>   </a:t>
            </a:r>
            <a:r>
              <a:rPr b="1" lang="en" sz="1700"/>
              <a:t>      </a:t>
            </a:r>
            <a:endParaRPr sz="1300"/>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