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stm.org/COMMITTEE/F42.htm" TargetMode="External"/><Relationship Id="rId4" Type="http://schemas.openxmlformats.org/officeDocument/2006/relationships/hyperlink" Target="http://standards.ieee.org/develop/wg/C3DP.html" TargetMode="External"/><Relationship Id="rId5" Type="http://schemas.openxmlformats.org/officeDocument/2006/relationships/hyperlink" Target="http://www.iso.org/committee/45020.html" TargetMode="External"/><Relationship Id="rId6" Type="http://schemas.openxmlformats.org/officeDocument/2006/relationships/hyperlink" Target="http://www.3dpdfconsortium.org" TargetMode="External"/><Relationship Id="rId7" Type="http://schemas.openxmlformats.org/officeDocument/2006/relationships/hyperlink" Target="http://www.3mf.io" TargetMode="External"/><Relationship Id="rId8" Type="http://schemas.openxmlformats.org/officeDocument/2006/relationships/hyperlink" Target="http://www.3dprintingindustry.com"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projects/1"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80504-rev.pdf"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hitepaper/tb-ippauth-20180430-rev.pdf" TargetMode="External"/></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180328-rev.pdf" TargetMode="External"/></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reprintpwd-20180424-rev.pdf" TargetMode="Externa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417-rev.pdf" TargetMode="External"/><Relationship Id="rId4" Type="http://schemas.openxmlformats.org/officeDocument/2006/relationships/hyperlink" Target="https://ftp.pwg.org/pub/pwg/ipp/wd/wd-ippeveselfcert11-20180404-rev.pdf" TargetMode="External"/></Relationships>

</file>

<file path=ppt/slides/_rels/slide5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5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book-20180430.html" TargetMode="External"/><Relationship Id="rId4" Type="http://schemas.openxmlformats.org/officeDocument/2006/relationships/hyperlink" Target="https://github.com/istopwg/pwg-books" TargetMode="External"/></Relationships>

</file>

<file path=ppt/slides/_rels/slide5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5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safegcode10-20180426-rev.pdf"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80426-rev.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May 15, 2018"/>
          <p:cNvSpPr txBox="1"/>
          <p:nvPr>
            <p:ph type="subTitle" sz="half" idx="1"/>
          </p:nvPr>
        </p:nvSpPr>
        <p:spPr>
          <a:prstGeom prst="rect">
            <a:avLst/>
          </a:prstGeom>
        </p:spPr>
        <p:txBody>
          <a:bodyPr/>
          <a:lstStyle>
            <a:lvl1pPr marR="40639">
              <a:spcBef>
                <a:spcPts val="500"/>
              </a:spcBef>
            </a:lvl1pPr>
          </a:lstStyle>
          <a:p>
            <a:pPr/>
            <a:r>
              <a:t>May 15, 2018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7" name="IPP 3D Liaison Discussions"/>
          <p:cNvSpPr txBox="1"/>
          <p:nvPr>
            <p:ph type="title"/>
          </p:nvPr>
        </p:nvSpPr>
        <p:spPr>
          <a:prstGeom prst="rect">
            <a:avLst/>
          </a:prstGeom>
        </p:spPr>
        <p:txBody>
          <a:bodyPr/>
          <a:lstStyle/>
          <a:p>
            <a:pPr/>
            <a:r>
              <a:t>IPP 3D Liaison Discussions</a:t>
            </a:r>
          </a:p>
        </p:txBody>
      </p:sp>
      <p:sp>
        <p:nvSpPr>
          <p:cNvPr id="158" name="ASTM Committee F42 on Additive Manufacturing Technologies…"/>
          <p:cNvSpPr txBox="1"/>
          <p:nvPr>
            <p:ph type="body" idx="1"/>
          </p:nvPr>
        </p:nvSpPr>
        <p:spPr>
          <a:prstGeom prst="rect">
            <a:avLst/>
          </a:prstGeom>
        </p:spPr>
        <p:txBody>
          <a:bodyPr/>
          <a:lstStyle/>
          <a:p>
            <a:pPr/>
            <a:r>
              <a:t>ASTM Committee F42 on Additive Manufacturing Technologies</a:t>
            </a:r>
          </a:p>
          <a:p>
            <a:pPr lvl="1"/>
            <a:r>
              <a:rPr u="sng">
                <a:hlinkClick r:id="rId3" invalidUrl="" action="" tgtFrame="" tooltip="" history="1" highlightClick="0" endSnd="0"/>
              </a:rPr>
              <a:t>www.astm.org/COMMITTEE/F42.htm</a:t>
            </a:r>
          </a:p>
          <a:p>
            <a:pPr/>
            <a:r>
              <a:t>IEEE Consumer 3D Printing Working Group (P3030)</a:t>
            </a:r>
          </a:p>
          <a:p>
            <a:pPr lvl="1"/>
            <a:r>
              <a:rPr u="sng">
                <a:hlinkClick r:id="rId4" invalidUrl="" action="" tgtFrame="" tooltip="" history="1" highlightClick="0" endSnd="0"/>
              </a:rPr>
              <a:t>standards.ieee.org/develop/wg/C3DP.html</a:t>
            </a:r>
          </a:p>
          <a:p>
            <a:pPr/>
            <a:r>
              <a:t>ISO/IEC JTC 1 3D Printing and Scanning Study Group</a:t>
            </a:r>
          </a:p>
          <a:p>
            <a:pPr lvl="1"/>
            <a:r>
              <a:rPr u="sng">
                <a:hlinkClick r:id="rId5" invalidUrl="" action="" tgtFrame="" tooltip="" history="1" highlightClick="0" endSnd="0"/>
              </a:rPr>
              <a:t>www.iso.org/committee/45020.html</a:t>
            </a:r>
          </a:p>
          <a:p>
            <a:pPr/>
            <a:r>
              <a:t>3D PDF Consortium</a:t>
            </a:r>
          </a:p>
          <a:p>
            <a:pPr lvl="1"/>
            <a:r>
              <a:rPr u="sng">
                <a:hlinkClick r:id="rId6" invalidUrl="" action="" tgtFrame="" tooltip="" history="1" highlightClick="0" endSnd="0"/>
              </a:rPr>
              <a:t>www.3dpdfconsortium.org</a:t>
            </a:r>
          </a:p>
          <a:p>
            <a:pPr/>
            <a:r>
              <a:t>3MF Consortium</a:t>
            </a:r>
          </a:p>
          <a:p>
            <a:pPr lvl="1"/>
            <a:r>
              <a:rPr u="sng">
                <a:hlinkClick r:id="rId7" invalidUrl="" action="" tgtFrame="" tooltip="" history="1" highlightClick="0" endSnd="0"/>
              </a:rPr>
              <a:t>www.3mf.io</a:t>
            </a:r>
          </a:p>
          <a:p>
            <a:pPr/>
            <a:r>
              <a:t>Press requests</a:t>
            </a:r>
          </a:p>
          <a:p>
            <a:pPr lvl="1"/>
            <a:r>
              <a:t>"3D Printing Industry" web site: </a:t>
            </a:r>
            <a:r>
              <a:rPr u="sng">
                <a:hlinkClick r:id="rId8" invalidUrl="" action="" tgtFrame="" tooltip="" history="1" highlightClick="0" endSnd="0"/>
              </a:rPr>
              <a:t>www.3dprintingindustry.com</a:t>
            </a:r>
          </a:p>
        </p:txBody>
      </p:sp>
      <p:sp>
        <p:nvSpPr>
          <p:cNvPr id="1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2" name="IPP Workgroup Session, Day 2"/>
          <p:cNvSpPr txBox="1"/>
          <p:nvPr>
            <p:ph type="ctrTitle"/>
          </p:nvPr>
        </p:nvSpPr>
        <p:spPr>
          <a:prstGeom prst="rect">
            <a:avLst/>
          </a:prstGeom>
        </p:spPr>
        <p:txBody>
          <a:bodyPr/>
          <a:lstStyle/>
          <a:p>
            <a:pPr/>
            <a:r>
              <a:t>IPP Workgroup Session, Day 2</a:t>
            </a:r>
          </a:p>
        </p:txBody>
      </p:sp>
      <p:sp>
        <p:nvSpPr>
          <p:cNvPr id="163" name="May 16, 2018"/>
          <p:cNvSpPr txBox="1"/>
          <p:nvPr>
            <p:ph type="subTitle" sz="half" idx="1"/>
          </p:nvPr>
        </p:nvSpPr>
        <p:spPr>
          <a:prstGeom prst="rect">
            <a:avLst/>
          </a:prstGeom>
        </p:spPr>
        <p:txBody>
          <a:bodyPr/>
          <a:lstStyle>
            <a:lvl1pPr marR="40639">
              <a:spcBef>
                <a:spcPts val="500"/>
              </a:spcBef>
            </a:lvl1pPr>
          </a:lstStyle>
          <a:p>
            <a:pPr/>
            <a:r>
              <a:t>May 16, 2018</a:t>
            </a:r>
          </a:p>
        </p:txBody>
      </p:sp>
      <p:sp>
        <p:nvSpPr>
          <p:cNvPr id="1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6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67"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6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5" name="PWG IP Policy"/>
          <p:cNvSpPr txBox="1"/>
          <p:nvPr>
            <p:ph type="title"/>
          </p:nvPr>
        </p:nvSpPr>
        <p:spPr>
          <a:prstGeom prst="rect">
            <a:avLst/>
          </a:prstGeom>
        </p:spPr>
        <p:txBody>
          <a:bodyPr/>
          <a:lstStyle/>
          <a:p>
            <a:pPr/>
            <a:r>
              <a:t>PWG IP Policy</a:t>
            </a:r>
          </a:p>
        </p:txBody>
      </p:sp>
      <p:sp>
        <p:nvSpPr>
          <p:cNvPr id="176"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1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4" name="Agenda"/>
          <p:cNvSpPr txBox="1"/>
          <p:nvPr>
            <p:ph type="title"/>
          </p:nvPr>
        </p:nvSpPr>
        <p:spPr>
          <a:prstGeom prst="rect">
            <a:avLst/>
          </a:prstGeom>
        </p:spPr>
        <p:txBody>
          <a:bodyPr/>
          <a:lstStyle/>
          <a:p>
            <a:pPr/>
            <a:r>
              <a:t>Agenda</a:t>
            </a:r>
          </a:p>
        </p:txBody>
      </p:sp>
      <p:graphicFrame>
        <p:nvGraphicFramePr>
          <p:cNvPr id="185"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09:00 - 09:30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09:30 - 10:30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Sample Code Demo</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10:30 - 10:45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10:45 - 11:30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Authentication Methods</a:t>
                      </a:r>
                    </a:p>
                  </a:txBody>
                  <a:tcPr marL="50800" marR="50800" marT="50800" marB="50800" anchor="t" anchorCtr="0" horzOverflow="overflow">
                    <a:lnL w="0">
                      <a:miter lim="400000"/>
                    </a:lnL>
                    <a:lnR w="0">
                      <a:miter lim="400000"/>
                    </a:lnR>
                    <a:lnT w="12700">
                      <a:solidFill>
                        <a:srgbClr val="515151"/>
                      </a:solidFill>
                      <a:miter lim="400000"/>
                    </a:lnT>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Encrypted Jobs and Documents</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14:30 - 14:45</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14:45 - 15:15</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Job Reprint Password</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15:15 - 17:00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Everywhere v1.1</a:t>
                      </a:r>
                    </a:p>
                  </a:txBody>
                  <a:tcPr marL="50800" marR="50800" marT="50800" marB="50800" anchor="t" anchorCtr="0" horzOverflow="overflow">
                    <a:lnL w="0">
                      <a:miter lim="400000"/>
                    </a:lnL>
                    <a:lnR w="0">
                      <a:miter lim="400000"/>
                    </a:lnR>
                  </a:tcPr>
                </a:tc>
              </a:tr>
            </a:tbl>
          </a:graphicData>
        </a:graphic>
      </p:graphicFrame>
      <p:sp>
        <p:nvSpPr>
          <p:cNvPr id="186" name="May 16,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16, 2018 (Pacific Standard Time)</a:t>
            </a:r>
          </a:p>
        </p:txBody>
      </p:sp>
      <p:sp>
        <p:nvSpPr>
          <p:cNvPr id="1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9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Agenda (con't)"/>
          <p:cNvSpPr txBox="1"/>
          <p:nvPr>
            <p:ph type="title"/>
          </p:nvPr>
        </p:nvSpPr>
        <p:spPr>
          <a:prstGeom prst="rect">
            <a:avLst/>
          </a:prstGeom>
        </p:spPr>
        <p:txBody>
          <a:bodyPr/>
          <a:lstStyle/>
          <a:p>
            <a:pPr/>
            <a:r>
              <a:t>Agenda (con't)</a:t>
            </a:r>
          </a:p>
        </p:txBody>
      </p:sp>
      <p:graphicFrame>
        <p:nvGraphicFramePr>
          <p:cNvPr id="195"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09:00 - 10:45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Imaging Device Security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10:45 - 11:00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How to Use the Internet Printing Protocol</a:t>
                      </a:r>
                    </a:p>
                  </a:txBody>
                  <a:tcPr marL="50800" marR="50800" marT="50800" marB="50800" anchor="t" anchorCtr="0" horzOverflow="overflow">
                    <a:lnL w="0">
                      <a:miter lim="400000"/>
                    </a:lnL>
                    <a:lnR w="0">
                      <a:miter lim="400000"/>
                    </a:lnR>
                    <a:lnT w="12700">
                      <a:solidFill>
                        <a:srgbClr val="515151"/>
                      </a:solidFill>
                      <a:miter lim="400000"/>
                    </a:lnT>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tcPr>
                </a:tc>
              </a:tr>
            </a:tbl>
          </a:graphicData>
        </a:graphic>
      </p:graphicFrame>
      <p:sp>
        <p:nvSpPr>
          <p:cNvPr id="196" name="May 17,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17, 2018 (Pacific Standard Time)</a:t>
            </a:r>
          </a:p>
        </p:txBody>
      </p:sp>
      <p:sp>
        <p:nvSpPr>
          <p:cNvPr id="19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4" name="Charter"/>
          <p:cNvSpPr txBox="1"/>
          <p:nvPr>
            <p:ph type="title"/>
          </p:nvPr>
        </p:nvSpPr>
        <p:spPr>
          <a:prstGeom prst="rect">
            <a:avLst/>
          </a:prstGeom>
        </p:spPr>
        <p:txBody>
          <a:bodyPr/>
          <a:lstStyle/>
          <a:p>
            <a:pPr/>
            <a:r>
              <a:t>Charter</a:t>
            </a:r>
          </a:p>
        </p:txBody>
      </p:sp>
      <p:sp>
        <p:nvSpPr>
          <p:cNvPr id="205"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20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1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4" name="Officers"/>
          <p:cNvSpPr txBox="1"/>
          <p:nvPr>
            <p:ph type="title"/>
          </p:nvPr>
        </p:nvSpPr>
        <p:spPr>
          <a:prstGeom prst="rect">
            <a:avLst/>
          </a:prstGeom>
        </p:spPr>
        <p:txBody>
          <a:bodyPr/>
          <a:lstStyle/>
          <a:p>
            <a:pPr/>
            <a:r>
              <a:t>Officers</a:t>
            </a:r>
          </a:p>
        </p:txBody>
      </p:sp>
      <p:sp>
        <p:nvSpPr>
          <p:cNvPr id="215"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a:t>
            </a:r>
          </a:p>
          <a:p>
            <a:pPr lvl="1"/>
            <a:r>
              <a:t>Michael Sweet (Apple) – How to Use the Internet Printing Protocol, IPP 3D Printing Extensions v1.1, IPP Encrypted Jobs and Documents, IPP Everywhere v1.1, IPP Everywhere Printer Self-Certification Manual v1.1, IPP System Service, PWG Safe G-Code</a:t>
            </a:r>
          </a:p>
          <a:p>
            <a:pPr lvl="1"/>
            <a:r>
              <a:t>Smith Kennedy (HP Inc.) – How to Use the Internet Printing Protocol, IPP Authentication Methods, IPP Encrypted Jobs and Documents, IPP Job Reprint Password</a:t>
            </a:r>
          </a:p>
          <a:p>
            <a:pPr lvl="1"/>
            <a:r>
              <a:t>Peter Zehler (Xerox) - How to Use the Internet Printing Protocol</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2" name="Status (1/3)"/>
          <p:cNvSpPr txBox="1"/>
          <p:nvPr>
            <p:ph type="title"/>
          </p:nvPr>
        </p:nvSpPr>
        <p:spPr>
          <a:prstGeom prst="rect">
            <a:avLst/>
          </a:prstGeom>
        </p:spPr>
        <p:txBody>
          <a:bodyPr/>
          <a:lstStyle/>
          <a:p>
            <a:pPr/>
            <a:r>
              <a:t>Status (1/3)</a:t>
            </a:r>
          </a:p>
        </p:txBody>
      </p:sp>
      <p:sp>
        <p:nvSpPr>
          <p:cNvPr id="223" name="PWG Specifications in development:…"/>
          <p:cNvSpPr txBox="1"/>
          <p:nvPr>
            <p:ph type="body" idx="1"/>
          </p:nvPr>
        </p:nvSpPr>
        <p:spPr>
          <a:prstGeom prst="rect">
            <a:avLst/>
          </a:prstGeom>
        </p:spPr>
        <p:txBody>
          <a:bodyPr/>
          <a:lstStyle/>
          <a:p>
            <a:pPr/>
            <a:r>
              <a:t>PWG Specifications in development:</a:t>
            </a:r>
          </a:p>
          <a:p>
            <a:pPr lvl="1"/>
            <a:r>
              <a:t>IPP 3D Printing Extensions v1.1		- Initial Draft</a:t>
            </a:r>
          </a:p>
          <a:p>
            <a:pPr lvl="1"/>
            <a:r>
              <a:t>IPP Everywhere v1.1			- Interim Draft</a:t>
            </a:r>
          </a:p>
          <a:p>
            <a:pPr lvl="1"/>
            <a:r>
              <a:t>IPP Everywhere Printer Self-Certification 	- Interim Draft</a:t>
            </a:r>
            <a:br/>
            <a:r>
              <a:t>Manual v1.1</a:t>
            </a:r>
          </a:p>
          <a:p>
            <a:pPr lvl="1"/>
            <a:r>
              <a:t>IPP System Service v1.0			- Prototype Draft</a:t>
            </a:r>
          </a:p>
          <a:p>
            <a:pPr/>
            <a:r>
              <a:t>IPP Registration Documents in development:</a:t>
            </a:r>
          </a:p>
          <a:p>
            <a:pPr lvl="1"/>
            <a:r>
              <a:t>IPP Job Reprint Password			- Interim Draft</a:t>
            </a:r>
          </a:p>
          <a:p>
            <a:pPr/>
            <a:r>
              <a:t>IPP Best Practices in development:</a:t>
            </a:r>
          </a:p>
          <a:p>
            <a:pPr lvl="1"/>
            <a:r>
              <a:t>IPP Authentication Methods			- Interim Draft</a:t>
            </a:r>
          </a:p>
          <a:p>
            <a:pPr lvl="1"/>
            <a:r>
              <a:t>IPP Encrypted Jobs and Documents		- Interim Draft</a:t>
            </a:r>
          </a:p>
          <a:p>
            <a:pPr lvl="1"/>
            <a:r>
              <a:t>PWG Safe G-Code Subset for 3D Printing	- Interim Draft</a:t>
            </a:r>
          </a:p>
          <a:p>
            <a:pPr/>
            <a:r>
              <a:t>IPP Book in development:</a:t>
            </a:r>
          </a:p>
          <a:p>
            <a:pPr lvl="1"/>
            <a:r>
              <a:t>How to Use the Internet Printing Protocol	- Interim Draft</a:t>
            </a:r>
          </a:p>
        </p:txBody>
      </p:sp>
      <p:sp>
        <p:nvSpPr>
          <p:cNvPr id="22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1" name="Status (2/3)"/>
          <p:cNvSpPr txBox="1"/>
          <p:nvPr>
            <p:ph type="title"/>
          </p:nvPr>
        </p:nvSpPr>
        <p:spPr>
          <a:prstGeom prst="rect">
            <a:avLst/>
          </a:prstGeom>
        </p:spPr>
        <p:txBody>
          <a:bodyPr/>
          <a:lstStyle/>
          <a:p>
            <a:pPr/>
            <a:r>
              <a:t>Status (2/3)</a:t>
            </a:r>
          </a:p>
        </p:txBody>
      </p:sp>
      <p:sp>
        <p:nvSpPr>
          <p:cNvPr id="232" name="Recent IPP WG Approved Documents:…"/>
          <p:cNvSpPr txBox="1"/>
          <p:nvPr>
            <p:ph type="body" idx="1"/>
          </p:nvPr>
        </p:nvSpPr>
        <p:spPr>
          <a:prstGeom prst="rect">
            <a:avLst/>
          </a:prstGeom>
        </p:spPr>
        <p:txBody>
          <a:bodyPr/>
          <a:lstStyle/>
          <a:p>
            <a:pPr/>
            <a:r>
              <a:t>Recent IPP WG Approved Documents:</a:t>
            </a:r>
          </a:p>
          <a:p>
            <a:pPr lvl="1"/>
            <a:r>
              <a:t>"IPP Get-User-Printer-Attributes" Registration</a:t>
            </a:r>
          </a:p>
          <a:p>
            <a:pPr lvl="1"/>
            <a:r>
              <a:t>"IPP Presets" Registration</a:t>
            </a:r>
          </a:p>
          <a:p>
            <a:pPr lvl="1"/>
            <a:r>
              <a:t>"Supporting Multi-Purpose Trays" Best Practice</a:t>
            </a:r>
          </a:p>
          <a:p>
            <a:pPr lvl="1"/>
            <a:r>
              <a:t>"IPP Privacy Attributes" Registration</a:t>
            </a:r>
          </a:p>
          <a:p>
            <a:pPr lvl="1"/>
          </a:p>
          <a:p>
            <a:pPr/>
            <a:r>
              <a:t>Recent PWG Approved Documents:</a:t>
            </a:r>
          </a:p>
          <a:p>
            <a:pPr lvl="1"/>
            <a:r>
              <a:t>PWG 3D Print Job Ticket and Associated Capabilities v1.0 (PJT3D)</a:t>
            </a:r>
          </a:p>
          <a:p>
            <a:pPr lvl="1"/>
            <a:r>
              <a:t>PWG 5100.1-2017: IPP Finishings 2.1 (FIN)</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p:txBody>
      </p:sp>
      <p:sp>
        <p:nvSpPr>
          <p:cNvPr id="23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0" name="Status (3/3)"/>
          <p:cNvSpPr txBox="1"/>
          <p:nvPr>
            <p:ph type="title"/>
          </p:nvPr>
        </p:nvSpPr>
        <p:spPr>
          <a:prstGeom prst="rect">
            <a:avLst/>
          </a:prstGeom>
        </p:spPr>
        <p:txBody>
          <a:bodyPr/>
          <a:lstStyle/>
          <a:p>
            <a:pPr/>
            <a:r>
              <a:t>Status (3/3)</a:t>
            </a:r>
          </a:p>
        </p:txBody>
      </p:sp>
      <p:sp>
        <p:nvSpPr>
          <p:cNvPr id="241"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206 printers currently listed (more than doubled since August 2017)</a:t>
            </a:r>
          </a:p>
          <a:p>
            <a:pPr lvl="1"/>
            <a:r>
              <a:t>Second 1.0 self-certification tools update released in October 2017</a:t>
            </a:r>
          </a:p>
          <a:p>
            <a:pPr lvl="1"/>
            <a:r>
              <a:rPr i="1"/>
              <a:t>Third 1.0 self-certification tools update in testing</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24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9" name="IETF IPP/1.1 Updates"/>
          <p:cNvSpPr txBox="1"/>
          <p:nvPr>
            <p:ph type="title"/>
          </p:nvPr>
        </p:nvSpPr>
        <p:spPr>
          <a:prstGeom prst="rect">
            <a:avLst/>
          </a:prstGeom>
        </p:spPr>
        <p:txBody>
          <a:bodyPr/>
          <a:lstStyle/>
          <a:p>
            <a:pPr/>
            <a:r>
              <a:t>IETF IPP/1.1 Updates</a:t>
            </a:r>
          </a:p>
        </p:txBody>
      </p:sp>
      <p:sp>
        <p:nvSpPr>
          <p:cNvPr id="250" name="RFCs 8010 and 8011 have been published which replace (obsolete) RFCs 2910, 2911, 3381 (deprecated job progress attributes), and 3382 (collection attribute syntax)…"/>
          <p:cNvSpPr txBox="1"/>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a:r>
              <a:rPr b="1"/>
              <a:t>Pending:</a:t>
            </a:r>
            <a:r>
              <a:t> Advance RFC 8010 and 8011 to IETF Internet Standard through status change</a:t>
            </a:r>
          </a:p>
          <a:p>
            <a:pPr lvl="2">
              <a:spcBef>
                <a:spcPts val="600"/>
              </a:spcBef>
            </a:pPr>
            <a:r>
              <a:t>IESG process described in RFCs 2026 and 6410</a:t>
            </a:r>
          </a:p>
          <a:p>
            <a:pPr lvl="2">
              <a:spcBef>
                <a:spcPts val="600"/>
              </a:spcBef>
            </a:pPr>
            <a:r>
              <a:t>Mike and Ira working on this</a:t>
            </a:r>
          </a:p>
        </p:txBody>
      </p:sp>
      <p:sp>
        <p:nvSpPr>
          <p:cNvPr id="25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8" name="IPP Everywhere Self-Certification"/>
          <p:cNvSpPr txBox="1"/>
          <p:nvPr>
            <p:ph type="title"/>
          </p:nvPr>
        </p:nvSpPr>
        <p:spPr>
          <a:prstGeom prst="rect">
            <a:avLst/>
          </a:prstGeom>
        </p:spPr>
        <p:txBody>
          <a:bodyPr/>
          <a:lstStyle/>
          <a:p>
            <a:pPr/>
            <a:r>
              <a:t>IPP Everywhere Self-Certification</a:t>
            </a:r>
          </a:p>
        </p:txBody>
      </p:sp>
      <p:sp>
        <p:nvSpPr>
          <p:cNvPr id="259"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2 of self-certification tools on October 13th, 2017</a:t>
            </a:r>
          </a:p>
          <a:p>
            <a:pPr lvl="1" marL="840739" indent="-342899">
              <a:defRPr sz="2800"/>
            </a:pPr>
            <a:r>
              <a:t>v1.0 is tracking CUPS 2.2.x (current stable branch)</a:t>
            </a:r>
          </a:p>
          <a:p>
            <a:pPr lvl="1" marL="840739" indent="-342899">
              <a:defRPr sz="2800"/>
            </a:pPr>
            <a:r>
              <a:t>Update 3 in testing to fix minor issues and Windows packaging</a:t>
            </a:r>
          </a:p>
          <a:p>
            <a:pPr marL="383539" indent="-342899">
              <a:defRPr sz="2900"/>
            </a:pPr>
            <a:r>
              <a:t>Planning future 1.1 errata update for manual and tools in 2018</a:t>
            </a:r>
          </a:p>
          <a:p>
            <a:pPr lvl="1" marL="840739" indent="-342899">
              <a:defRPr sz="2900"/>
            </a:pPr>
            <a:r>
              <a:t>v1.1 will track CUPS 2.3.x (current development branch)</a:t>
            </a:r>
          </a:p>
        </p:txBody>
      </p:sp>
      <p:sp>
        <p:nvSpPr>
          <p:cNvPr id="26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6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7" name="Obsoleting &quot;access-x509-certificate&quot;"/>
          <p:cNvSpPr txBox="1"/>
          <p:nvPr>
            <p:ph type="title"/>
          </p:nvPr>
        </p:nvSpPr>
        <p:spPr>
          <a:prstGeom prst="rect">
            <a:avLst/>
          </a:prstGeom>
        </p:spPr>
        <p:txBody>
          <a:bodyPr/>
          <a:lstStyle/>
          <a:p>
            <a:pPr/>
            <a:r>
              <a:t>Obsoleting "access-x509-certificate"</a:t>
            </a:r>
          </a:p>
        </p:txBody>
      </p:sp>
      <p:sp>
        <p:nvSpPr>
          <p:cNvPr id="268" name="&quot;access-x509-certificate (1setOf text(MAX))&quot;…"/>
          <p:cNvSpPr txBox="1"/>
          <p:nvPr>
            <p:ph type="body" idx="1"/>
          </p:nvPr>
        </p:nvSpPr>
        <p:spPr>
          <a:prstGeom prst="rect">
            <a:avLst/>
          </a:prstGeom>
        </p:spPr>
        <p:txBody>
          <a:bodyPr/>
          <a:lstStyle/>
          <a:p>
            <a:pPr/>
            <a:r>
              <a:t>"access-x509-certificate (1setOf text(MAX))"</a:t>
            </a:r>
          </a:p>
          <a:p>
            <a:pPr lvl="1"/>
            <a:r>
              <a:t>Member attribute defined for "destination-accesses (1setOf collection)" and "document-access (1setOf collection)" operation attributes</a:t>
            </a:r>
          </a:p>
          <a:p>
            <a:pPr lvl="1"/>
            <a:r>
              <a:t>Supposed to provide the X.509 public key and certificate used for TLS client authentication</a:t>
            </a:r>
          </a:p>
          <a:p>
            <a:pPr/>
            <a:r>
              <a:t>This member attribute cannot be implemented securely</a:t>
            </a:r>
          </a:p>
          <a:p>
            <a:pPr lvl="1"/>
            <a:r>
              <a:t>Requires associated private key to use for TLS client certificate authentication</a:t>
            </a:r>
          </a:p>
          <a:p>
            <a:pPr lvl="1"/>
            <a:r>
              <a:t>Providing the private key would allow the Printer to impersonate the Client indefinitely - violates TLS/X.509 best practices and would require revocation of the certificate</a:t>
            </a:r>
          </a:p>
          <a:p>
            <a:pPr lvl="1"/>
            <a:r>
              <a:t>Without the private key, it is not possible to authenticate the holder of the certificate</a:t>
            </a:r>
          </a:p>
          <a:p>
            <a:pPr/>
            <a:r>
              <a:t>Recommend we formally mark it obsolete</a:t>
            </a:r>
          </a:p>
          <a:p>
            <a:pPr lvl="1"/>
            <a:r>
              <a:t>No known implementations, no way to implement it securely/safely</a:t>
            </a:r>
          </a:p>
        </p:txBody>
      </p:sp>
      <p:sp>
        <p:nvSpPr>
          <p:cNvPr id="26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7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6" name="IPP Sample Code"/>
          <p:cNvSpPr txBox="1"/>
          <p:nvPr>
            <p:ph type="title"/>
          </p:nvPr>
        </p:nvSpPr>
        <p:spPr>
          <a:prstGeom prst="rect">
            <a:avLst/>
          </a:prstGeom>
        </p:spPr>
        <p:txBody>
          <a:bodyPr/>
          <a:lstStyle/>
          <a:p>
            <a:pPr/>
            <a:r>
              <a:t>IPP Sample Code</a:t>
            </a:r>
          </a:p>
        </p:txBody>
      </p:sp>
      <p:sp>
        <p:nvSpPr>
          <p:cNvPr id="277" name="Github Repository:…"/>
          <p:cNvSpPr txBox="1"/>
          <p:nvPr>
            <p:ph type="body" idx="1"/>
          </p:nvPr>
        </p:nvSpPr>
        <p:spPr>
          <a:prstGeom prst="rect">
            <a:avLst/>
          </a:prstGeom>
        </p:spPr>
        <p:txBody>
          <a:bodyPr/>
          <a:lstStyle/>
          <a:p>
            <a:pPr/>
            <a:r>
              <a:t>Github Repository:</a:t>
            </a:r>
          </a:p>
          <a:p>
            <a:pPr lvl="1"/>
            <a:r>
              <a:rPr u="sng">
                <a:hlinkClick r:id="rId3" invalidUrl="" action="" tgtFrame="" tooltip="" history="1" highlightClick="0" endSnd="0"/>
              </a:rPr>
              <a:t>https://github.com/istopwg/ippsample</a:t>
            </a:r>
          </a:p>
          <a:p>
            <a:pPr/>
            <a:r>
              <a:t>Tracking CUPS 2.3</a:t>
            </a:r>
          </a:p>
          <a:p>
            <a:pPr/>
            <a:r>
              <a:t>Apache License Version 2.0</a:t>
            </a:r>
          </a:p>
          <a:p>
            <a:pPr/>
            <a:r>
              <a:t>Implements most IPP specifications and extensions</a:t>
            </a:r>
          </a:p>
          <a:p>
            <a:pPr/>
            <a:r>
              <a:t>Specific focus areas:</a:t>
            </a:r>
          </a:p>
          <a:p>
            <a:pPr lvl="1"/>
            <a:r>
              <a:t>IPP Everywhere</a:t>
            </a:r>
          </a:p>
          <a:p>
            <a:pPr lvl="1"/>
            <a:r>
              <a:t>IPP 3D </a:t>
            </a:r>
          </a:p>
          <a:p>
            <a:pPr lvl="1"/>
            <a:r>
              <a:t>IPP Shared Infrastructure Extensions</a:t>
            </a:r>
          </a:p>
          <a:p>
            <a:pPr lvl="1"/>
            <a:r>
              <a:t>IPP System Service</a:t>
            </a:r>
          </a:p>
          <a:p>
            <a:pPr lvl="1"/>
            <a:r>
              <a:t>Authentication, authorization, and access control</a:t>
            </a:r>
          </a:p>
          <a:p>
            <a:pPr lvl="1"/>
            <a:r>
              <a:t>Providing a gateway for legacy document formats: HP PCL, Safe G-Code</a:t>
            </a:r>
          </a:p>
          <a:p>
            <a:pPr/>
            <a:r>
              <a:t>Docker, Snapcraft, and Travis builds are available, AppImage and AppVeyor possibly in the future</a:t>
            </a:r>
          </a:p>
        </p:txBody>
      </p:sp>
      <p:sp>
        <p:nvSpPr>
          <p:cNvPr id="27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5" name="IPP Sample Code (con't)"/>
          <p:cNvSpPr txBox="1"/>
          <p:nvPr>
            <p:ph type="title"/>
          </p:nvPr>
        </p:nvSpPr>
        <p:spPr>
          <a:prstGeom prst="rect">
            <a:avLst/>
          </a:prstGeom>
        </p:spPr>
        <p:txBody>
          <a:bodyPr/>
          <a:lstStyle/>
          <a:p>
            <a:pPr/>
            <a:r>
              <a:t>IPP Sample Code (con't)</a:t>
            </a:r>
          </a:p>
        </p:txBody>
      </p:sp>
      <p:sp>
        <p:nvSpPr>
          <p:cNvPr id="286" name="IPP Everywhere support passes self-certification…"/>
          <p:cNvSpPr txBox="1"/>
          <p:nvPr>
            <p:ph type="body" idx="1"/>
          </p:nvPr>
        </p:nvSpPr>
        <p:spPr>
          <a:prstGeom prst="rect">
            <a:avLst/>
          </a:prstGeom>
        </p:spPr>
        <p:txBody>
          <a:bodyPr/>
          <a:lstStyle/>
          <a:p>
            <a:pPr/>
            <a:r>
              <a:t>IPP Everywhere support passes self-certification</a:t>
            </a:r>
          </a:p>
          <a:p>
            <a:pPr/>
            <a:r>
              <a:t>IPP 3D support is still a work-in-progress</a:t>
            </a:r>
          </a:p>
          <a:p>
            <a:pPr lvl="1"/>
            <a:r>
              <a:t>All required bits are implemented</a:t>
            </a:r>
          </a:p>
          <a:p>
            <a:pPr lvl="1"/>
            <a:r>
              <a:t>3D transform functionality (for slicing and printer-specific commands) is using CuraEngine</a:t>
            </a:r>
          </a:p>
          <a:p>
            <a:pPr lvl="2"/>
            <a:r>
              <a:t>CuraEngine integration needs to be updated for current release</a:t>
            </a:r>
          </a:p>
          <a:p>
            <a:pPr lvl="1"/>
            <a:r>
              <a:t>Currently only single-extruder printers are supported</a:t>
            </a:r>
          </a:p>
          <a:p>
            <a:pPr lvl="1"/>
            <a:r>
              <a:t>Printer can be directly connected via USB or get G-Code via INFRA extensions</a:t>
            </a:r>
          </a:p>
          <a:p>
            <a:pPr lvl="1"/>
            <a:r>
              <a:t>Also want to support PWG Safe G-Code</a:t>
            </a:r>
          </a:p>
          <a:p>
            <a:pPr lvl="2"/>
            <a:r>
              <a:t>Will probably setup CuraEngine to output PWG Safe G-Code and then use a common configuration file for printer-specific G-Code</a:t>
            </a:r>
          </a:p>
          <a:p>
            <a:pPr lvl="1"/>
            <a:r>
              <a:t>Supports prototyping/development with Raspberry Pi or desktop systems</a:t>
            </a:r>
          </a:p>
        </p:txBody>
      </p:sp>
      <p:sp>
        <p:nvSpPr>
          <p:cNvPr id="2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9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4" name="IPP Sample Code (con't)"/>
          <p:cNvSpPr txBox="1"/>
          <p:nvPr>
            <p:ph type="title"/>
          </p:nvPr>
        </p:nvSpPr>
        <p:spPr>
          <a:prstGeom prst="rect">
            <a:avLst/>
          </a:prstGeom>
        </p:spPr>
        <p:txBody>
          <a:bodyPr/>
          <a:lstStyle/>
          <a:p>
            <a:pPr/>
            <a:r>
              <a:t>IPP Sample Code (con't)</a:t>
            </a:r>
          </a:p>
        </p:txBody>
      </p:sp>
      <p:sp>
        <p:nvSpPr>
          <p:cNvPr id="295" name="IPP Shared Infrastructure Extensions (INFRA) support is basically complete…"/>
          <p:cNvSpPr txBox="1"/>
          <p:nvPr>
            <p:ph type="body" idx="1"/>
          </p:nvPr>
        </p:nvSpPr>
        <p:spPr>
          <a:prstGeom prst="rect">
            <a:avLst/>
          </a:prstGeom>
        </p:spPr>
        <p:txBody>
          <a:bodyPr/>
          <a:lstStyle/>
          <a:p>
            <a:pPr/>
            <a:r>
              <a:t>IPP Shared Infrastructure Extensions (INFRA) support is basically complete</a:t>
            </a:r>
          </a:p>
          <a:p>
            <a:pPr lvl="1"/>
            <a:r>
              <a:t>Will add Register-Output-Device support as part of the System service prototyping</a:t>
            </a:r>
          </a:p>
          <a:p>
            <a:pPr lvl="1"/>
            <a:r>
              <a:t>Still some room for improvement - do sparse updates of device attributes, and track the last "printer-config-change-time" value to determine whether an update is even needed</a:t>
            </a:r>
          </a:p>
          <a:p>
            <a:pPr/>
            <a:r>
              <a:t>IPP System Service prototyping almost complete</a:t>
            </a:r>
          </a:p>
          <a:p>
            <a:pPr lvl="1"/>
            <a:r>
              <a:t>Status at </a:t>
            </a:r>
            <a:r>
              <a:rPr u="sng">
                <a:hlinkClick r:id="rId3" invalidUrl="" action="" tgtFrame="" tooltip="" history="1" highlightClick="0" endSnd="0"/>
              </a:rPr>
              <a:t>https://github.com/istopwg/ippsample/projects/1</a:t>
            </a:r>
          </a:p>
          <a:p>
            <a:pPr lvl="1"/>
            <a:r>
              <a:t>Prototyping experience will be covered after the break</a:t>
            </a:r>
          </a:p>
          <a:p>
            <a:pPr lvl="1"/>
            <a:r>
              <a:t>A few major architectural changes:</a:t>
            </a:r>
          </a:p>
          <a:p>
            <a:pPr lvl="2"/>
            <a:r>
              <a:t>Authentication support is now in place, with explicit administrative and authorized print groups</a:t>
            </a:r>
          </a:p>
          <a:p>
            <a:pPr lvl="2"/>
            <a:r>
              <a:t>Subscriptions are now globally tracked (part of the System object) rather than tracked as part of a Printer object</a:t>
            </a:r>
          </a:p>
        </p:txBody>
      </p:sp>
      <p:sp>
        <p:nvSpPr>
          <p:cNvPr id="29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03" name="IPP Sample Code Demo"/>
          <p:cNvSpPr txBox="1"/>
          <p:nvPr>
            <p:ph type="ctrTitle"/>
          </p:nvPr>
        </p:nvSpPr>
        <p:spPr>
          <a:prstGeom prst="rect">
            <a:avLst/>
          </a:prstGeom>
        </p:spPr>
        <p:txBody>
          <a:bodyPr/>
          <a:lstStyle/>
          <a:p>
            <a:pPr/>
            <a:r>
              <a:t>IPP Sample Code Demo</a:t>
            </a:r>
          </a:p>
        </p:txBody>
      </p:sp>
      <p:sp>
        <p:nvSpPr>
          <p:cNvPr id="304" name="IPP System Service…"/>
          <p:cNvSpPr txBox="1"/>
          <p:nvPr>
            <p:ph type="subTitle" sz="half" idx="1"/>
          </p:nvPr>
        </p:nvSpPr>
        <p:spPr>
          <a:prstGeom prst="rect">
            <a:avLst/>
          </a:prstGeom>
        </p:spPr>
        <p:txBody>
          <a:bodyPr/>
          <a:lstStyle/>
          <a:p>
            <a:pPr/>
          </a:p>
          <a:p>
            <a:pPr/>
            <a:r>
              <a:t>IPP System Service </a:t>
            </a:r>
          </a:p>
          <a:p>
            <a:pPr/>
            <a:r>
              <a:t>IPP Shared Infrastructure Extensions</a:t>
            </a:r>
          </a:p>
          <a:p>
            <a:pPr/>
            <a:r>
              <a:t>IPP 3D Printing Extensions</a:t>
            </a:r>
          </a:p>
        </p:txBody>
      </p:sp>
      <p:sp>
        <p:nvSpPr>
          <p:cNvPr id="30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10"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1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12" name="Break"/>
          <p:cNvSpPr txBox="1"/>
          <p:nvPr>
            <p:ph type="ctrTitle"/>
          </p:nvPr>
        </p:nvSpPr>
        <p:spPr>
          <a:prstGeom prst="rect">
            <a:avLst/>
          </a:prstGeom>
        </p:spPr>
        <p:txBody>
          <a:bodyPr/>
          <a:lstStyle/>
          <a:p>
            <a:pPr/>
            <a:r>
              <a:t>Break</a:t>
            </a:r>
          </a:p>
        </p:txBody>
      </p:sp>
      <p:sp>
        <p:nvSpPr>
          <p:cNvPr id="313" name="Body"/>
          <p:cNvSpPr txBox="1"/>
          <p:nvPr>
            <p:ph type="subTitle" sz="half" idx="1"/>
          </p:nvPr>
        </p:nvSpPr>
        <p:spPr>
          <a:prstGeom prst="rect">
            <a:avLst/>
          </a:prstGeom>
        </p:spPr>
        <p:txBody>
          <a:bodyPr/>
          <a:lstStyle/>
          <a:p>
            <a:pPr/>
          </a:p>
        </p:txBody>
      </p:sp>
      <p:sp>
        <p:nvSpPr>
          <p:cNvPr id="31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1" name="IPP System Service (SYSTEM)"/>
          <p:cNvSpPr txBox="1"/>
          <p:nvPr>
            <p:ph type="title"/>
          </p:nvPr>
        </p:nvSpPr>
        <p:spPr>
          <a:prstGeom prst="rect">
            <a:avLst/>
          </a:prstGeom>
        </p:spPr>
        <p:txBody>
          <a:bodyPr/>
          <a:lstStyle/>
          <a:p>
            <a:pPr/>
            <a:r>
              <a:t>IPP System Service (SYSTEM)</a:t>
            </a:r>
          </a:p>
        </p:txBody>
      </p:sp>
      <p:sp>
        <p:nvSpPr>
          <p:cNvPr id="322"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https://ftp.pwg.org/pub/pwg/ipp/wd/wd-ippsystem10-20180504-rev.pdf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Discussion:</a:t>
            </a:r>
          </a:p>
          <a:p>
            <a:pPr lvl="1"/>
            <a:r>
              <a:t>Register-Output-Device vs. Update-Output-Device-Attributes</a:t>
            </a:r>
          </a:p>
          <a:p>
            <a:pPr lvl="1"/>
            <a:r>
              <a:t>Prototyping experience</a:t>
            </a:r>
          </a:p>
          <a:p>
            <a:pPr lvl="1"/>
            <a:r>
              <a:t>"xxx-owner-col", "requesting-user-vcard", "xxx-power-state", and "timeout-predicate"</a:t>
            </a:r>
          </a:p>
          <a:p>
            <a:pPr/>
            <a:r>
              <a:t>Proposed Schedule:</a:t>
            </a:r>
          </a:p>
          <a:p>
            <a:pPr lvl="1"/>
            <a:r>
              <a:t>Stable draft in Q2/Q3 2018</a:t>
            </a:r>
          </a:p>
        </p:txBody>
      </p:sp>
      <p:sp>
        <p:nvSpPr>
          <p:cNvPr id="32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0" name="Register-Output-Device vs. Update-Output-Device-Attributes"/>
          <p:cNvSpPr txBox="1"/>
          <p:nvPr>
            <p:ph type="title"/>
          </p:nvPr>
        </p:nvSpPr>
        <p:spPr>
          <a:prstGeom prst="rect">
            <a:avLst/>
          </a:prstGeom>
        </p:spPr>
        <p:txBody>
          <a:bodyPr/>
          <a:lstStyle/>
          <a:p>
            <a:pPr/>
            <a:r>
              <a:t>Register-Output-Device vs. Update-Output-Device-Attributes</a:t>
            </a:r>
          </a:p>
        </p:txBody>
      </p:sp>
      <p:sp>
        <p:nvSpPr>
          <p:cNvPr id="331" name="A question was asked about the difference between these two operations, and why Register-Output-Device was not included in PWG 5100.18…"/>
          <p:cNvSpPr txBox="1"/>
          <p:nvPr>
            <p:ph type="body" idx="1"/>
          </p:nvPr>
        </p:nvSpPr>
        <p:spPr>
          <a:prstGeom prst="rect">
            <a:avLst/>
          </a:prstGeom>
        </p:spPr>
        <p:txBody>
          <a:bodyPr/>
          <a:lstStyle/>
          <a:p>
            <a:pPr/>
            <a:r>
              <a:t>A question was asked about the difference between these two operations, and why Register-Output-Device was not included in PWG 5100.18</a:t>
            </a:r>
          </a:p>
          <a:p>
            <a:pPr lvl="1"/>
            <a:r>
              <a:t>The PWG 5100.18 Infrastructure Printer is an IPP Printer (print service) and so must already exist for the Proxy to send an Update-Output-Device-Attributes request</a:t>
            </a:r>
          </a:p>
          <a:p>
            <a:pPr lvl="1"/>
            <a:r>
              <a:t>The IPP System Service supports creation of IPP Printers (print services), both directly using the Create-Printer operation and indirectly using the Register-Output-Device operation (when a suitable Printer is not already created)</a:t>
            </a:r>
          </a:p>
          <a:p>
            <a:pPr lvl="1"/>
            <a:r>
              <a:t>Thus, the Register-Output-Device operation allows a Proxy to "discover" the correct IPP Infrastructure Printer to use for subsequent Proxy operations such as Update-Output-Device-Attributes</a:t>
            </a:r>
          </a:p>
        </p:txBody>
      </p:sp>
      <p:sp>
        <p:nvSpPr>
          <p:cNvPr id="3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10:30 - 12:00</a:t>
                      </a:r>
                    </a:p>
                  </a:txBody>
                  <a:tcPr marL="50800" marR="50800" marT="50800" marB="50800" anchor="t" anchorCtr="0" horzOverflow="overflow">
                    <a:lnL w="0">
                      <a:miter lim="400000"/>
                    </a:lnL>
                    <a:lnR w="0">
                      <a:miter lim="400000"/>
                    </a:lnR>
                    <a:lnT w="12700">
                      <a:solidFill>
                        <a:srgbClr val="515151"/>
                      </a:solidFill>
                      <a:miter lim="400000"/>
                    </a:lnT>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Topics</a:t>
                      </a:r>
                    </a:p>
                  </a:txBody>
                  <a:tcPr marL="50800" marR="50800" marT="50800" marB="50800" anchor="t" anchorCtr="0" horzOverflow="overflow">
                    <a:lnL w="0">
                      <a:miter lim="400000"/>
                    </a:lnL>
                    <a:lnR w="0">
                      <a:miter lim="400000"/>
                    </a:lnR>
                    <a:lnT w="12700">
                      <a:solidFill>
                        <a:srgbClr val="515151"/>
                      </a:solidFill>
                      <a:miter lim="400000"/>
                    </a:lnT>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12:00 - 13:00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Lunch</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13:00 - 13:30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OpenPrinting - Plenary</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13:30 - 14:30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OpenPrinting - Status of Ghostscript/MuPDF</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14:30 - 14:45</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Break</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14:45 - 15:45</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OpenPrinting - CUPS Plenary</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15:45 - 16:30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OpenPrinting - cups-filters</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16:30 - 17:15</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OpenPrinting - Google Summer of Code 2018</a:t>
                      </a:r>
                    </a:p>
                  </a:txBody>
                  <a:tcPr marL="50800" marR="50800" marT="50800" marB="50800" anchor="t" anchorCtr="0" horzOverflow="overflow">
                    <a:lnL w="0">
                      <a:miter lim="400000"/>
                    </a:lnL>
                    <a:lnR w="0">
                      <a:miter lim="400000"/>
                    </a:lnR>
                  </a:tcPr>
                </a:tc>
              </a:tr>
            </a:tbl>
          </a:graphicData>
        </a:graphic>
      </p:graphicFrame>
      <p:sp>
        <p:nvSpPr>
          <p:cNvPr id="93" name="May 15,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15, 2018 (Pacific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9" name="Prototyping Experience"/>
          <p:cNvSpPr txBox="1"/>
          <p:nvPr>
            <p:ph type="title"/>
          </p:nvPr>
        </p:nvSpPr>
        <p:spPr>
          <a:prstGeom prst="rect">
            <a:avLst/>
          </a:prstGeom>
        </p:spPr>
        <p:txBody>
          <a:bodyPr/>
          <a:lstStyle/>
          <a:p>
            <a:pPr/>
            <a:r>
              <a:t>Prototyping Experience</a:t>
            </a:r>
          </a:p>
        </p:txBody>
      </p:sp>
      <p:sp>
        <p:nvSpPr>
          <p:cNvPr id="340" name="&quot;system-configured-printers&quot; should allow a 'no-value' value when there are no Printers…"/>
          <p:cNvSpPr txBox="1"/>
          <p:nvPr>
            <p:ph type="body" idx="1"/>
          </p:nvPr>
        </p:nvSpPr>
        <p:spPr>
          <a:prstGeom prst="rect">
            <a:avLst/>
          </a:prstGeom>
        </p:spPr>
        <p:txBody>
          <a:bodyPr/>
          <a:lstStyle/>
          <a:p>
            <a:pPr/>
            <a:r>
              <a:t>"system-configured-printers" should allow a 'no-value' value when there are no Printers</a:t>
            </a:r>
          </a:p>
          <a:p>
            <a:pPr/>
            <a:r>
              <a:t>"system-configured-resources" should allow a 'no-value' value when there are no Resources</a:t>
            </a:r>
          </a:p>
          <a:p>
            <a:pPr/>
            <a:r>
              <a:t>"system-device-id" should not be required</a:t>
            </a:r>
          </a:p>
          <a:p>
            <a:pPr lvl="1"/>
            <a:r>
              <a:t>Do we even need this?</a:t>
            </a:r>
          </a:p>
          <a:p>
            <a:pPr/>
            <a:r>
              <a:t>"system-settable-attributes-supported" should reference definition of "printer-settable-attributes-supported" (RFC 3380) and mention using 'none' value to indicate no attributes are currently settable.</a:t>
            </a:r>
          </a:p>
        </p:txBody>
      </p:sp>
      <p:sp>
        <p:nvSpPr>
          <p:cNvPr id="34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8" name="Prototyping Experience (con't)"/>
          <p:cNvSpPr txBox="1"/>
          <p:nvPr>
            <p:ph type="title"/>
          </p:nvPr>
        </p:nvSpPr>
        <p:spPr>
          <a:prstGeom prst="rect">
            <a:avLst/>
          </a:prstGeom>
        </p:spPr>
        <p:txBody>
          <a:bodyPr/>
          <a:lstStyle/>
          <a:p>
            <a:pPr/>
            <a:r>
              <a:t>Prototyping Experience (con't)</a:t>
            </a:r>
          </a:p>
        </p:txBody>
      </p:sp>
      <p:sp>
        <p:nvSpPr>
          <p:cNvPr id="349" name="&quot;system-state&quot; definition does not allow for some printers to be stopped and some to be idle and none processing.…"/>
          <p:cNvSpPr txBox="1"/>
          <p:nvPr>
            <p:ph type="body" idx="1"/>
          </p:nvPr>
        </p:nvSpPr>
        <p:spPr>
          <a:prstGeom prst="rect">
            <a:avLst/>
          </a:prstGeom>
        </p:spPr>
        <p:txBody>
          <a:bodyPr/>
          <a:lstStyle/>
          <a:p>
            <a:pPr/>
            <a:r>
              <a:t>"system-state" definition does not allow for some printers to be stopped and some to be idle and none processing.</a:t>
            </a:r>
          </a:p>
          <a:p>
            <a:pPr lvl="1"/>
            <a:r>
              <a:t>Recommend that 'stopped' means all stopped, 'processing' means at least one 'processing', and 'idle' means at least one 'idle' and none 'processing'.</a:t>
            </a:r>
          </a:p>
          <a:p>
            <a:pPr/>
            <a:r>
              <a:t>"system-state-message" - is there a good reason to make this required? No way to do roll-up of the message, so the System would need to synthesize something or pick the most important "printer-state-message" value...</a:t>
            </a:r>
          </a:p>
          <a:p>
            <a:pPr/>
            <a:r>
              <a:t>"system-state-reasons" - not clear how to do the roll-up of these values since the severity suffix depends on the "printer-state"...</a:t>
            </a:r>
          </a:p>
        </p:txBody>
      </p:sp>
      <p:sp>
        <p:nvSpPr>
          <p:cNvPr id="35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5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57" name="Prototyping Experience (con't)"/>
          <p:cNvSpPr txBox="1"/>
          <p:nvPr>
            <p:ph type="title"/>
          </p:nvPr>
        </p:nvSpPr>
        <p:spPr>
          <a:prstGeom prst="rect">
            <a:avLst/>
          </a:prstGeom>
        </p:spPr>
        <p:txBody>
          <a:bodyPr/>
          <a:lstStyle/>
          <a:p>
            <a:pPr/>
            <a:r>
              <a:t>Prototyping Experience (con't)</a:t>
            </a:r>
          </a:p>
        </p:txBody>
      </p:sp>
      <p:sp>
        <p:nvSpPr>
          <p:cNvPr id="358" name="Notifications:…"/>
          <p:cNvSpPr txBox="1"/>
          <p:nvPr>
            <p:ph type="body" idx="1"/>
          </p:nvPr>
        </p:nvSpPr>
        <p:spPr>
          <a:prstGeom prst="rect">
            <a:avLst/>
          </a:prstGeom>
        </p:spPr>
        <p:txBody>
          <a:bodyPr/>
          <a:lstStyle/>
          <a:p>
            <a:pPr/>
            <a:r>
              <a:t>Notifications:</a:t>
            </a:r>
          </a:p>
          <a:p>
            <a:pPr lvl="1"/>
            <a:r>
              <a:t>Attributes need to be added to System Description attributes:</a:t>
            </a:r>
          </a:p>
          <a:p>
            <a:pPr lvl="2"/>
            <a:r>
              <a:t>ipp-get-event-life</a:t>
            </a:r>
          </a:p>
          <a:p>
            <a:pPr lvl="2"/>
            <a:r>
              <a:t>notify-attributes-supported</a:t>
            </a:r>
          </a:p>
          <a:p>
            <a:pPr lvl="2"/>
            <a:r>
              <a:t>notify-events-default</a:t>
            </a:r>
          </a:p>
          <a:p>
            <a:pPr lvl="2"/>
            <a:r>
              <a:t>notify-events-supported</a:t>
            </a:r>
          </a:p>
          <a:p>
            <a:pPr lvl="2"/>
            <a:r>
              <a:t>notify-lease-duration-default</a:t>
            </a:r>
          </a:p>
          <a:p>
            <a:pPr lvl="2"/>
            <a:r>
              <a:t>notify-lease-duration-supported</a:t>
            </a:r>
          </a:p>
          <a:p>
            <a:pPr lvl="2"/>
            <a:r>
              <a:t>notify-max-events-supported</a:t>
            </a:r>
          </a:p>
          <a:p>
            <a:pPr lvl="2"/>
            <a:r>
              <a:t>notify-pull-method-supported</a:t>
            </a:r>
          </a:p>
          <a:p>
            <a:pPr lvl="1"/>
            <a:r>
              <a:t>Also need "notify-system-uri" and "notify-system-up-time" Subscription Status attributes</a:t>
            </a:r>
          </a:p>
        </p:txBody>
      </p:sp>
      <p:sp>
        <p:nvSpPr>
          <p:cNvPr id="35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6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6" name="Prototyping Experience (con't)"/>
          <p:cNvSpPr txBox="1"/>
          <p:nvPr>
            <p:ph type="title"/>
          </p:nvPr>
        </p:nvSpPr>
        <p:spPr>
          <a:prstGeom prst="rect">
            <a:avLst/>
          </a:prstGeom>
        </p:spPr>
        <p:txBody>
          <a:bodyPr/>
          <a:lstStyle/>
          <a:p>
            <a:pPr/>
            <a:r>
              <a:t>Prototyping Experience (con't)</a:t>
            </a:r>
          </a:p>
        </p:txBody>
      </p:sp>
      <p:sp>
        <p:nvSpPr>
          <p:cNvPr id="367" name="Resources…"/>
          <p:cNvSpPr txBox="1"/>
          <p:nvPr>
            <p:ph type="body" idx="1"/>
          </p:nvPr>
        </p:nvSpPr>
        <p:spPr>
          <a:prstGeom prst="rect">
            <a:avLst/>
          </a:prstGeom>
        </p:spPr>
        <p:txBody>
          <a:bodyPr/>
          <a:lstStyle/>
          <a:p>
            <a:pPr/>
            <a:r>
              <a:t>Resources</a:t>
            </a:r>
          </a:p>
          <a:p>
            <a:pPr lvl="1"/>
            <a:r>
              <a:t>"date-time-at-installed", "date-time-at-canceled" need to be "dateTime | no-value"</a:t>
            </a:r>
          </a:p>
          <a:p>
            <a:pPr lvl="1"/>
            <a:r>
              <a:t>"time-at-installed" and "time-at-canceled" need to be "integer | no-value"</a:t>
            </a:r>
          </a:p>
          <a:p>
            <a:pPr lvl="1"/>
            <a:r>
              <a:t>Additional "resource-type" keywords:</a:t>
            </a:r>
          </a:p>
          <a:p>
            <a:pPr lvl="2"/>
            <a:r>
              <a:t>'static-icc-profile' (instead of 'static-iccprofile')</a:t>
            </a:r>
          </a:p>
          <a:p>
            <a:pPr lvl="2"/>
            <a:r>
              <a:t>'static-strings' for localization files</a:t>
            </a:r>
          </a:p>
          <a:p>
            <a:pPr lvl="2"/>
            <a:r>
              <a:t>'static-other' for other static files</a:t>
            </a:r>
          </a:p>
        </p:txBody>
      </p:sp>
      <p:sp>
        <p:nvSpPr>
          <p:cNvPr id="36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7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75" name="Prototyping Experience (con't)"/>
          <p:cNvSpPr txBox="1"/>
          <p:nvPr>
            <p:ph type="title"/>
          </p:nvPr>
        </p:nvSpPr>
        <p:spPr>
          <a:prstGeom prst="rect">
            <a:avLst/>
          </a:prstGeom>
        </p:spPr>
        <p:txBody>
          <a:bodyPr/>
          <a:lstStyle/>
          <a:p>
            <a:pPr/>
            <a:r>
              <a:t>Prototyping Experience (con't)</a:t>
            </a:r>
          </a:p>
        </p:txBody>
      </p:sp>
      <p:sp>
        <p:nvSpPr>
          <p:cNvPr id="376" name="Create-Printer operation, &quot;printer-creation-attributes-supported&quot;, and &quot;system-mandatory-printer-attributes&quot;:…"/>
          <p:cNvSpPr txBox="1"/>
          <p:nvPr>
            <p:ph type="body" idx="1"/>
          </p:nvPr>
        </p:nvSpPr>
        <p:spPr>
          <a:prstGeom prst="rect">
            <a:avLst/>
          </a:prstGeom>
        </p:spPr>
        <p:txBody>
          <a:bodyPr/>
          <a:lstStyle/>
          <a:p>
            <a:pPr marL="383539" indent="-342899">
              <a:defRPr sz="2900"/>
            </a:pPr>
            <a:r>
              <a:t>Create-Printer operation, "printer-creation-attributes-supported", and "system-mandatory-printer-attributes":</a:t>
            </a:r>
          </a:p>
          <a:p>
            <a:pPr lvl="1">
              <a:defRPr sz="2300"/>
            </a:pPr>
            <a:r>
              <a:t>Can't require "printer-xri-supported" because it is set by System</a:t>
            </a:r>
          </a:p>
          <a:p>
            <a:pPr lvl="2">
              <a:defRPr sz="2300"/>
            </a:pPr>
            <a:r>
              <a:t>Maybe add "printer-xri-requested" operation attribute to tell System what kind of authentication and security is wanted</a:t>
            </a:r>
          </a:p>
          <a:p>
            <a:pPr lvl="1">
              <a:defRPr sz="2300"/>
            </a:pPr>
            <a:r>
              <a:t>Table 9 needs to be with "printer-creation-attributes-supported"</a:t>
            </a:r>
          </a:p>
          <a:p>
            <a:pPr lvl="2">
              <a:defRPr sz="2300"/>
            </a:pPr>
            <a:r>
              <a:t>Drop "charset-configured", "pdl-override-supported"</a:t>
            </a:r>
          </a:p>
          <a:p>
            <a:pPr lvl="2">
              <a:defRPr sz="2300"/>
            </a:pPr>
            <a:r>
              <a:t>Add "document-format-supported", "printer-geo-location"</a:t>
            </a:r>
          </a:p>
          <a:p>
            <a:pPr lvl="1">
              <a:defRPr sz="2300"/>
            </a:pPr>
            <a:r>
              <a:t>The two attributes need to reference each other</a:t>
            </a:r>
          </a:p>
        </p:txBody>
      </p:sp>
      <p:sp>
        <p:nvSpPr>
          <p:cNvPr id="37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8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84" name="Prototyping Experience (con't)"/>
          <p:cNvSpPr txBox="1"/>
          <p:nvPr>
            <p:ph type="title"/>
          </p:nvPr>
        </p:nvSpPr>
        <p:spPr>
          <a:prstGeom prst="rect">
            <a:avLst/>
          </a:prstGeom>
        </p:spPr>
        <p:txBody>
          <a:bodyPr/>
          <a:lstStyle/>
          <a:p>
            <a:pPr/>
            <a:r>
              <a:t>Prototyping Experience (con't)</a:t>
            </a:r>
          </a:p>
        </p:txBody>
      </p:sp>
      <p:sp>
        <p:nvSpPr>
          <p:cNvPr id="385" name="Create-Printer operation - supported values…"/>
          <p:cNvSpPr txBox="1"/>
          <p:nvPr>
            <p:ph type="body" idx="1"/>
          </p:nvPr>
        </p:nvSpPr>
        <p:spPr>
          <a:prstGeom prst="rect">
            <a:avLst/>
          </a:prstGeom>
        </p:spPr>
        <p:txBody>
          <a:bodyPr/>
          <a:lstStyle/>
          <a:p>
            <a:pPr marL="383539" indent="-342899">
              <a:defRPr sz="2900"/>
            </a:pPr>
            <a:r>
              <a:t>Create-Printer operation - supported values</a:t>
            </a:r>
          </a:p>
          <a:p>
            <a:pPr lvl="1">
              <a:defRPr sz="2300"/>
            </a:pPr>
            <a:r>
              <a:t>"document-format-xxx": need to address how Client knows which formats the System's job services can support</a:t>
            </a:r>
          </a:p>
          <a:p>
            <a:pPr lvl="2">
              <a:defRPr sz="2300"/>
            </a:pPr>
            <a:r>
              <a:t>Added "document-format-supported (1setOf mimeMediaType)" System Description attribute</a:t>
            </a:r>
          </a:p>
          <a:p>
            <a:pPr lvl="1" marL="726440" indent="-228600">
              <a:spcBef>
                <a:spcPts val="800"/>
              </a:spcBef>
              <a:defRPr sz="2300"/>
            </a:pPr>
            <a:r>
              <a:t>"multiple-document-jobs-supported": need to address how Client knows whether the System's job services can support multiple document jobs</a:t>
            </a:r>
          </a:p>
          <a:p>
            <a:pPr lvl="2">
              <a:defRPr sz="2300"/>
            </a:pPr>
            <a:r>
              <a:t>Added "multiple-document-printers-supported (boolean)" System Description attribute</a:t>
            </a:r>
          </a:p>
          <a:p>
            <a:pPr lvl="1">
              <a:defRPr sz="2300"/>
            </a:pPr>
            <a:r>
              <a:t>"printer-service-type": need a list of supported service types</a:t>
            </a:r>
          </a:p>
          <a:p>
            <a:pPr lvl="2" marL="1240789" indent="-285750">
              <a:spcBef>
                <a:spcPts val="600"/>
              </a:spcBef>
              <a:defRPr sz="2300"/>
            </a:pPr>
            <a:r>
              <a:t>Added "printer-service-type-supported (1setOf type2 keyword)" System Description attribute</a:t>
            </a:r>
          </a:p>
        </p:txBody>
      </p:sp>
      <p:sp>
        <p:nvSpPr>
          <p:cNvPr id="38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9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9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3" name="Prototyping Experience (con't)"/>
          <p:cNvSpPr txBox="1"/>
          <p:nvPr>
            <p:ph type="title"/>
          </p:nvPr>
        </p:nvSpPr>
        <p:spPr>
          <a:prstGeom prst="rect">
            <a:avLst/>
          </a:prstGeom>
        </p:spPr>
        <p:txBody>
          <a:bodyPr/>
          <a:lstStyle/>
          <a:p>
            <a:pPr/>
            <a:r>
              <a:t>Prototyping Experience (con't)</a:t>
            </a:r>
          </a:p>
        </p:txBody>
      </p:sp>
      <p:sp>
        <p:nvSpPr>
          <p:cNvPr id="394" name="Create-Printer operation - status codes…"/>
          <p:cNvSpPr txBox="1"/>
          <p:nvPr>
            <p:ph type="body" idx="1"/>
          </p:nvPr>
        </p:nvSpPr>
        <p:spPr>
          <a:prstGeom prst="rect">
            <a:avLst/>
          </a:prstGeom>
        </p:spPr>
        <p:txBody>
          <a:bodyPr/>
          <a:lstStyle/>
          <a:p>
            <a:pPr/>
            <a:r>
              <a:t>Create-Printer operation - status codes</a:t>
            </a:r>
          </a:p>
          <a:p>
            <a:pPr lvl="1"/>
            <a:r>
              <a:t>'client-error-printer-already-exists': The named Printer already exists</a:t>
            </a:r>
          </a:p>
          <a:p>
            <a:pPr lvl="1"/>
            <a:r>
              <a:t>'server-error-too-many-printers': The System has reached capacity and cannot create another Printer at this time.</a:t>
            </a:r>
          </a:p>
        </p:txBody>
      </p:sp>
      <p:sp>
        <p:nvSpPr>
          <p:cNvPr id="39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9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0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02" name="Prototyping Experience (con't)"/>
          <p:cNvSpPr txBox="1"/>
          <p:nvPr>
            <p:ph type="title"/>
          </p:nvPr>
        </p:nvSpPr>
        <p:spPr>
          <a:prstGeom prst="rect">
            <a:avLst/>
          </a:prstGeom>
        </p:spPr>
        <p:txBody>
          <a:bodyPr/>
          <a:lstStyle/>
          <a:p>
            <a:pPr/>
            <a:r>
              <a:t>Prototyping Experience (con't)</a:t>
            </a:r>
          </a:p>
        </p:txBody>
      </p:sp>
      <p:sp>
        <p:nvSpPr>
          <p:cNvPr id="403" name="System startup/restart user experience…"/>
          <p:cNvSpPr txBox="1"/>
          <p:nvPr>
            <p:ph type="body" idx="1"/>
          </p:nvPr>
        </p:nvSpPr>
        <p:spPr>
          <a:prstGeom prst="rect">
            <a:avLst/>
          </a:prstGeom>
        </p:spPr>
        <p:txBody>
          <a:bodyPr/>
          <a:lstStyle/>
          <a:p>
            <a:pPr/>
            <a:r>
              <a:t>System startup/restart user experience</a:t>
            </a:r>
          </a:p>
          <a:p>
            <a:pPr lvl="1"/>
            <a:r>
              <a:t>Having all configured printers start in a disabled state (printer-state='stopped' and printer-is-accepting-jobs='false') is not consistent with how most printers or services work in the real world</a:t>
            </a:r>
          </a:p>
          <a:p>
            <a:pPr lvl="2"/>
            <a:r>
              <a:t>Turn the printer/server on, and all configured/enabled services are available after boot-up automatically</a:t>
            </a:r>
          </a:p>
          <a:p>
            <a:pPr lvl="1"/>
            <a:r>
              <a:t>While the abstract Semantic Model definition has services disabled on startup, that does not mean that a concrete binding of that model needs to adhere strictly to that requirement</a:t>
            </a:r>
          </a:p>
          <a:p>
            <a:pPr lvl="1"/>
            <a:r>
              <a:t>Restart-System is inconsistent with Restart-Printer (RFC 3998):</a:t>
            </a:r>
            <a:br/>
            <a:br/>
            <a:r>
              <a:rPr i="1"/>
              <a:t>"The IPP Printer MUST accept the request in any state.  The Printer object MUST initialize its Printer's "printer-state" to 'idle', remove the state reasons from its "printer-state-reasons" attribute, and change its "printer-is-accepting-jobs" attribute to 'true'."</a:t>
            </a:r>
          </a:p>
        </p:txBody>
      </p:sp>
      <p:sp>
        <p:nvSpPr>
          <p:cNvPr id="4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11" name="Prototyping Experience (con't)"/>
          <p:cNvSpPr txBox="1"/>
          <p:nvPr>
            <p:ph type="title"/>
          </p:nvPr>
        </p:nvSpPr>
        <p:spPr>
          <a:prstGeom prst="rect">
            <a:avLst/>
          </a:prstGeom>
        </p:spPr>
        <p:txBody>
          <a:bodyPr/>
          <a:lstStyle/>
          <a:p>
            <a:pPr/>
            <a:r>
              <a:t>Prototyping Experience (con't)</a:t>
            </a:r>
          </a:p>
        </p:txBody>
      </p:sp>
      <p:sp>
        <p:nvSpPr>
          <p:cNvPr id="412" name="System startup/restart user experience (con't)…"/>
          <p:cNvSpPr txBox="1"/>
          <p:nvPr>
            <p:ph type="body" idx="1"/>
          </p:nvPr>
        </p:nvSpPr>
        <p:spPr>
          <a:prstGeom prst="rect">
            <a:avLst/>
          </a:prstGeom>
        </p:spPr>
        <p:txBody>
          <a:bodyPr/>
          <a:lstStyle/>
          <a:p>
            <a:pPr/>
            <a:r>
              <a:t>System startup/restart user experience (con't)</a:t>
            </a:r>
          </a:p>
          <a:p>
            <a:pPr lvl="1"/>
            <a:r>
              <a:t>Proposal:</a:t>
            </a:r>
          </a:p>
          <a:p>
            <a:pPr lvl="2"/>
            <a:r>
              <a:t>Newly created Printers are disabled by default, allowing for further configuration</a:t>
            </a:r>
          </a:p>
          <a:p>
            <a:pPr lvl="2"/>
            <a:r>
              <a:t>Existing Printers are started in the state they were in prior to their last shutdown</a:t>
            </a:r>
          </a:p>
          <a:p>
            <a:pPr lvl="2"/>
            <a:r>
              <a:t>Administrators can use Disable-All-Printers to force Printers to be disabled on startup/restart</a:t>
            </a:r>
          </a:p>
        </p:txBody>
      </p:sp>
      <p:sp>
        <p:nvSpPr>
          <p:cNvPr id="41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1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20" name="&quot;xxx-owner-col&quot;"/>
          <p:cNvSpPr txBox="1"/>
          <p:nvPr>
            <p:ph type="title"/>
          </p:nvPr>
        </p:nvSpPr>
        <p:spPr>
          <a:prstGeom prst="rect">
            <a:avLst/>
          </a:prstGeom>
        </p:spPr>
        <p:txBody>
          <a:bodyPr/>
          <a:lstStyle/>
          <a:p>
            <a:pPr/>
            <a:r>
              <a:t>"xxx-owner-col"</a:t>
            </a:r>
          </a:p>
        </p:txBody>
      </p:sp>
      <p:sp>
        <p:nvSpPr>
          <p:cNvPr id="421" name="Rare to have full VCARD information or a URI for the authenticated user…"/>
          <p:cNvSpPr txBox="1"/>
          <p:nvPr>
            <p:ph type="body" idx="1"/>
          </p:nvPr>
        </p:nvSpPr>
        <p:spPr>
          <a:prstGeom prst="rect">
            <a:avLst/>
          </a:prstGeom>
        </p:spPr>
        <p:txBody>
          <a:bodyPr/>
          <a:lstStyle/>
          <a:p>
            <a:pPr/>
            <a:r>
              <a:t>Rare to have full VCARD information or a URI for the authenticated user</a:t>
            </a:r>
          </a:p>
          <a:p>
            <a:pPr lvl="1"/>
            <a:r>
              <a:t>PAM/POSIX/GECOS information generally doesn't include phone numbers or email addresses (OpenID does, however)</a:t>
            </a:r>
          </a:p>
          <a:p>
            <a:pPr lvl="1"/>
            <a:r>
              <a:t>Providing an empty vCard or a dummy URI ("user:name") is a waste of resources</a:t>
            </a:r>
          </a:p>
          <a:p>
            <a:pPr/>
            <a:r>
              <a:t>No basic user name member attribute ("owner-name (name(MAX))")</a:t>
            </a:r>
          </a:p>
          <a:p>
            <a:pPr/>
            <a:r>
              <a:t>No support for 'unknown' out-of-band value</a:t>
            </a:r>
          </a:p>
          <a:p>
            <a:pPr/>
            <a:r>
              <a:t>Proposal:</a:t>
            </a:r>
          </a:p>
          <a:p>
            <a:pPr lvl="1"/>
            <a:r>
              <a:t>Change all "xxx-owner-col" to be "collection | unknown"</a:t>
            </a:r>
          </a:p>
          <a:p>
            <a:pPr lvl="1"/>
            <a:r>
              <a:t>Add REQUIRED "owner-name (name(MAX))" member attribute</a:t>
            </a:r>
          </a:p>
          <a:p>
            <a:pPr lvl="1"/>
            <a:r>
              <a:t>Make "owner-uri" and "owner-vcard" RECOMMENDED</a:t>
            </a:r>
          </a:p>
          <a:p>
            <a:pPr lvl="2"/>
            <a:r>
              <a:t>Guidance is use "owner-uri" for a single email address or telephone number, "owner-vcard" for full contact information</a:t>
            </a:r>
          </a:p>
        </p:txBody>
      </p:sp>
      <p:sp>
        <p:nvSpPr>
          <p:cNvPr id="42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con't)"/>
          <p:cNvSpPr txBox="1"/>
          <p:nvPr>
            <p:ph type="title"/>
          </p:nvPr>
        </p:nvSpPr>
        <p:spPr>
          <a:prstGeom prst="rect">
            <a:avLst/>
          </a:prstGeom>
        </p:spPr>
        <p:txBody>
          <a:bodyPr/>
          <a:lstStyle/>
          <a:p>
            <a:pPr/>
            <a:r>
              <a:t>Agenda (con't)</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09:00 - 09:30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09:30 - 10:30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Sample Code Demo</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10:30 - 10:45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10:45 - 11:30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Authentication Methods</a:t>
                      </a:r>
                    </a:p>
                  </a:txBody>
                  <a:tcPr marL="50800" marR="50800" marT="50800" marB="50800" anchor="t" anchorCtr="0" horzOverflow="overflow">
                    <a:lnL w="0">
                      <a:miter lim="400000"/>
                    </a:lnL>
                    <a:lnR w="0">
                      <a:miter lim="400000"/>
                    </a:lnR>
                    <a:lnT w="12700">
                      <a:solidFill>
                        <a:srgbClr val="515151"/>
                      </a:solidFill>
                      <a:miter lim="400000"/>
                    </a:lnT>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Encrypted Jobs and Documents</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14:30 - 14:45</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14:45 - 15:15</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Job Reprint Password</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15:15 - 17:00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Everywhere v1.1</a:t>
                      </a:r>
                    </a:p>
                  </a:txBody>
                  <a:tcPr marL="50800" marR="50800" marT="50800" marB="50800" anchor="t" anchorCtr="0" horzOverflow="overflow">
                    <a:lnL w="0">
                      <a:miter lim="400000"/>
                    </a:lnL>
                    <a:lnR w="0">
                      <a:miter lim="400000"/>
                    </a:lnR>
                  </a:tcPr>
                </a:tc>
              </a:tr>
            </a:tbl>
          </a:graphicData>
        </a:graphic>
      </p:graphicFrame>
      <p:sp>
        <p:nvSpPr>
          <p:cNvPr id="103" name="May 16,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16, 2018 (Pacific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2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29" name="&quot;xxx-owner-col&quot; (con't)"/>
          <p:cNvSpPr txBox="1"/>
          <p:nvPr>
            <p:ph type="title"/>
          </p:nvPr>
        </p:nvSpPr>
        <p:spPr>
          <a:prstGeom prst="rect">
            <a:avLst/>
          </a:prstGeom>
        </p:spPr>
        <p:txBody>
          <a:bodyPr/>
          <a:lstStyle/>
          <a:p>
            <a:pPr/>
            <a:r>
              <a:t>"xxx-owner-col" (con't)</a:t>
            </a:r>
          </a:p>
        </p:txBody>
      </p:sp>
      <p:sp>
        <p:nvSpPr>
          <p:cNvPr id="430" name="&quot;job-owner-col&quot;…"/>
          <p:cNvSpPr txBox="1"/>
          <p:nvPr>
            <p:ph type="body" idx="1"/>
          </p:nvPr>
        </p:nvSpPr>
        <p:spPr>
          <a:prstGeom prst="rect">
            <a:avLst/>
          </a:prstGeom>
        </p:spPr>
        <p:txBody>
          <a:bodyPr/>
          <a:lstStyle/>
          <a:p>
            <a:pPr/>
            <a:r>
              <a:t>"job-owner-col"</a:t>
            </a:r>
          </a:p>
          <a:p>
            <a:pPr lvl="1"/>
            <a:r>
              <a:t>Purpose is not clear - already have "job-originating-user-xxx" and "job-recipient-name"</a:t>
            </a:r>
          </a:p>
          <a:p>
            <a:pPr lvl="2"/>
            <a:r>
              <a:t>Do we even need/want it? Or are we looking for a more complete version of "job-recipient-name"</a:t>
            </a:r>
          </a:p>
          <a:p>
            <a:pPr lvl="1"/>
            <a:r>
              <a:t>Semantics of how the attribute is created are not clear</a:t>
            </a:r>
          </a:p>
          <a:p>
            <a:pPr lvl="2"/>
            <a:r>
              <a:t>Synthesized vCard from "job-originating-user-xxx" will be incomplete</a:t>
            </a:r>
          </a:p>
          <a:p>
            <a:pPr lvl="1"/>
            <a:r>
              <a:t>Jobs are owned by User, Job operations allow (by default) owner + admin/operator for access control</a:t>
            </a:r>
          </a:p>
          <a:p>
            <a:pPr lvl="2"/>
            <a:r>
              <a:t>Other "xxx-owner-col" attributes are not used for access control (all admin/operator)</a:t>
            </a:r>
          </a:p>
          <a:p>
            <a:pPr/>
            <a:r>
              <a:t>"notify-owner-col"</a:t>
            </a:r>
          </a:p>
          <a:p>
            <a:pPr lvl="1"/>
            <a:r>
              <a:t>Mentioned but never defined</a:t>
            </a:r>
          </a:p>
          <a:p>
            <a:pPr lvl="1"/>
            <a:r>
              <a:t>Similar issues as "job-owner-col"</a:t>
            </a:r>
          </a:p>
        </p:txBody>
      </p:sp>
      <p:sp>
        <p:nvSpPr>
          <p:cNvPr id="43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3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38" name="&quot;xxx-owner-col&quot; (con't)"/>
          <p:cNvSpPr txBox="1"/>
          <p:nvPr>
            <p:ph type="title"/>
          </p:nvPr>
        </p:nvSpPr>
        <p:spPr>
          <a:prstGeom prst="rect">
            <a:avLst/>
          </a:prstGeom>
        </p:spPr>
        <p:txBody>
          <a:bodyPr/>
          <a:lstStyle/>
          <a:p>
            <a:pPr/>
            <a:r>
              <a:t>"xxx-owner-col" (con't)</a:t>
            </a:r>
          </a:p>
        </p:txBody>
      </p:sp>
      <p:sp>
        <p:nvSpPr>
          <p:cNvPr id="439" name="&quot;system-owner-col&quot;…"/>
          <p:cNvSpPr txBox="1"/>
          <p:nvPr>
            <p:ph type="body" idx="1"/>
          </p:nvPr>
        </p:nvSpPr>
        <p:spPr>
          <a:prstGeom prst="rect">
            <a:avLst/>
          </a:prstGeom>
        </p:spPr>
        <p:txBody>
          <a:bodyPr/>
          <a:lstStyle/>
          <a:p>
            <a:pPr/>
            <a:r>
              <a:t>"system-owner-col"</a:t>
            </a:r>
          </a:p>
          <a:p>
            <a:pPr lvl="1"/>
            <a:r>
              <a:t>"Identifies the System Owner" - purely as a means to contact the owner, or more than that? We should say!</a:t>
            </a:r>
          </a:p>
          <a:p>
            <a:pPr/>
            <a:r>
              <a:t>"printer-owner-col"</a:t>
            </a:r>
          </a:p>
          <a:p>
            <a:pPr lvl="1"/>
            <a:r>
              <a:t>"Identifies the Printer Owner" - purely as a means to contact the owner, or more than that? We should say!</a:t>
            </a:r>
          </a:p>
          <a:p>
            <a:pPr lvl="1"/>
            <a:r>
              <a:t>How do we populate the initial value - most authenticated user (insufficient info) from Create-Printer/Register-Output-Device request, copy the "system-owner-col" value, or ???</a:t>
            </a:r>
          </a:p>
          <a:p>
            <a:pPr/>
            <a:r>
              <a:t>"resource-owner-col"</a:t>
            </a:r>
          </a:p>
          <a:p>
            <a:pPr lvl="1"/>
            <a:r>
              <a:t>"Identifies the Resource Owner" - purely as a means to contact the owner, or more than that? We should say!</a:t>
            </a:r>
          </a:p>
          <a:p>
            <a:pPr lvl="1"/>
            <a:r>
              <a:t>How do we populate the initial value - most authenticated user (insufficient info), "system-owner-col" value, or ???</a:t>
            </a:r>
          </a:p>
        </p:txBody>
      </p:sp>
      <p:sp>
        <p:nvSpPr>
          <p:cNvPr id="4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7" name="&quot;requesting-user-vcard&quot;"/>
          <p:cNvSpPr txBox="1"/>
          <p:nvPr>
            <p:ph type="title"/>
          </p:nvPr>
        </p:nvSpPr>
        <p:spPr>
          <a:prstGeom prst="rect">
            <a:avLst/>
          </a:prstGeom>
        </p:spPr>
        <p:txBody>
          <a:bodyPr/>
          <a:lstStyle/>
          <a:p>
            <a:pPr/>
            <a:r>
              <a:t>"requesting-user-vcard"</a:t>
            </a:r>
          </a:p>
        </p:txBody>
      </p:sp>
      <p:sp>
        <p:nvSpPr>
          <p:cNvPr id="448" name="Purpose of this operation attribute is not clear…"/>
          <p:cNvSpPr txBox="1"/>
          <p:nvPr>
            <p:ph type="body" idx="1"/>
          </p:nvPr>
        </p:nvSpPr>
        <p:spPr>
          <a:prstGeom prst="rect">
            <a:avLst/>
          </a:prstGeom>
        </p:spPr>
        <p:txBody>
          <a:bodyPr/>
          <a:lstStyle/>
          <a:p>
            <a:pPr/>
            <a:r>
              <a:t>Purpose of this operation attribute is not clear</a:t>
            </a:r>
          </a:p>
          <a:p>
            <a:pPr lvl="1"/>
            <a:r>
              <a:t>Value is not authenticated and is not automatically copied to "xxx-owner-col" for Set operations - would only be used for Job and Subscription Creation Requests (all other "xxx-owner-col" attributes are READ-WRITE where the value is specified directly)</a:t>
            </a:r>
          </a:p>
          <a:p>
            <a:pPr/>
            <a:r>
              <a:t>Already have "requesting-user-name" and "requesting-user-uri" (email, telephone number, etc.) which have well-defined semantics - most authenticated values get copied to "job-originating-user-xxx"</a:t>
            </a:r>
          </a:p>
          <a:p>
            <a:pPr lvl="1"/>
            <a:r>
              <a:t>As noted before, authentication does not typically provide enough information to synthesize a useful vCard value</a:t>
            </a:r>
          </a:p>
          <a:p>
            <a:pPr marL="314959" indent="-274319">
              <a:spcBef>
                <a:spcPts val="600"/>
              </a:spcBef>
              <a:defRPr sz="2400"/>
            </a:pPr>
            <a:r>
              <a:t>Propose we remove this attribute from IPP System completely</a:t>
            </a:r>
          </a:p>
        </p:txBody>
      </p:sp>
      <p:sp>
        <p:nvSpPr>
          <p:cNvPr id="4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56" name="&quot;xxx-power-state&quot;"/>
          <p:cNvSpPr txBox="1"/>
          <p:nvPr>
            <p:ph type="title"/>
          </p:nvPr>
        </p:nvSpPr>
        <p:spPr>
          <a:prstGeom prst="rect">
            <a:avLst/>
          </a:prstGeom>
        </p:spPr>
        <p:txBody>
          <a:bodyPr/>
          <a:lstStyle/>
          <a:p>
            <a:pPr/>
            <a:r>
              <a:t>"xxx-power-state"</a:t>
            </a:r>
          </a:p>
        </p:txBody>
      </p:sp>
      <p:sp>
        <p:nvSpPr>
          <p:cNvPr id="457" name="The power state attributes are currently &quot;type1 keyword&quot;, meaning they are keywords that can only be changed by a spec update…"/>
          <p:cNvSpPr txBox="1"/>
          <p:nvPr>
            <p:ph type="body" idx="1"/>
          </p:nvPr>
        </p:nvSpPr>
        <p:spPr>
          <a:prstGeom prst="rect">
            <a:avLst/>
          </a:prstGeom>
        </p:spPr>
        <p:txBody>
          <a:bodyPr/>
          <a:lstStyle/>
          <a:p>
            <a:pPr/>
            <a:r>
              <a:t>The power state attributes are currently "type1 keyword", meaning they are keywords that can only be changed by a spec update</a:t>
            </a:r>
          </a:p>
          <a:p>
            <a:pPr lvl="1"/>
            <a:r>
              <a:t>Usually we only use type1 for enums, since keywords are meant to support vendor extensions and self-describing values</a:t>
            </a:r>
          </a:p>
          <a:p>
            <a:pPr/>
            <a:r>
              <a:t>The Power MIB properties use enumerated (integer) values for the power states [PWG5106.4]</a:t>
            </a:r>
          </a:p>
          <a:p>
            <a:pPr lvl="1"/>
            <a:r>
              <a:t>Would be more efficient to map them to enum values in IPP</a:t>
            </a:r>
          </a:p>
          <a:p>
            <a:pPr/>
            <a:r>
              <a:t>Propose making these "type1 enums" using the existing keyword values as the symbolic names for each of the (SNMP) enum values</a:t>
            </a:r>
          </a:p>
          <a:p>
            <a:pPr lvl="1"/>
            <a:r>
              <a:t>More consistent with PWG 5106.4</a:t>
            </a:r>
          </a:p>
          <a:p>
            <a:pPr lvl="1"/>
            <a:r>
              <a:t>Simpler implementation with less chance of bugs</a:t>
            </a:r>
          </a:p>
          <a:p>
            <a:pPr/>
            <a:r>
              <a:t>Also would like to move the discussion of power states, etc. to a subsection of 4.1 (IPP System Object)</a:t>
            </a:r>
          </a:p>
        </p:txBody>
      </p:sp>
      <p:sp>
        <p:nvSpPr>
          <p:cNvPr id="4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6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65" name="&quot;timeout-predicate&quot;"/>
          <p:cNvSpPr txBox="1"/>
          <p:nvPr>
            <p:ph type="title"/>
          </p:nvPr>
        </p:nvSpPr>
        <p:spPr>
          <a:prstGeom prst="rect">
            <a:avLst/>
          </a:prstGeom>
        </p:spPr>
        <p:txBody>
          <a:bodyPr/>
          <a:lstStyle/>
          <a:p>
            <a:pPr/>
            <a:r>
              <a:t>"timeout-predicate"</a:t>
            </a:r>
          </a:p>
        </p:txBody>
      </p:sp>
      <p:sp>
        <p:nvSpPr>
          <p:cNvPr id="466" name="Also a type1 keyword, but the corresponding PWG 5106.4 value is an enum…"/>
          <p:cNvSpPr txBox="1"/>
          <p:nvPr>
            <p:ph type="body" idx="1"/>
          </p:nvPr>
        </p:nvSpPr>
        <p:spPr>
          <a:prstGeom prst="rect">
            <a:avLst/>
          </a:prstGeom>
        </p:spPr>
        <p:txBody>
          <a:bodyPr/>
          <a:lstStyle/>
          <a:p>
            <a:pPr/>
            <a:r>
              <a:t>Also a type1 keyword, but the corresponding PWG 5106.4 value is an enum</a:t>
            </a:r>
          </a:p>
          <a:p>
            <a:pPr lvl="1"/>
            <a:r>
              <a:t>No vendor extension points</a:t>
            </a:r>
          </a:p>
          <a:p>
            <a:pPr/>
            <a:r>
              <a:t>Propose changing to type1 enum, mapped directly from the SNMP values - none(3), activity(4), and inactivity(5)</a:t>
            </a:r>
          </a:p>
        </p:txBody>
      </p:sp>
      <p:sp>
        <p:nvSpPr>
          <p:cNvPr id="4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74" name="IPP Authentication Methods"/>
          <p:cNvSpPr txBox="1"/>
          <p:nvPr>
            <p:ph type="title"/>
          </p:nvPr>
        </p:nvSpPr>
        <p:spPr>
          <a:prstGeom prst="rect">
            <a:avLst/>
          </a:prstGeom>
        </p:spPr>
        <p:txBody>
          <a:bodyPr/>
          <a:lstStyle/>
          <a:p>
            <a:pPr/>
            <a:r>
              <a:t>IPP Authentication Methods</a:t>
            </a:r>
          </a:p>
        </p:txBody>
      </p:sp>
      <p:sp>
        <p:nvSpPr>
          <p:cNvPr id="475"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https://ftp.pwg.org/pub/pwg/ipp/whitepaper/tb-ippauth-20180430-rev.pdf</a:t>
            </a:r>
            <a:r>
              <a:t> </a:t>
            </a:r>
          </a:p>
          <a:p>
            <a:pPr/>
            <a:r>
              <a:t>Provides an overview of how HTTP authentication methods are used with IPP</a:t>
            </a:r>
          </a:p>
          <a:p>
            <a:pPr lvl="1"/>
            <a:r>
              <a:t>Currently HTTP Basic, HTTP Digest, HTTP Bearer (OAuth 2.0), HTTP Negotiate (Kerberos)</a:t>
            </a:r>
          </a:p>
          <a:p>
            <a:pPr lvl="1"/>
            <a:r>
              <a:t>Maybe HTTP MutualAuth and others in the future</a:t>
            </a:r>
          </a:p>
        </p:txBody>
      </p:sp>
      <p:sp>
        <p:nvSpPr>
          <p:cNvPr id="4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4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48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483" name="Lunch Break"/>
          <p:cNvSpPr txBox="1"/>
          <p:nvPr>
            <p:ph type="ctrTitle"/>
          </p:nvPr>
        </p:nvSpPr>
        <p:spPr>
          <a:prstGeom prst="rect">
            <a:avLst/>
          </a:prstGeom>
        </p:spPr>
        <p:txBody>
          <a:bodyPr/>
          <a:lstStyle/>
          <a:p>
            <a:pPr/>
            <a:r>
              <a:t>Lunch Break</a:t>
            </a:r>
          </a:p>
        </p:txBody>
      </p:sp>
      <p:sp>
        <p:nvSpPr>
          <p:cNvPr id="484" name="Resuming at 1pm PT"/>
          <p:cNvSpPr txBox="1"/>
          <p:nvPr>
            <p:ph type="subTitle" sz="half" idx="1"/>
          </p:nvPr>
        </p:nvSpPr>
        <p:spPr>
          <a:prstGeom prst="rect">
            <a:avLst/>
          </a:prstGeom>
        </p:spPr>
        <p:txBody>
          <a:bodyPr/>
          <a:lstStyle/>
          <a:p>
            <a:pPr/>
          </a:p>
          <a:p>
            <a:pPr>
              <a:defRPr i="1"/>
            </a:pPr>
            <a:r>
              <a:t>Resuming at 1pm PT</a:t>
            </a:r>
          </a:p>
        </p:txBody>
      </p:sp>
      <p:sp>
        <p:nvSpPr>
          <p:cNvPr id="4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92" name="IPP Encrypted Jobs and Documents"/>
          <p:cNvSpPr txBox="1"/>
          <p:nvPr>
            <p:ph type="title"/>
          </p:nvPr>
        </p:nvSpPr>
        <p:spPr>
          <a:prstGeom prst="rect">
            <a:avLst/>
          </a:prstGeom>
        </p:spPr>
        <p:txBody>
          <a:bodyPr/>
          <a:lstStyle/>
          <a:p>
            <a:pPr/>
            <a:r>
              <a:t>IPP Encrypted Jobs and Documents</a:t>
            </a:r>
          </a:p>
        </p:txBody>
      </p:sp>
      <p:sp>
        <p:nvSpPr>
          <p:cNvPr id="493"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https://ftp.pwg.org/pub/pwg/ipp/wd/wd-ipptrustnoone10-20180328-rev.pdf</a:t>
            </a:r>
          </a:p>
          <a:p>
            <a:pPr/>
            <a:r>
              <a:t>Discussion:</a:t>
            </a:r>
          </a:p>
          <a:p>
            <a:pPr lvl="1"/>
            <a:r>
              <a:t>How to get encrypted Job Receipt (i.e. Get-Encrypted-Job-Attributes or something like that)</a:t>
            </a:r>
          </a:p>
          <a:p>
            <a:pPr lvl="1"/>
            <a:r>
              <a:t>Do we really need support for signed requests?</a:t>
            </a:r>
          </a:p>
          <a:p>
            <a:pPr/>
            <a:r>
              <a:t>Proposed schedule:</a:t>
            </a:r>
          </a:p>
          <a:p>
            <a:pPr lvl="1"/>
            <a:r>
              <a:t>Prototype draft Q1 2019</a:t>
            </a:r>
          </a:p>
        </p:txBody>
      </p:sp>
      <p:sp>
        <p:nvSpPr>
          <p:cNvPr id="4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9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49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49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0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501" name="Break"/>
          <p:cNvSpPr txBox="1"/>
          <p:nvPr>
            <p:ph type="ctrTitle"/>
          </p:nvPr>
        </p:nvSpPr>
        <p:spPr>
          <a:prstGeom prst="rect">
            <a:avLst/>
          </a:prstGeom>
        </p:spPr>
        <p:txBody>
          <a:bodyPr/>
          <a:lstStyle/>
          <a:p>
            <a:pPr/>
            <a:r>
              <a:t>Break</a:t>
            </a:r>
          </a:p>
        </p:txBody>
      </p:sp>
      <p:sp>
        <p:nvSpPr>
          <p:cNvPr id="502" name="Body"/>
          <p:cNvSpPr txBox="1"/>
          <p:nvPr>
            <p:ph type="subTitle" sz="half" idx="1"/>
          </p:nvPr>
        </p:nvSpPr>
        <p:spPr>
          <a:prstGeom prst="rect">
            <a:avLst/>
          </a:prstGeom>
        </p:spPr>
        <p:txBody>
          <a:bodyPr/>
          <a:lstStyle/>
          <a:p>
            <a:pPr/>
          </a:p>
        </p:txBody>
      </p:sp>
      <p:sp>
        <p:nvSpPr>
          <p:cNvPr id="5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0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10" name="IPP Job Reprint Password"/>
          <p:cNvSpPr txBox="1"/>
          <p:nvPr>
            <p:ph type="title"/>
          </p:nvPr>
        </p:nvSpPr>
        <p:spPr>
          <a:prstGeom prst="rect">
            <a:avLst/>
          </a:prstGeom>
        </p:spPr>
        <p:txBody>
          <a:bodyPr/>
          <a:lstStyle/>
          <a:p>
            <a:pPr/>
            <a:r>
              <a:t>IPP Job Reprint Password</a:t>
            </a:r>
          </a:p>
        </p:txBody>
      </p:sp>
      <p:sp>
        <p:nvSpPr>
          <p:cNvPr id="511"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https://ftp.pwg.org/pub/pwg/ipp/wd/wd-ippreprintpwd-20180424-rev.pdf</a:t>
            </a:r>
          </a:p>
          <a:p>
            <a:pPr/>
            <a:r>
              <a:t>Proposed schedule:</a:t>
            </a:r>
          </a:p>
          <a:p>
            <a:pPr lvl="1"/>
            <a:r>
              <a:t>Prototype draft Q3 2018</a:t>
            </a:r>
          </a:p>
        </p:txBody>
      </p:sp>
      <p:sp>
        <p:nvSpPr>
          <p:cNvPr id="5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Agenda (con't)"/>
          <p:cNvSpPr txBox="1"/>
          <p:nvPr>
            <p:ph type="title"/>
          </p:nvPr>
        </p:nvSpPr>
        <p:spPr>
          <a:prstGeom prst="rect">
            <a:avLst/>
          </a:prstGeom>
        </p:spPr>
        <p:txBody>
          <a:bodyPr/>
          <a:lstStyle/>
          <a:p>
            <a:pPr/>
            <a:r>
              <a:t>Agenda (con't)</a:t>
            </a:r>
          </a:p>
        </p:txBody>
      </p:sp>
      <p:graphicFrame>
        <p:nvGraphicFramePr>
          <p:cNvPr id="11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09:00 - 10:45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Imaging Device Security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10:45 - 11:00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How to Use the Internet Printing Protocol</a:t>
                      </a:r>
                    </a:p>
                  </a:txBody>
                  <a:tcPr marL="50800" marR="50800" marT="50800" marB="50800" anchor="t" anchorCtr="0" horzOverflow="overflow">
                    <a:lnL w="0">
                      <a:miter lim="400000"/>
                    </a:lnL>
                    <a:lnR w="0">
                      <a:miter lim="400000"/>
                    </a:lnR>
                    <a:lnT w="12700">
                      <a:solidFill>
                        <a:srgbClr val="515151"/>
                      </a:solidFill>
                      <a:miter lim="400000"/>
                    </a:lnT>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tcPr>
                </a:tc>
              </a:tr>
            </a:tbl>
          </a:graphicData>
        </a:graphic>
      </p:graphicFrame>
      <p:sp>
        <p:nvSpPr>
          <p:cNvPr id="113" name="May 17,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17, 2018 (Pacific Standard Time)</a:t>
            </a:r>
          </a:p>
        </p:txBody>
      </p:sp>
      <p:sp>
        <p:nvSpPr>
          <p:cNvPr id="11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1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19" name="IPP Everywhere v1.1"/>
          <p:cNvSpPr txBox="1"/>
          <p:nvPr>
            <p:ph type="title"/>
          </p:nvPr>
        </p:nvSpPr>
        <p:spPr>
          <a:prstGeom prst="rect">
            <a:avLst/>
          </a:prstGeom>
        </p:spPr>
        <p:txBody>
          <a:bodyPr/>
          <a:lstStyle/>
          <a:p>
            <a:pPr/>
            <a:r>
              <a:t>IPP Everywhere v1.1</a:t>
            </a:r>
          </a:p>
        </p:txBody>
      </p:sp>
      <p:sp>
        <p:nvSpPr>
          <p:cNvPr id="520" name="Interim drafts:…"/>
          <p:cNvSpPr txBox="1"/>
          <p:nvPr>
            <p:ph type="body" idx="1"/>
          </p:nvPr>
        </p:nvSpPr>
        <p:spPr>
          <a:prstGeom prst="rect">
            <a:avLst/>
          </a:prstGeom>
        </p:spPr>
        <p:txBody>
          <a:bodyPr/>
          <a:lstStyle/>
          <a:p>
            <a:pPr/>
            <a:r>
              <a:t>Interim drafts:</a:t>
            </a:r>
          </a:p>
          <a:p>
            <a:pPr lvl="1"/>
            <a:r>
              <a:rPr u="sng">
                <a:hlinkClick r:id="rId3" invalidUrl="" action="" tgtFrame="" tooltip="" history="1" highlightClick="0" endSnd="0"/>
              </a:rPr>
              <a:t>https://ftp.pwg.org/pub/pwg/ipp/wd/wd-ippeve11-20180417-rev.pdf</a:t>
            </a:r>
          </a:p>
          <a:p>
            <a:pPr lvl="1"/>
            <a:r>
              <a:rPr u="sng">
                <a:hlinkClick r:id="rId4" invalidUrl="" action="" tgtFrame="" tooltip="" history="1" highlightClick="0" endSnd="0"/>
              </a:rPr>
              <a:t>https://ftp.pwg.org/pub/pwg/ipp/wd/wd-ippeveselfcert11-20180404-rev.pdf</a:t>
            </a:r>
          </a:p>
          <a:p>
            <a:pPr/>
            <a:r>
              <a:t>Discussion:</a:t>
            </a:r>
          </a:p>
          <a:p>
            <a:pPr lvl="1"/>
            <a:r>
              <a:t>How long can vendors continue to submit 1.0 results after 1.1 is approved?</a:t>
            </a:r>
          </a:p>
          <a:p>
            <a:pPr lvl="2"/>
            <a:r>
              <a:t>v1.0 manual says 12 months</a:t>
            </a:r>
          </a:p>
          <a:p>
            <a:pPr lvl="1"/>
            <a:r>
              <a:t>Should we track the firmware version(s) associated with the certification?</a:t>
            </a:r>
          </a:p>
          <a:p>
            <a:pPr/>
            <a:r>
              <a:t>Proposed schedule:</a:t>
            </a:r>
          </a:p>
          <a:p>
            <a:pPr lvl="1"/>
            <a:r>
              <a:t>Prototype drafts and beta tools Q3/Q4 2018</a:t>
            </a:r>
          </a:p>
        </p:txBody>
      </p:sp>
      <p:sp>
        <p:nvSpPr>
          <p:cNvPr id="5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28" name="Self-Certification 1.1 Update"/>
          <p:cNvSpPr txBox="1"/>
          <p:nvPr>
            <p:ph type="title"/>
          </p:nvPr>
        </p:nvSpPr>
        <p:spPr>
          <a:prstGeom prst="rect">
            <a:avLst/>
          </a:prstGeom>
        </p:spPr>
        <p:txBody>
          <a:bodyPr/>
          <a:lstStyle/>
          <a:p>
            <a:pPr/>
            <a:r>
              <a:t>Self-Certification 1.1 Update</a:t>
            </a:r>
          </a:p>
        </p:txBody>
      </p:sp>
      <p:sp>
        <p:nvSpPr>
          <p:cNvPr id="529" name="Tool changes:…"/>
          <p:cNvSpPr txBox="1"/>
          <p:nvPr>
            <p:ph type="body" idx="1"/>
          </p:nvPr>
        </p:nvSpPr>
        <p:spPr>
          <a:prstGeom prst="rect">
            <a:avLst/>
          </a:prstGeom>
        </p:spPr>
        <p:txBody>
          <a:bodyPr/>
          <a:lstStyle/>
          <a:p>
            <a:pPr/>
            <a:r>
              <a:t>Tool changes:</a:t>
            </a:r>
          </a:p>
          <a:p>
            <a:pPr lvl="1"/>
            <a:r>
              <a:t>Align with conformance requirements in v1.1 spec</a:t>
            </a:r>
          </a:p>
          <a:p>
            <a:pPr lvl="1"/>
            <a:r>
              <a:t>More tests for required operations: Cancel-My-Jobs, Close-Job, Identify-Printer</a:t>
            </a:r>
          </a:p>
          <a:p>
            <a:pPr lvl="1"/>
            <a:r>
              <a:t>New OS requirements</a:t>
            </a:r>
          </a:p>
          <a:p>
            <a:pPr lvl="2"/>
            <a:r>
              <a:t>Linux: Ubuntu LTS 18.04</a:t>
            </a:r>
          </a:p>
          <a:p>
            <a:pPr lvl="2"/>
            <a:r>
              <a:t>macOS: 10.13 or later</a:t>
            </a:r>
          </a:p>
          <a:p>
            <a:pPr lvl="2"/>
            <a:r>
              <a:t>Windows: 8 or later</a:t>
            </a:r>
          </a:p>
          <a:p>
            <a:pPr/>
            <a:r>
              <a:t>Portal changes:</a:t>
            </a:r>
          </a:p>
          <a:p>
            <a:pPr lvl="1"/>
            <a:r>
              <a:t>Track implementation type: logical device (server) vs. physical device (printer)</a:t>
            </a:r>
          </a:p>
          <a:p>
            <a:pPr lvl="1"/>
            <a:r>
              <a:t>Track specific capabilities (type of finishers, etc.)</a:t>
            </a:r>
          </a:p>
          <a:p>
            <a:pPr lvl="1"/>
            <a:r>
              <a:t>Existing submissions will be updated by hand (only 2 have finishers, all are printers)</a:t>
            </a:r>
          </a:p>
        </p:txBody>
      </p:sp>
      <p:sp>
        <p:nvSpPr>
          <p:cNvPr id="5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53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535"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3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53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38" name="IPP Workgroup Session, Day 3"/>
          <p:cNvSpPr txBox="1"/>
          <p:nvPr>
            <p:ph type="ctrTitle"/>
          </p:nvPr>
        </p:nvSpPr>
        <p:spPr>
          <a:prstGeom prst="rect">
            <a:avLst/>
          </a:prstGeom>
        </p:spPr>
        <p:txBody>
          <a:bodyPr/>
          <a:lstStyle/>
          <a:p>
            <a:pPr/>
            <a:r>
              <a:t>IPP Workgroup Session, Day 3</a:t>
            </a:r>
          </a:p>
        </p:txBody>
      </p:sp>
      <p:sp>
        <p:nvSpPr>
          <p:cNvPr id="539" name="May 17, 2018"/>
          <p:cNvSpPr txBox="1"/>
          <p:nvPr>
            <p:ph type="subTitle" sz="half" idx="1"/>
          </p:nvPr>
        </p:nvSpPr>
        <p:spPr>
          <a:prstGeom prst="rect">
            <a:avLst/>
          </a:prstGeom>
        </p:spPr>
        <p:txBody>
          <a:bodyPr/>
          <a:lstStyle>
            <a:lvl1pPr marR="40639">
              <a:spcBef>
                <a:spcPts val="500"/>
              </a:spcBef>
            </a:lvl1pPr>
          </a:lstStyle>
          <a:p>
            <a:pPr/>
            <a:r>
              <a:t>May 17, 2018</a:t>
            </a:r>
          </a:p>
        </p:txBody>
      </p:sp>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4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46" name="PWG IP Policy"/>
          <p:cNvSpPr txBox="1"/>
          <p:nvPr>
            <p:ph type="title"/>
          </p:nvPr>
        </p:nvSpPr>
        <p:spPr>
          <a:prstGeom prst="rect">
            <a:avLst/>
          </a:prstGeom>
        </p:spPr>
        <p:txBody>
          <a:bodyPr/>
          <a:lstStyle/>
          <a:p>
            <a:pPr/>
            <a:r>
              <a:t>PWG IP Policy</a:t>
            </a:r>
          </a:p>
        </p:txBody>
      </p:sp>
      <p:sp>
        <p:nvSpPr>
          <p:cNvPr id="547"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5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55" name="Agenda"/>
          <p:cNvSpPr txBox="1"/>
          <p:nvPr>
            <p:ph type="title"/>
          </p:nvPr>
        </p:nvSpPr>
        <p:spPr>
          <a:prstGeom prst="rect">
            <a:avLst/>
          </a:prstGeom>
        </p:spPr>
        <p:txBody>
          <a:bodyPr/>
          <a:lstStyle/>
          <a:p>
            <a:pPr/>
            <a:r>
              <a:t>Agenda</a:t>
            </a:r>
          </a:p>
        </p:txBody>
      </p:sp>
      <p:graphicFrame>
        <p:nvGraphicFramePr>
          <p:cNvPr id="556"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09:00 - 10:45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Imaging Device Security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10:45 - 11:00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11:00 - 12:00</a:t>
                      </a:r>
                    </a:p>
                  </a:txBody>
                  <a:tcPr marL="50800" marR="50800" marT="50800" marB="50800" anchor="t" anchorCtr="0" horzOverflow="overflow">
                    <a:lnL w="0">
                      <a:miter lim="400000"/>
                    </a:lnL>
                    <a:lnR w="0">
                      <a:miter lim="400000"/>
                    </a:lnR>
                    <a:lnT w="12700">
                      <a:solidFill>
                        <a:srgbClr val="515151"/>
                      </a:solidFill>
                      <a:miter lim="400000"/>
                    </a:lnT>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How to Use the Internet Printing Protocol</a:t>
                      </a:r>
                    </a:p>
                  </a:txBody>
                  <a:tcPr marL="50800" marR="50800" marT="50800" marB="50800" anchor="t" anchorCtr="0" horzOverflow="overflow">
                    <a:lnL w="0">
                      <a:miter lim="400000"/>
                    </a:lnL>
                    <a:lnR w="0">
                      <a:miter lim="400000"/>
                    </a:lnR>
                    <a:lnT w="12700">
                      <a:solidFill>
                        <a:srgbClr val="515151"/>
                      </a:solidFill>
                      <a:miter lim="400000"/>
                    </a:lnT>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tcPr>
                </a:tc>
              </a:tr>
            </a:tbl>
          </a:graphicData>
        </a:graphic>
      </p:graphicFrame>
      <p:sp>
        <p:nvSpPr>
          <p:cNvPr id="557" name="May 17, 2018 (Pacific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17, 2018 (Pacific Standard Time)</a:t>
            </a:r>
          </a:p>
        </p:txBody>
      </p:sp>
      <p:sp>
        <p:nvSpPr>
          <p:cNvPr id="5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6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65" name="&quot;How to Use the Internet Printing Protocol&quot;"/>
          <p:cNvSpPr txBox="1"/>
          <p:nvPr>
            <p:ph type="title"/>
          </p:nvPr>
        </p:nvSpPr>
        <p:spPr>
          <a:prstGeom prst="rect">
            <a:avLst/>
          </a:prstGeom>
        </p:spPr>
        <p:txBody>
          <a:bodyPr/>
          <a:lstStyle/>
          <a:p>
            <a:pPr/>
            <a:r>
              <a:t>"How to Use the Internet Printing Protocol"</a:t>
            </a:r>
          </a:p>
        </p:txBody>
      </p:sp>
      <p:sp>
        <p:nvSpPr>
          <p:cNvPr id="566"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https://ftp.pwg.org/pub/pwg/ipp/wd/wd-ippbook-20180430.html</a:t>
            </a:r>
          </a:p>
          <a:p>
            <a:pPr/>
            <a:r>
              <a:t>A short introduction to IPP client development</a:t>
            </a:r>
          </a:p>
          <a:p>
            <a:pPr/>
            <a:r>
              <a:t>Target audience is developers new to IPP, typically enterprise web applications</a:t>
            </a:r>
          </a:p>
          <a:p>
            <a:pPr/>
            <a:r>
              <a:t>Development being tracked in a new Github repository in the "ippguide" directory:</a:t>
            </a:r>
          </a:p>
          <a:p>
            <a:pPr lvl="1"/>
            <a:r>
              <a:rPr u="sng">
                <a:hlinkClick r:id="rId4" invalidUrl="" action="" tgtFrame="" tooltip="" history="1" highlightClick="0" endSnd="0"/>
              </a:rPr>
              <a:t>https://github.com/istopwg/pwg-books</a:t>
            </a:r>
          </a:p>
          <a:p>
            <a:pPr/>
            <a:r>
              <a:t>Goal is to provide EPUB, PDF, and online HTML versions that we can point people to as needed</a:t>
            </a:r>
          </a:p>
          <a:p>
            <a:pPr/>
            <a:r>
              <a:t>Not our typical standards document!</a:t>
            </a:r>
          </a:p>
          <a:p>
            <a:pPr/>
            <a:r>
              <a:t>Volunteer editors (so far): Smith Kennedy (HP), Mike Sweet (Apple), Peter Zehler (Xerox)</a:t>
            </a:r>
          </a:p>
        </p:txBody>
      </p:sp>
      <p:sp>
        <p:nvSpPr>
          <p:cNvPr id="5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7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57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572"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7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574" name="Next Steps"/>
          <p:cNvSpPr txBox="1"/>
          <p:nvPr>
            <p:ph type="ctrTitle"/>
          </p:nvPr>
        </p:nvSpPr>
        <p:spPr>
          <a:prstGeom prst="rect">
            <a:avLst/>
          </a:prstGeom>
        </p:spPr>
        <p:txBody>
          <a:bodyPr/>
          <a:lstStyle/>
          <a:p>
            <a:pPr/>
            <a:r>
              <a:t>Next Steps</a:t>
            </a:r>
          </a:p>
        </p:txBody>
      </p:sp>
      <p:sp>
        <p:nvSpPr>
          <p:cNvPr id="575" name="Body"/>
          <p:cNvSpPr txBox="1"/>
          <p:nvPr>
            <p:ph type="subTitle" sz="half" idx="1"/>
          </p:nvPr>
        </p:nvSpPr>
        <p:spPr>
          <a:prstGeom prst="rect">
            <a:avLst/>
          </a:prstGeom>
        </p:spPr>
        <p:txBody>
          <a:bodyPr/>
          <a:lstStyle/>
          <a:p>
            <a:pPr/>
          </a:p>
        </p:txBody>
      </p:sp>
      <p:sp>
        <p:nvSpPr>
          <p:cNvPr id="57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7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8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8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83" name="Next Steps"/>
          <p:cNvSpPr txBox="1"/>
          <p:nvPr>
            <p:ph type="title"/>
          </p:nvPr>
        </p:nvSpPr>
        <p:spPr>
          <a:prstGeom prst="rect">
            <a:avLst/>
          </a:prstGeom>
        </p:spPr>
        <p:txBody>
          <a:bodyPr/>
          <a:lstStyle/>
          <a:p>
            <a:pPr/>
            <a:r>
              <a:t>Next Steps</a:t>
            </a:r>
          </a:p>
        </p:txBody>
      </p:sp>
      <p:sp>
        <p:nvSpPr>
          <p:cNvPr id="58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585" name="IPP Schedule.pdf" descr="IPP Schedule.pdf"/>
          <p:cNvPicPr>
            <a:picLocks noChangeAspect="1"/>
          </p:cNvPicPr>
          <p:nvPr/>
        </p:nvPicPr>
        <p:blipFill>
          <a:blip r:embed="rId3">
            <a:extLst/>
          </a:blip>
          <a:stretch>
            <a:fillRect/>
          </a:stretch>
        </p:blipFill>
        <p:spPr>
          <a:xfrm>
            <a:off x="1015817" y="1714500"/>
            <a:ext cx="10973166" cy="7620000"/>
          </a:xfrm>
          <a:prstGeom prst="rect">
            <a:avLst/>
          </a:prstGeom>
        </p:spPr>
      </p:pic>
    </p:spTree>
  </p:cSld>
  <p:clrMapOvr>
    <a:masterClrMapping/>
  </p:clrMapOvr>
  <p:transition xmlns:p14="http://schemas.microsoft.com/office/powerpoint/2010/main" spd="med" advClick="1"/>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92" name="Next Steps (con't)"/>
          <p:cNvSpPr txBox="1"/>
          <p:nvPr>
            <p:ph type="title"/>
          </p:nvPr>
        </p:nvSpPr>
        <p:spPr>
          <a:prstGeom prst="rect">
            <a:avLst/>
          </a:prstGeom>
        </p:spPr>
        <p:txBody>
          <a:bodyPr/>
          <a:lstStyle/>
          <a:p>
            <a:pPr/>
            <a:r>
              <a:t>Next Steps (con't)</a:t>
            </a:r>
          </a:p>
        </p:txBody>
      </p:sp>
      <p:sp>
        <p:nvSpPr>
          <p:cNvPr id="593" name="Advance IPP/1.1 to IETF Internet Standard…"/>
          <p:cNvSpPr txBox="1"/>
          <p:nvPr>
            <p:ph type="body" idx="1"/>
          </p:nvPr>
        </p:nvSpPr>
        <p:spPr>
          <a:prstGeom prst="rect">
            <a:avLst/>
          </a:prstGeom>
        </p:spPr>
        <p:txBody>
          <a:bodyPr/>
          <a:lstStyle/>
          <a:p>
            <a:pPr/>
            <a:r>
              <a:t>Advance IPP/1.1 to IETF Internet Standard</a:t>
            </a:r>
          </a:p>
          <a:p>
            <a:pPr lvl="1"/>
            <a:r>
              <a:t>Request change of status ASAP</a:t>
            </a:r>
          </a:p>
          <a:p>
            <a:pPr/>
            <a:r>
              <a:t>IPP Authentication Methods, IPP Job Reprint Password (Smith)</a:t>
            </a:r>
          </a:p>
          <a:p>
            <a:pPr lvl="1"/>
            <a:r>
              <a:t>Continue developing as best practices/registrations</a:t>
            </a:r>
          </a:p>
          <a:p>
            <a:pPr/>
            <a:r>
              <a:t>"How to Use the Internet Printing Protocol" Book (Mike/Pete/Smith)</a:t>
            </a:r>
          </a:p>
          <a:p>
            <a:pPr lvl="1"/>
            <a:r>
              <a:t>Publish stable version ASAP, post updates as needed</a:t>
            </a:r>
          </a:p>
          <a:p>
            <a:pPr/>
            <a:r>
              <a:t>IPP System Service (Ira/Mike)</a:t>
            </a:r>
          </a:p>
          <a:p>
            <a:pPr lvl="1"/>
            <a:r>
              <a:t>Stable working draft in Q2/Q3 2018</a:t>
            </a:r>
          </a:p>
          <a:p>
            <a:pPr/>
            <a:r>
              <a:t>IPP Everywhere and Self-Certification v1.1 (Mike/Smith)</a:t>
            </a:r>
          </a:p>
          <a:p>
            <a:pPr lvl="1"/>
            <a:r>
              <a:t>Prototype working drafts/beta tools in Q3/Q4 2018</a:t>
            </a:r>
          </a:p>
        </p:txBody>
      </p:sp>
      <p:sp>
        <p:nvSpPr>
          <p:cNvPr id="5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601" name="Next Steps (con't)"/>
          <p:cNvSpPr txBox="1"/>
          <p:nvPr>
            <p:ph type="title"/>
          </p:nvPr>
        </p:nvSpPr>
        <p:spPr>
          <a:prstGeom prst="rect">
            <a:avLst/>
          </a:prstGeom>
        </p:spPr>
        <p:txBody>
          <a:bodyPr/>
          <a:lstStyle/>
          <a:p>
            <a:pPr/>
            <a:r>
              <a:t>Next Steps (con't)</a:t>
            </a:r>
          </a:p>
        </p:txBody>
      </p:sp>
      <p:sp>
        <p:nvSpPr>
          <p:cNvPr id="602" name="IPP 3D Printing Extensions v1.1 (Mike)…"/>
          <p:cNvSpPr txBox="1"/>
          <p:nvPr>
            <p:ph type="body" idx="1"/>
          </p:nvPr>
        </p:nvSpPr>
        <p:spPr>
          <a:prstGeom prst="rect">
            <a:avLst/>
          </a:prstGeom>
        </p:spPr>
        <p:txBody>
          <a:bodyPr/>
          <a:lstStyle/>
          <a:p>
            <a:pPr/>
            <a:r>
              <a:t>IPP 3D Printing Extensions v1.1 (Mike)</a:t>
            </a:r>
          </a:p>
          <a:p>
            <a:pPr lvl="1"/>
            <a:r>
              <a:t>Prototype draft in Q3 2018 </a:t>
            </a:r>
          </a:p>
          <a:p>
            <a:pPr/>
            <a:r>
              <a:t>PWG Safe G-Code Subset for 3D Printing (Mike)</a:t>
            </a:r>
          </a:p>
          <a:p>
            <a:pPr lvl="1"/>
            <a:r>
              <a:t>Stable draft in Q3 2018 </a:t>
            </a:r>
          </a:p>
          <a:p>
            <a:pPr/>
            <a:r>
              <a:t>MFD Alerts v1.1 (Ira/Mike/Smith - Errata Update)</a:t>
            </a:r>
          </a:p>
          <a:p>
            <a:pPr lvl="1"/>
            <a:r>
              <a:t>Initial working draft in Q3/Q4 2018</a:t>
            </a:r>
          </a:p>
          <a:p>
            <a:pPr/>
            <a:r>
              <a:t>IPP Encrypted Jobs and Documents (Mike/Smith)</a:t>
            </a:r>
          </a:p>
          <a:p>
            <a:pPr lvl="1"/>
            <a:r>
              <a:t>Stable draft in Q1 2019</a:t>
            </a:r>
          </a:p>
        </p:txBody>
      </p:sp>
      <p:sp>
        <p:nvSpPr>
          <p:cNvPr id="6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2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1" name="IPP 3D Topics"/>
          <p:cNvSpPr txBox="1"/>
          <p:nvPr>
            <p:ph type="title"/>
          </p:nvPr>
        </p:nvSpPr>
        <p:spPr>
          <a:prstGeom prst="rect">
            <a:avLst/>
          </a:prstGeom>
        </p:spPr>
        <p:txBody>
          <a:bodyPr/>
          <a:lstStyle/>
          <a:p>
            <a:pPr/>
            <a:r>
              <a:t>IPP 3D Topics</a:t>
            </a:r>
          </a:p>
        </p:txBody>
      </p:sp>
      <p:sp>
        <p:nvSpPr>
          <p:cNvPr id="122" name="Status of IPP 3D Printing…"/>
          <p:cNvSpPr txBox="1"/>
          <p:nvPr>
            <p:ph type="body" idx="1"/>
          </p:nvPr>
        </p:nvSpPr>
        <p:spPr>
          <a:prstGeom prst="rect">
            <a:avLst/>
          </a:prstGeom>
        </p:spPr>
        <p:txBody>
          <a:bodyPr/>
          <a:lstStyle/>
          <a:p>
            <a:pPr/>
            <a:r>
              <a:t>Status of IPP 3D Printing</a:t>
            </a:r>
          </a:p>
          <a:p>
            <a:pPr/>
            <a:r>
              <a:t>PWG Safe G-Code Subset for 3D Printing</a:t>
            </a:r>
          </a:p>
          <a:p>
            <a:pPr/>
            <a:r>
              <a:t>IPP 3D Printing Extensions v1.1</a:t>
            </a:r>
          </a:p>
          <a:p>
            <a:pPr/>
            <a:r>
              <a:t>Other liaisons and news</a:t>
            </a:r>
          </a:p>
        </p:txBody>
      </p:sp>
      <p:sp>
        <p:nvSpPr>
          <p:cNvPr id="12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6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6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0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610" name="More Information"/>
          <p:cNvSpPr txBox="1"/>
          <p:nvPr>
            <p:ph type="title"/>
          </p:nvPr>
        </p:nvSpPr>
        <p:spPr>
          <a:prstGeom prst="rect">
            <a:avLst/>
          </a:prstGeom>
        </p:spPr>
        <p:txBody>
          <a:bodyPr/>
          <a:lstStyle/>
          <a:p>
            <a:pPr/>
            <a:r>
              <a:t>More Information</a:t>
            </a:r>
          </a:p>
        </p:txBody>
      </p:sp>
      <p:sp>
        <p:nvSpPr>
          <p:cNvPr id="611"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June 7 and 21, 2018 at 3pm ET</a:t>
            </a:r>
          </a:p>
        </p:txBody>
      </p:sp>
      <p:sp>
        <p:nvSpPr>
          <p:cNvPr id="6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2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0" name="Status of IPP 3D Printing"/>
          <p:cNvSpPr txBox="1"/>
          <p:nvPr>
            <p:ph type="title"/>
          </p:nvPr>
        </p:nvSpPr>
        <p:spPr>
          <a:prstGeom prst="rect">
            <a:avLst/>
          </a:prstGeom>
        </p:spPr>
        <p:txBody>
          <a:bodyPr/>
          <a:lstStyle/>
          <a:p>
            <a:pPr/>
            <a:r>
              <a:t>Status of IPP 3D Printing</a:t>
            </a:r>
          </a:p>
        </p:txBody>
      </p:sp>
      <p:sp>
        <p:nvSpPr>
          <p:cNvPr id="131" name="Lots of interest, but no shipping products (yet)…"/>
          <p:cNvSpPr txBox="1"/>
          <p:nvPr>
            <p:ph type="body" idx="1"/>
          </p:nvPr>
        </p:nvSpPr>
        <p:spPr>
          <a:prstGeom prst="rect">
            <a:avLst/>
          </a:prstGeom>
        </p:spPr>
        <p:txBody>
          <a:bodyPr/>
          <a:lstStyle/>
          <a:p>
            <a:pPr/>
            <a:r>
              <a:t>Lots of interest, but no shipping products (yet)</a:t>
            </a:r>
          </a:p>
          <a:p>
            <a:pPr/>
            <a:r>
              <a:t>For entry-level printers, primary concerns center around doing the slicing onboard the printer</a:t>
            </a:r>
          </a:p>
          <a:p>
            <a:pPr lvl="1"/>
            <a:r>
              <a:t>Possible, but requires more powerful CPUs than are typically used (Arduino-class)</a:t>
            </a:r>
          </a:p>
          <a:p>
            <a:pPr lvl="1"/>
            <a:r>
              <a:t>Client-side slicers often provide slicing options that are not exposed as IPP Job Template attributes</a:t>
            </a:r>
          </a:p>
          <a:p>
            <a:pPr lvl="1"/>
            <a:r>
              <a:t>Using client-side or cloud slicing requires a suitable intermediate format (like we do for 2D printing using PWG Raster)</a:t>
            </a:r>
          </a:p>
          <a:p>
            <a:pPr/>
            <a:r>
              <a:t>Industry changes since IPP 3D v1.0 was published:</a:t>
            </a:r>
          </a:p>
          <a:p>
            <a:pPr lvl="1"/>
            <a:r>
              <a:t>New 3MF Slice Extension format offers a lighter-weight pre-sliced version of 3MF files (not limited to FDM)</a:t>
            </a:r>
          </a:p>
          <a:p>
            <a:pPr lvl="1"/>
            <a:r>
              <a:t>New FDM printers with more intelligent print heads and material handling capabilities</a:t>
            </a:r>
          </a:p>
          <a:p>
            <a:pPr lvl="1"/>
            <a:r>
              <a:t>More multi-material printers, some with mixing capabilities</a:t>
            </a:r>
          </a:p>
        </p:txBody>
      </p:sp>
      <p:sp>
        <p:nvSpPr>
          <p:cNvPr id="13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3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9" name="PWG Safe G-Code Subset for 3D Printing"/>
          <p:cNvSpPr txBox="1"/>
          <p:nvPr>
            <p:ph type="title"/>
          </p:nvPr>
        </p:nvSpPr>
        <p:spPr>
          <a:prstGeom prst="rect">
            <a:avLst/>
          </a:prstGeom>
        </p:spPr>
        <p:txBody>
          <a:bodyPr/>
          <a:lstStyle/>
          <a:p>
            <a:pPr/>
            <a:r>
              <a:t>PWG Safe G-Code Subset for 3D Printing</a:t>
            </a:r>
          </a:p>
        </p:txBody>
      </p:sp>
      <p:sp>
        <p:nvSpPr>
          <p:cNvPr id="140"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https://ftp.pwg.org/pub/pwg/ipp/wd/wd-pwgsafegcode10-20180426-rev.pdf</a:t>
            </a:r>
          </a:p>
          <a:p>
            <a:pPr/>
            <a:r>
              <a:t>Best Practice document that defines a common subset of G-Code for FDM printers</a:t>
            </a:r>
          </a:p>
          <a:p>
            <a:pPr lvl="1"/>
            <a:r>
              <a:t>Convenient format for adoption by existing 3D printers</a:t>
            </a:r>
          </a:p>
          <a:p>
            <a:pPr lvl="1"/>
            <a:r>
              <a:t>Targeting only as a best practice document because G-Code isn't an ideal long-term intermediate format</a:t>
            </a:r>
          </a:p>
          <a:p>
            <a:pPr/>
            <a:r>
              <a:t>Discussion:</a:t>
            </a:r>
          </a:p>
          <a:p>
            <a:pPr lvl="1"/>
            <a:r>
              <a:t>Other G-Code commands required?</a:t>
            </a:r>
          </a:p>
          <a:p>
            <a:pPr lvl="1"/>
            <a:r>
              <a:t>Other Printer Description or Job Template attributes required?</a:t>
            </a:r>
          </a:p>
          <a:p>
            <a:pPr/>
            <a:r>
              <a:t>Proposed schedule:</a:t>
            </a:r>
          </a:p>
          <a:p>
            <a:pPr lvl="1"/>
            <a:r>
              <a:t>Stable draft Q3 2018</a:t>
            </a:r>
          </a:p>
        </p:txBody>
      </p:sp>
      <p:sp>
        <p:nvSpPr>
          <p:cNvPr id="141"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4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8" name="IPP 3D Printing Extensions v1.1"/>
          <p:cNvSpPr txBox="1"/>
          <p:nvPr>
            <p:ph type="title"/>
          </p:nvPr>
        </p:nvSpPr>
        <p:spPr>
          <a:prstGeom prst="rect">
            <a:avLst/>
          </a:prstGeom>
        </p:spPr>
        <p:txBody>
          <a:bodyPr/>
          <a:lstStyle/>
          <a:p>
            <a:pPr/>
            <a:r>
              <a:t>IPP 3D Printing Extensions v1.1</a:t>
            </a:r>
          </a:p>
        </p:txBody>
      </p:sp>
      <p:sp>
        <p:nvSpPr>
          <p:cNvPr id="149"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https://ftp.pwg.org/pub/pwg/ipp/wd/wd-ipp3d11-20180426-rev.pdf</a:t>
            </a:r>
          </a:p>
          <a:p>
            <a:pPr/>
            <a:r>
              <a:t>Errata update to address specific implementation issues on entry-level 3D printers and enable support for generic cloud/local slicing services</a:t>
            </a:r>
          </a:p>
          <a:p>
            <a:pPr/>
            <a:r>
              <a:t>Changes:</a:t>
            </a:r>
          </a:p>
          <a:p>
            <a:pPr lvl="1"/>
            <a:r>
              <a:t>Relax 3MF requirement</a:t>
            </a:r>
          </a:p>
          <a:p>
            <a:pPr lvl="1"/>
            <a:r>
              <a:t>Recommend support for "standard" intermediate format (PWG Safe G-Code, 3MF Layer Extension)</a:t>
            </a:r>
          </a:p>
          <a:p>
            <a:pPr lvl="1"/>
            <a:r>
              <a:t>Add "platform-shape" and other attributes as RECOMMENDED</a:t>
            </a:r>
          </a:p>
          <a:p>
            <a:pPr lvl="1"/>
            <a:r>
              <a:t>Standardize "material-type" naming convention for materials defined by other standards/organizations</a:t>
            </a:r>
          </a:p>
          <a:p>
            <a:pPr/>
            <a:r>
              <a:t>Proposed schedule:</a:t>
            </a:r>
          </a:p>
          <a:p>
            <a:pPr lvl="1"/>
            <a:r>
              <a:t>Prototype draft Q3 2018</a:t>
            </a:r>
          </a:p>
        </p:txBody>
      </p:sp>
      <p:sp>
        <p:nvSpPr>
          <p:cNvPr id="15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