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7 The Printer Working Group. All rights reserved. The IPP Everywhere and PWG logos are registered trademarks of the IEEE-ISTO."/>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Title Text"/>
          <p:cNvSpPr/>
          <p:nvPr>
            <p:ph type="title"/>
          </p:nvPr>
        </p:nvSpPr>
        <p:spPr>
          <a:prstGeom prst="rect">
            <a:avLst/>
          </a:prstGeom>
        </p:spPr>
        <p:txBody>
          <a:bodyPr/>
          <a:lstStyle/>
          <a:p>
            <a:pPr/>
            <a:r>
              <a:t>Title Text</a:t>
            </a:r>
          </a:p>
        </p:txBody>
      </p:sp>
      <p:sp>
        <p:nvSpPr>
          <p:cNvPr id="31" name="Body Level One…"/>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p:nvPr>
            <p:ph type="title"/>
          </p:nvPr>
        </p:nvSpPr>
        <p:spPr>
          <a:xfrm>
            <a:off x="647700" y="65475"/>
            <a:ext cx="10782300" cy="1447801"/>
          </a:xfrm>
          <a:prstGeom prst="rect">
            <a:avLst/>
          </a:prstGeom>
        </p:spPr>
        <p:txBody>
          <a:bodyPr/>
          <a:lstStyle/>
          <a:p>
            <a:pPr/>
            <a:r>
              <a:t>Title Text</a:t>
            </a:r>
          </a:p>
        </p:txBody>
      </p:sp>
      <p:sp>
        <p:nvSpPr>
          <p:cNvPr id="45"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p:nvPr>
            <p:ph type="title"/>
          </p:nvPr>
        </p:nvSpPr>
        <p:spPr>
          <a:xfrm>
            <a:off x="647700" y="65475"/>
            <a:ext cx="10744200" cy="1447801"/>
          </a:xfrm>
          <a:prstGeom prst="rect">
            <a:avLst/>
          </a:prstGeom>
        </p:spPr>
        <p:txBody>
          <a:bodyPr/>
          <a:lstStyle/>
          <a:p>
            <a:pPr/>
            <a:r>
              <a:t>Title Text</a:t>
            </a:r>
          </a:p>
        </p:txBody>
      </p:sp>
      <p:sp>
        <p:nvSpPr>
          <p:cNvPr id="58" name="Body Level One…"/>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charter-20170314-rev.pdf"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314-rev.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userop-20170404.pdf"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ipp-preset-20170418.pdf"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smpjt3d10-20170420-rev.pdf" TargetMode="External"/><Relationship Id="rId4" Type="http://schemas.openxmlformats.org/officeDocument/2006/relationships/hyperlink" Target="https://istopwg.github.io/ippregistry/smpjt3d10-current"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7 The Printer Working Group. All rights reserved. The IPP Everywhere and PWG logos are registered trademarks of the IEEE-ISTO."/>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p:nvPr>
            <p:ph type="ctrTitle"/>
          </p:nvPr>
        </p:nvSpPr>
        <p:spPr>
          <a:prstGeom prst="rect">
            <a:avLst/>
          </a:prstGeom>
        </p:spPr>
        <p:txBody>
          <a:bodyPr/>
          <a:lstStyle/>
          <a:p>
            <a:pPr/>
            <a:r>
              <a:t>IPP Workgroup Session, Day 1</a:t>
            </a:r>
          </a:p>
        </p:txBody>
      </p:sp>
      <p:sp>
        <p:nvSpPr>
          <p:cNvPr id="75" name="May 3, 2017"/>
          <p:cNvSpPr/>
          <p:nvPr>
            <p:ph type="subTitle" sz="half" idx="1"/>
          </p:nvPr>
        </p:nvSpPr>
        <p:spPr>
          <a:prstGeom prst="rect">
            <a:avLst/>
          </a:prstGeom>
        </p:spPr>
        <p:txBody>
          <a:bodyPr/>
          <a:lstStyle>
            <a:lvl1pPr marR="40639">
              <a:spcBef>
                <a:spcPts val="500"/>
              </a:spcBef>
            </a:lvl1pPr>
          </a:lstStyle>
          <a:p>
            <a:pPr/>
            <a:r>
              <a:t>May 3, 2017</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8" name="IPP WG Charter Update"/>
          <p:cNvSpPr/>
          <p:nvPr>
            <p:ph type="title"/>
          </p:nvPr>
        </p:nvSpPr>
        <p:spPr>
          <a:prstGeom prst="rect">
            <a:avLst/>
          </a:prstGeom>
        </p:spPr>
        <p:txBody>
          <a:bodyPr/>
          <a:lstStyle/>
          <a:p>
            <a:pPr/>
            <a:r>
              <a:t>IPP WG Charter Update</a:t>
            </a:r>
          </a:p>
        </p:txBody>
      </p:sp>
      <p:sp>
        <p:nvSpPr>
          <p:cNvPr id="159" name="Current (interim) draft at:…"/>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http://ftp.pwg.org/pub/pwg/ipp/wd/wd-ipp-charter-20170314-rev.pdf</a:t>
            </a:r>
          </a:p>
          <a:p>
            <a:pPr/>
            <a:r>
              <a:t>Changes:</a:t>
            </a:r>
          </a:p>
          <a:p>
            <a:pPr lvl="1"/>
            <a:r>
              <a:t>Move IPP Everywhere Multifunction to potential projects list</a:t>
            </a:r>
          </a:p>
          <a:p>
            <a:pPr lvl="1"/>
            <a:r>
              <a:t>Move maintenance tasks to new "ongoing" section </a:t>
            </a:r>
          </a:p>
          <a:p>
            <a:pPr lvl="1"/>
            <a:r>
              <a:t>Add ongoing PWG Semantic Model schema maintenance via IANA IPP Registry tools</a:t>
            </a:r>
          </a:p>
          <a:p>
            <a:pPr/>
            <a:r>
              <a:t>Proposed schedule:</a:t>
            </a:r>
          </a:p>
          <a:p>
            <a:pPr lvl="1"/>
            <a:r>
              <a:t>PWG Steering Committee approval in Q3 2017</a:t>
            </a:r>
          </a:p>
        </p:txBody>
      </p:sp>
      <p:sp>
        <p:nvSpPr>
          <p:cNvPr id="160"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IPP System Service (SYSTEM)"/>
          <p:cNvSpPr/>
          <p:nvPr>
            <p:ph type="title"/>
          </p:nvPr>
        </p:nvSpPr>
        <p:spPr>
          <a:prstGeom prst="rect">
            <a:avLst/>
          </a:prstGeom>
        </p:spPr>
        <p:txBody>
          <a:bodyPr/>
          <a:lstStyle/>
          <a:p>
            <a:pPr/>
            <a:r>
              <a:t>IPP System Service (SYSTEM)</a:t>
            </a:r>
          </a:p>
        </p:txBody>
      </p:sp>
      <p:sp>
        <p:nvSpPr>
          <p:cNvPr id="168" name="Current interim draft at:…"/>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http://ftp.pwg.org/pub/pwg/ipp/wd/wd-ippsystem10-20170314-rev.pdf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Prototype draft in Q3 2017</a:t>
            </a:r>
          </a:p>
        </p:txBody>
      </p:sp>
      <p:sp>
        <p:nvSpPr>
          <p:cNvPr id="169"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The Printer Working Group"/>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3"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4" name="Copyright © 2017 The Printer Working Group. All rights reserved. The IPP Everywhere and PWG logos are registered trademarks of the IEEE-ISTO."/>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6"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77" name="IPP Workgroup Session, Day 2"/>
          <p:cNvSpPr/>
          <p:nvPr>
            <p:ph type="ctrTitle"/>
          </p:nvPr>
        </p:nvSpPr>
        <p:spPr>
          <a:prstGeom prst="rect">
            <a:avLst/>
          </a:prstGeom>
        </p:spPr>
        <p:txBody>
          <a:bodyPr/>
          <a:lstStyle/>
          <a:p>
            <a:pPr/>
            <a:r>
              <a:t>IPP Workgroup Session, Day 2</a:t>
            </a:r>
          </a:p>
        </p:txBody>
      </p:sp>
      <p:sp>
        <p:nvSpPr>
          <p:cNvPr id="178" name="May 4, 2017"/>
          <p:cNvSpPr/>
          <p:nvPr>
            <p:ph type="subTitle" sz="half" idx="1"/>
          </p:nvPr>
        </p:nvSpPr>
        <p:spPr>
          <a:prstGeom prst="rect">
            <a:avLst/>
          </a:prstGeom>
        </p:spPr>
        <p:txBody>
          <a:bodyPr/>
          <a:lstStyle>
            <a:lvl1pPr marR="40639">
              <a:spcBef>
                <a:spcPts val="500"/>
              </a:spcBef>
            </a:lvl1pPr>
          </a:lstStyle>
          <a:p>
            <a:pPr/>
            <a:r>
              <a:t>May 4, 2017</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3"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5" name="PWG IP Policy"/>
          <p:cNvSpPr/>
          <p:nvPr>
            <p:ph type="title"/>
          </p:nvPr>
        </p:nvSpPr>
        <p:spPr>
          <a:prstGeom prst="rect">
            <a:avLst/>
          </a:prstGeom>
        </p:spPr>
        <p:txBody>
          <a:bodyPr/>
          <a:lstStyle/>
          <a:p>
            <a:pPr/>
            <a:r>
              <a:t>PWG IP Policy</a:t>
            </a:r>
          </a:p>
        </p:txBody>
      </p:sp>
      <p:sp>
        <p:nvSpPr>
          <p:cNvPr id="186" name="&quot;This meeting is being held in accordance with the PWG Intellectual Property Policy&quot;…"/>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87"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2"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5" name="Agenda"/>
          <p:cNvSpPr/>
          <p:nvPr>
            <p:ph type="title"/>
          </p:nvPr>
        </p:nvSpPr>
        <p:spPr>
          <a:prstGeom prst="rect">
            <a:avLst/>
          </a:prstGeom>
        </p:spPr>
        <p:txBody>
          <a:bodyPr/>
          <a:lstStyle/>
          <a:p>
            <a:pPr/>
            <a:r>
              <a:t>Agenda</a:t>
            </a:r>
          </a:p>
        </p:txBody>
      </p:sp>
      <p:graphicFrame>
        <p:nvGraphicFramePr>
          <p:cNvPr id="196"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197" name="May 3, 2017"/>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May 3, 2017</a:t>
            </a:r>
          </a:p>
        </p:txBody>
      </p:sp>
      <p:graphicFrame>
        <p:nvGraphicFramePr>
          <p:cNvPr id="198" name="Table"/>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White Papers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1:45 - 2:15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PWG 3D Print Job Ticket</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2:15 - 2:30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199" name="May 4, 2017"/>
          <p:cNvSpPr/>
          <p:nvPr/>
        </p:nvSpPr>
        <p:spPr>
          <a:xfrm>
            <a:off x="1416050" y="496870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May 4, 2017</a:t>
            </a:r>
          </a:p>
        </p:txBody>
      </p:sp>
      <p:sp>
        <p:nvSpPr>
          <p:cNvPr id="200" name="Rectangle"/>
          <p:cNvSpPr/>
          <p:nvPr/>
        </p:nvSpPr>
        <p:spPr>
          <a:xfrm>
            <a:off x="787400" y="1816301"/>
            <a:ext cx="10845800" cy="2849382"/>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5"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6"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7" name="&quot;Get-User-Printer-Attributes&quot; Proposal"/>
          <p:cNvSpPr/>
          <p:nvPr>
            <p:ph type="title"/>
          </p:nvPr>
        </p:nvSpPr>
        <p:spPr>
          <a:prstGeom prst="rect">
            <a:avLst/>
          </a:prstGeom>
        </p:spPr>
        <p:txBody>
          <a:bodyPr/>
          <a:lstStyle/>
          <a:p>
            <a:pPr/>
            <a:r>
              <a:t>"Get-User-Printer-Attributes" Proposal</a:t>
            </a:r>
          </a:p>
        </p:txBody>
      </p:sp>
      <p:sp>
        <p:nvSpPr>
          <p:cNvPr id="208" name="White Paper:…"/>
          <p:cNvSpPr/>
          <p:nvPr>
            <p:ph type="body" idx="1"/>
          </p:nvPr>
        </p:nvSpPr>
        <p:spPr>
          <a:prstGeom prst="rect">
            <a:avLst/>
          </a:prstGeom>
        </p:spPr>
        <p:txBody>
          <a:bodyPr/>
          <a:lstStyle/>
          <a:p>
            <a:pPr/>
            <a:r>
              <a:t>White Paper:</a:t>
            </a:r>
          </a:p>
          <a:p>
            <a:pPr lvl="1"/>
            <a:r>
              <a:rPr u="sng">
                <a:hlinkClick r:id="rId3" invalidUrl="" action="" tgtFrame="" tooltip="" history="1" highlightClick="0" endSnd="0"/>
              </a:rPr>
              <a:t>http://ftp.pwg.org/pub/pwg/ipp/whitepaper/tb-userop-20170404.pdf</a:t>
            </a:r>
            <a:r>
              <a:t> </a:t>
            </a:r>
          </a:p>
          <a:p>
            <a:pPr/>
            <a:r>
              <a:t>Get-User-Printer-Attributes Operation</a:t>
            </a:r>
          </a:p>
          <a:p>
            <a:pPr lvl="1"/>
            <a:r>
              <a:t>Provides a Get-Printer-Attributes response filtered by the most authenticated user</a:t>
            </a:r>
          </a:p>
          <a:p>
            <a:pPr lvl="1"/>
            <a:r>
              <a:t>Useful for things like limiting which users can print in color, use a particular letterhead, etc.</a:t>
            </a:r>
          </a:p>
          <a:p>
            <a:pPr lvl="1"/>
            <a:r>
              <a:t>Clients that support the operation will only show available print options to the user instead of reporting an error (or having the options silently overridden by the Printer) when the user submits the job</a:t>
            </a:r>
          </a:p>
          <a:p>
            <a:pPr lvl="1"/>
            <a:r>
              <a:t>Needed because Get-Printer-Attributes is not defined as an authenticated operation (so no clients support it), nor does it include the "most authenticated user identity" as a filter criteria (which isn't something we can expose using "printer-get-attributes-supported")</a:t>
            </a:r>
          </a:p>
        </p:txBody>
      </p:sp>
      <p:sp>
        <p:nvSpPr>
          <p:cNvPr id="209"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quot;IPP Presets&quot; Proposal"/>
          <p:cNvSpPr/>
          <p:nvPr>
            <p:ph type="title"/>
          </p:nvPr>
        </p:nvSpPr>
        <p:spPr>
          <a:prstGeom prst="rect">
            <a:avLst/>
          </a:prstGeom>
        </p:spPr>
        <p:txBody>
          <a:bodyPr/>
          <a:lstStyle/>
          <a:p>
            <a:pPr/>
            <a:r>
              <a:t>"IPP Presets" Proposal</a:t>
            </a:r>
          </a:p>
        </p:txBody>
      </p:sp>
      <p:sp>
        <p:nvSpPr>
          <p:cNvPr id="217" name="White Paper:…"/>
          <p:cNvSpPr/>
          <p:nvPr>
            <p:ph type="body" idx="1"/>
          </p:nvPr>
        </p:nvSpPr>
        <p:spPr>
          <a:prstGeom prst="rect">
            <a:avLst/>
          </a:prstGeom>
        </p:spPr>
        <p:txBody>
          <a:bodyPr/>
          <a:lstStyle/>
          <a:p>
            <a:pPr/>
            <a:r>
              <a:t>White Paper:</a:t>
            </a:r>
          </a:p>
          <a:p>
            <a:pPr lvl="1"/>
            <a:r>
              <a:rPr u="sng">
                <a:hlinkClick r:id="rId3" invalidUrl="" action="" tgtFrame="" tooltip="" history="1" highlightClick="0" endSnd="0"/>
              </a:rPr>
              <a:t>http://ftp.pwg.org/pub/pwg/ipp/whitepaper/tb-ipp-preset-20170418.pdf</a:t>
            </a:r>
            <a:r>
              <a:t> </a:t>
            </a:r>
          </a:p>
          <a:p>
            <a:pPr/>
            <a:r>
              <a:t>"presets-col" and "presets-col-set" Printer Description attributes</a:t>
            </a:r>
          </a:p>
          <a:p>
            <a:pPr/>
            <a:r>
              <a:t>Provides a way for Clients to know that selection of one Job Template attribute value should also select others, e.g., selecting 4x6 media should also trigger "print-quality" getting set to 'high'. </a:t>
            </a:r>
          </a:p>
        </p:txBody>
      </p:sp>
      <p:sp>
        <p:nvSpPr>
          <p:cNvPr id="218"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PWG 3D Print Job Ticket"/>
          <p:cNvSpPr/>
          <p:nvPr>
            <p:ph type="title"/>
          </p:nvPr>
        </p:nvSpPr>
        <p:spPr>
          <a:prstGeom prst="rect">
            <a:avLst/>
          </a:prstGeom>
        </p:spPr>
        <p:txBody>
          <a:bodyPr/>
          <a:lstStyle/>
          <a:p>
            <a:pPr/>
            <a:r>
              <a:t>PWG 3D Print Job Ticket</a:t>
            </a:r>
          </a:p>
        </p:txBody>
      </p:sp>
      <p:sp>
        <p:nvSpPr>
          <p:cNvPr id="226" name="Current stable draft:…"/>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http://ftp.pwg.org/pub/pwg/ipp/wd/wd-smpjt3d10-20170420-rev.pdf</a:t>
            </a:r>
          </a:p>
          <a:p>
            <a:pPr/>
            <a:r>
              <a:t>Current schema:</a:t>
            </a:r>
          </a:p>
          <a:p>
            <a:pPr lvl="1"/>
            <a:r>
              <a:rPr u="sng">
                <a:hlinkClick r:id="rId4" invalidUrl="" action="" tgtFrame="" tooltip="" history="1" highlightClick="0" endSnd="0"/>
              </a:rPr>
              <a:t>https://istopwg.github.io/ippregistry/smpjt3d10-current</a:t>
            </a:r>
          </a:p>
          <a:p>
            <a:pPr/>
            <a:r>
              <a:t>Proposed schedule:</a:t>
            </a:r>
          </a:p>
          <a:p>
            <a:pPr lvl="1"/>
            <a:r>
              <a:t>WG Last Call Q2 2017</a:t>
            </a:r>
          </a:p>
          <a:p>
            <a:pPr lvl="1"/>
            <a:r>
              <a:t>PWG Last Call and Formal Vote Q3 2017</a:t>
            </a:r>
          </a:p>
        </p:txBody>
      </p:sp>
      <p:sp>
        <p:nvSpPr>
          <p:cNvPr id="227"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0" name="The Printer Working Group"/>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31"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32" name="Copyright © 2017 The Printer Working Group. All rights reserved. The IPP Everywhere and PWG logos are registered trademarks of the IEEE-ISTO."/>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34" name="Next Steps"/>
          <p:cNvSpPr/>
          <p:nvPr>
            <p:ph type="ctrTitle"/>
          </p:nvPr>
        </p:nvSpPr>
        <p:spPr>
          <a:prstGeom prst="rect">
            <a:avLst/>
          </a:prstGeom>
        </p:spPr>
        <p:txBody>
          <a:bodyPr/>
          <a:lstStyle/>
          <a:p>
            <a:pPr/>
            <a:r>
              <a:t>Next Steps</a:t>
            </a:r>
          </a:p>
        </p:txBody>
      </p:sp>
      <p:sp>
        <p:nvSpPr>
          <p:cNvPr id="235" name="Body"/>
          <p:cNvSpPr/>
          <p:nvPr>
            <p:ph type="subTitle" sz="half" idx="1"/>
          </p:nvPr>
        </p:nvSpPr>
        <p:spPr>
          <a:prstGeom prst="rect">
            <a:avLst/>
          </a:prstGeom>
        </p:spPr>
        <p:txBody>
          <a:bodyPr/>
          <a:lstStyle/>
          <a:p>
            <a:pPr/>
          </a:p>
        </p:txBody>
      </p:sp>
      <p:sp>
        <p:nvSpPr>
          <p:cNvPr id="236"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1"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Next Steps"/>
          <p:cNvSpPr/>
          <p:nvPr>
            <p:ph type="title"/>
          </p:nvPr>
        </p:nvSpPr>
        <p:spPr>
          <a:prstGeom prst="rect">
            <a:avLst/>
          </a:prstGeom>
        </p:spPr>
        <p:txBody>
          <a:bodyPr/>
          <a:lstStyle/>
          <a:p>
            <a:pPr/>
            <a:r>
              <a:t>Next Steps</a:t>
            </a:r>
          </a:p>
        </p:txBody>
      </p:sp>
      <p:sp>
        <p:nvSpPr>
          <p:cNvPr id="244"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245" name="IPP Schedule.pdf" descr="IPP Schedule.pdf"/>
          <p:cNvPicPr>
            <a:picLocks noChangeAspect="1"/>
          </p:cNvPicPr>
          <p:nvPr/>
        </p:nvPicPr>
        <p:blipFill>
          <a:blip r:embed="rId3">
            <a:extLst/>
          </a:blip>
          <a:stretch>
            <a:fillRect/>
          </a:stretch>
        </p:blipFill>
        <p:spPr>
          <a:xfrm>
            <a:off x="787400" y="1773999"/>
            <a:ext cx="11430000" cy="7439477"/>
          </a:xfrm>
          <a:prstGeom prst="rect">
            <a:avLst/>
          </a:prstGeom>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Next Steps"/>
          <p:cNvSpPr/>
          <p:nvPr>
            <p:ph type="title"/>
          </p:nvPr>
        </p:nvSpPr>
        <p:spPr>
          <a:prstGeom prst="rect">
            <a:avLst/>
          </a:prstGeom>
        </p:spPr>
        <p:txBody>
          <a:bodyPr/>
          <a:lstStyle/>
          <a:p>
            <a:pPr/>
            <a:r>
              <a:t>Next Steps</a:t>
            </a:r>
          </a:p>
        </p:txBody>
      </p:sp>
      <p:sp>
        <p:nvSpPr>
          <p:cNvPr id="253" name="Advance IPP/1.1 to IETF Internet Standard…"/>
          <p:cNvSpPr/>
          <p:nvPr>
            <p:ph type="body" idx="1"/>
          </p:nvPr>
        </p:nvSpPr>
        <p:spPr>
          <a:prstGeom prst="rect">
            <a:avLst/>
          </a:prstGeom>
        </p:spPr>
        <p:txBody>
          <a:bodyPr/>
          <a:lstStyle/>
          <a:p>
            <a:pPr/>
            <a:r>
              <a:t>Advance IPP/1.1 to IETF Internet Standard</a:t>
            </a:r>
          </a:p>
          <a:p>
            <a:pPr lvl="1"/>
            <a:r>
              <a:t>Request change of status in July 2017</a:t>
            </a:r>
          </a:p>
          <a:p>
            <a:pPr/>
            <a:r>
              <a:t>PWG 3D Print Job Ticket and Associated Capabilities v1.0 (Mike)</a:t>
            </a:r>
          </a:p>
          <a:p>
            <a:pPr lvl="1"/>
            <a:r>
              <a:t>Start WG Last Call</a:t>
            </a:r>
          </a:p>
          <a:p>
            <a:pPr/>
            <a:r>
              <a:t>IPP System Service (Ira/Mike)</a:t>
            </a:r>
          </a:p>
          <a:p>
            <a:pPr lvl="1"/>
            <a:r>
              <a:t>Prototype working draft in Q3 2017</a:t>
            </a:r>
          </a:p>
          <a:p>
            <a:pPr/>
            <a:r>
              <a:t>IPP Everywhere Printer Self-Certification Manual v1.1 (Mike/Smith)</a:t>
            </a:r>
          </a:p>
          <a:p>
            <a:pPr lvl="1"/>
            <a:r>
              <a:t>Interim working draft in Q3 2017</a:t>
            </a:r>
          </a:p>
          <a:p>
            <a:pPr/>
            <a:r>
              <a:t>MFD Alerts v1.1 (Ira/Mike - Errata Update)</a:t>
            </a:r>
          </a:p>
          <a:p>
            <a:pPr lvl="1"/>
            <a:r>
              <a:t>Initial working draft in Q3 2017 </a:t>
            </a:r>
          </a:p>
          <a:p>
            <a:pPr/>
            <a:r>
              <a:t>IPP Transform Service v1.0 (Ira/Paul)</a:t>
            </a:r>
          </a:p>
          <a:p>
            <a:pPr lvl="1"/>
            <a:r>
              <a:t>Initial working draft in Q4 2017</a:t>
            </a:r>
          </a:p>
        </p:txBody>
      </p:sp>
      <p:sp>
        <p:nvSpPr>
          <p:cNvPr id="254" name="Slide Number"/>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2" name="More Information"/>
          <p:cNvSpPr/>
          <p:nvPr>
            <p:ph type="title"/>
          </p:nvPr>
        </p:nvSpPr>
        <p:spPr>
          <a:prstGeom prst="rect">
            <a:avLst/>
          </a:prstGeom>
        </p:spPr>
        <p:txBody>
          <a:bodyPr/>
          <a:lstStyle/>
          <a:p>
            <a:pPr/>
            <a:r>
              <a:t>More Information</a:t>
            </a:r>
          </a:p>
        </p:txBody>
      </p:sp>
      <p:sp>
        <p:nvSpPr>
          <p:cNvPr id="263" name="We welcome participation from all interested parties…"/>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Next conference calls scheduled for Thursday, May 18, 2017 and June 1, 2017 at 3pm ET</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Agenda"/>
          <p:cNvSpPr/>
          <p:nvPr>
            <p:ph type="title"/>
          </p:nvPr>
        </p:nvSpPr>
        <p:spPr>
          <a:prstGeom prst="rect">
            <a:avLst/>
          </a:prstGeom>
        </p:spPr>
        <p:txBody>
          <a:bodyPr/>
          <a:lstStyle/>
          <a:p>
            <a:pPr/>
            <a:r>
              <a:t>Agenda</a:t>
            </a:r>
          </a:p>
        </p:txBody>
      </p:sp>
      <p:graphicFrame>
        <p:nvGraphicFramePr>
          <p:cNvPr id="93" name="Table"/>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1:30 - 2:30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May 3, 2017"/>
          <p:cNvSpPr/>
          <p:nvPr/>
        </p:nvSpPr>
        <p:spPr>
          <a:xfrm>
            <a:off x="1416050" y="1997334"/>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May 3, 2017</a:t>
            </a:r>
          </a:p>
        </p:txBody>
      </p:sp>
      <p:graphicFrame>
        <p:nvGraphicFramePr>
          <p:cNvPr id="95" name="Table"/>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White Papers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1:45 - 2:15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PWG 3D Print Job Ticket</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2:15 - 2:30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96" name="May 4, 2017"/>
          <p:cNvSpPr/>
          <p:nvPr/>
        </p:nvSpPr>
        <p:spPr>
          <a:xfrm>
            <a:off x="1416050" y="4968707"/>
            <a:ext cx="327979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May 4, 2017</a:t>
            </a:r>
          </a:p>
        </p:txBody>
      </p:sp>
      <p:sp>
        <p:nvSpPr>
          <p:cNvPr id="97" name="Rectangle"/>
          <p:cNvSpPr/>
          <p:nvPr/>
        </p:nvSpPr>
        <p:spPr>
          <a:xfrm>
            <a:off x="787400" y="4689419"/>
            <a:ext cx="10845800" cy="3247880"/>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Charter"/>
          <p:cNvSpPr/>
          <p:nvPr>
            <p:ph type="title"/>
          </p:nvPr>
        </p:nvSpPr>
        <p:spPr>
          <a:prstGeom prst="rect">
            <a:avLst/>
          </a:prstGeom>
        </p:spPr>
        <p:txBody>
          <a:bodyPr/>
          <a:lstStyle/>
          <a:p>
            <a:pPr/>
            <a:r>
              <a:t>Charter</a:t>
            </a:r>
          </a:p>
        </p:txBody>
      </p:sp>
      <p:sp>
        <p:nvSpPr>
          <p:cNvPr id="105" name="Current charter:…"/>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a:p>
            <a:pPr/>
            <a:r>
              <a:t>Minor charter update in progress (talk about this later)</a:t>
            </a:r>
          </a:p>
        </p:txBody>
      </p:sp>
      <p:sp>
        <p:nvSpPr>
          <p:cNvPr id="106" name="Slide Number"/>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Officers"/>
          <p:cNvSpPr/>
          <p:nvPr>
            <p:ph type="title"/>
          </p:nvPr>
        </p:nvSpPr>
        <p:spPr>
          <a:prstGeom prst="rect">
            <a:avLst/>
          </a:prstGeom>
        </p:spPr>
        <p:txBody>
          <a:bodyPr/>
          <a:lstStyle/>
          <a:p>
            <a:pPr/>
            <a:r>
              <a:t>Officers</a:t>
            </a:r>
          </a:p>
        </p:txBody>
      </p:sp>
      <p:sp>
        <p:nvSpPr>
          <p:cNvPr id="115" name="IPP WG Co-Chairs:…"/>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PWG 3D Print Job Ticket and Associated Capabilities v1.0 (PJT3D)</a:t>
            </a:r>
          </a:p>
          <a:p>
            <a:pPr lvl="1"/>
            <a:r>
              <a:t>Smith Kennedy (HP Inc.) – Various white papers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tatus (1/2)"/>
          <p:cNvSpPr/>
          <p:nvPr>
            <p:ph type="title"/>
          </p:nvPr>
        </p:nvSpPr>
        <p:spPr>
          <a:prstGeom prst="rect">
            <a:avLst/>
          </a:prstGeom>
        </p:spPr>
        <p:txBody>
          <a:bodyPr/>
          <a:lstStyle/>
          <a:p>
            <a:pPr/>
            <a:r>
              <a:t>Status (1/2)</a:t>
            </a:r>
          </a:p>
        </p:txBody>
      </p:sp>
      <p:sp>
        <p:nvSpPr>
          <p:cNvPr id="123" name="PWG Specifications in development:…"/>
          <p:cNvSpPr/>
          <p:nvPr>
            <p:ph type="body" idx="1"/>
          </p:nvPr>
        </p:nvSpPr>
        <p:spPr>
          <a:prstGeom prst="rect">
            <a:avLst/>
          </a:prstGeom>
        </p:spPr>
        <p:txBody>
          <a:bodyPr/>
          <a:lstStyle/>
          <a:p>
            <a:pPr/>
            <a:r>
              <a:t>PWG Specifications in development:</a:t>
            </a:r>
          </a:p>
          <a:p>
            <a:pPr lvl="1"/>
            <a:r>
              <a:t>PWG 3D Print Job Ticket and Associated Capabilities v1.0 (PJT3D)</a:t>
            </a:r>
            <a:br/>
            <a:r>
              <a:t>					- Stable Draft</a:t>
            </a:r>
          </a:p>
          <a:p>
            <a:pPr lvl="1"/>
            <a:r>
              <a:t>IPP System Service (SYSTEM)	- Interim Draft</a:t>
            </a:r>
            <a:br/>
          </a:p>
          <a:p>
            <a:pPr/>
            <a:r>
              <a:t>Recent Candidate Standards:</a:t>
            </a:r>
          </a:p>
          <a:p>
            <a:pPr lvl="1"/>
            <a:r>
              <a:t>PWG 5100.1-2017: IPP Finishings 2.1 (FIN)</a:t>
            </a:r>
          </a:p>
          <a:p>
            <a:pPr lvl="1"/>
            <a:r>
              <a:t>PWG 5100.20-2016: IPP Everywhere Printer Self-Certification Manual v1.0 (SELFCERT)</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p:txBody>
      </p:sp>
      <p:sp>
        <p:nvSpPr>
          <p:cNvPr id="124"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tatus (2/2)"/>
          <p:cNvSpPr/>
          <p:nvPr>
            <p:ph type="title"/>
          </p:nvPr>
        </p:nvSpPr>
        <p:spPr>
          <a:prstGeom prst="rect">
            <a:avLst/>
          </a:prstGeom>
        </p:spPr>
        <p:txBody>
          <a:bodyPr/>
          <a:lstStyle/>
          <a:p>
            <a:pPr/>
            <a:r>
              <a:t>Status (2/2)</a:t>
            </a:r>
          </a:p>
        </p:txBody>
      </p:sp>
      <p:sp>
        <p:nvSpPr>
          <p:cNvPr id="132" name="Up-to-date pending IANA registrations online:…"/>
          <p:cNvSpPr/>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47 printers currently listed</a:t>
            </a:r>
          </a:p>
          <a:p>
            <a:pPr lvl="1"/>
            <a:r>
              <a:t>1.0 self-certification tools update released in October 2016</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33" name="Slide Number"/>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IETF IPP/1.1 Updates"/>
          <p:cNvSpPr/>
          <p:nvPr>
            <p:ph type="title"/>
          </p:nvPr>
        </p:nvSpPr>
        <p:spPr>
          <a:prstGeom prst="rect">
            <a:avLst/>
          </a:prstGeom>
        </p:spPr>
        <p:txBody>
          <a:bodyPr/>
          <a:lstStyle/>
          <a:p>
            <a:pPr/>
            <a:r>
              <a:t>IETF IPP/1.1 Updates</a:t>
            </a:r>
          </a:p>
        </p:txBody>
      </p:sp>
      <p:sp>
        <p:nvSpPr>
          <p:cNvPr id="141" name="RFCs 8010 and 8011 have been published which replace (obsolete) RFCs 2910, 2911, 3381 (deprecated job progress attributes), and 3382 (collection attribute syntax)…"/>
          <p:cNvSpPr/>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defRPr i="1"/>
            </a:pPr>
            <a:r>
              <a:t>RFCs will eventually be advanced to IETF Internet Standard through status change (IESG process described in RFCs 2026 and 6410)</a:t>
            </a:r>
          </a:p>
          <a:p>
            <a:pPr/>
            <a:r>
              <a:t>Proposed schedule:</a:t>
            </a:r>
          </a:p>
          <a:p>
            <a:pPr lvl="1"/>
            <a:r>
              <a:t>Request IESG change of status in July 2017 (six months after the publication of RFCs 8010 and 8011)</a:t>
            </a:r>
          </a:p>
        </p:txBody>
      </p:sp>
      <p:sp>
        <p:nvSpPr>
          <p:cNvPr id="142" name="Slide Number"/>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Copyright © 2017 The Printer Working Group. All rights reserved. The IPP Everywhere and PWG logos are registered trademarks of the IEEE-ISTO."/>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IPP Everywhere Self-Certification"/>
          <p:cNvSpPr/>
          <p:nvPr>
            <p:ph type="title"/>
          </p:nvPr>
        </p:nvSpPr>
        <p:spPr>
          <a:prstGeom prst="rect">
            <a:avLst/>
          </a:prstGeom>
        </p:spPr>
        <p:txBody>
          <a:bodyPr/>
          <a:lstStyle/>
          <a:p>
            <a:pPr/>
            <a:r>
              <a:t>IPP Everywhere Self-Certification</a:t>
            </a:r>
          </a:p>
        </p:txBody>
      </p:sp>
      <p:sp>
        <p:nvSpPr>
          <p:cNvPr id="150" name="Resources:…"/>
          <p:cNvSpPr/>
          <p:nvPr>
            <p:ph type="body" idx="1"/>
          </p:nvPr>
        </p:nvSpPr>
        <p:spPr>
          <a:prstGeom prst="rect">
            <a:avLst/>
          </a:prstGeom>
        </p:spPr>
        <p:txBody>
          <a:bodyPr/>
          <a:lstStyle/>
          <a:p>
            <a:pPr marL="383539" indent="-342899">
              <a:defRPr sz="2900"/>
            </a:pPr>
            <a:r>
              <a:t>Resources:</a:t>
            </a:r>
          </a:p>
          <a:p>
            <a:pPr lvl="1">
              <a:defRPr sz="2900"/>
            </a:pPr>
            <a:r>
              <a:rPr u="sng">
                <a:hlinkClick r:id="rId3" invalidUrl="" action="" tgtFrame="" tooltip="" history="1" highlightClick="0" endSnd="0"/>
              </a:rPr>
              <a:t>http://www.pwg.org/ipp/everywhere.html</a:t>
            </a:r>
            <a:r>
              <a:t> (for tools/info)</a:t>
            </a:r>
          </a:p>
          <a:p>
            <a:pPr lvl="1">
              <a:defRPr sz="2900"/>
            </a:pPr>
            <a:r>
              <a:rPr u="sng">
                <a:hlinkClick r:id="rId4" invalidUrl="" action="" tgtFrame="" tooltip="" history="1" highlightClick="0" endSnd="0"/>
              </a:rPr>
              <a:t>https://www.pwg.org/ippeveselfcert</a:t>
            </a:r>
            <a:r>
              <a:t> (submission form)</a:t>
            </a:r>
          </a:p>
          <a:p>
            <a:pPr lvl="1">
              <a:defRPr sz="2900"/>
            </a:pPr>
            <a:r>
              <a:rPr u="sng">
                <a:hlinkClick r:id="rId5" invalidUrl="" action="" tgtFrame="" tooltip="" history="1" highlightClick="0" endSnd="0"/>
              </a:rPr>
              <a:t>http://www.pwg.org/printers</a:t>
            </a:r>
            <a:r>
              <a:t> (printer list)</a:t>
            </a:r>
          </a:p>
          <a:p>
            <a:pPr lvl="1">
              <a:defRPr sz="2900"/>
            </a:pPr>
            <a:r>
              <a:rPr u="sng">
                <a:hlinkClick r:id="rId6" invalidUrl="" action="" tgtFrame="" tooltip="" history="1" highlightClick="0" endSnd="0"/>
              </a:rPr>
              <a:t>https://github.com/istopwg/ippeveselfcert</a:t>
            </a:r>
            <a:r>
              <a:t> (Github repo)</a:t>
            </a:r>
          </a:p>
          <a:p>
            <a:pPr marL="383539" indent="-342899">
              <a:defRPr sz="2900"/>
            </a:pPr>
            <a:r>
              <a:t>Released v1.0 Update 1 of self-certification tools on October 28th, 2016</a:t>
            </a:r>
          </a:p>
          <a:p>
            <a:pPr/>
            <a:r>
              <a:t>Planning future 1.1 errata update for manual and tools in 2017:</a:t>
            </a:r>
          </a:p>
          <a:p>
            <a:pPr lvl="1"/>
            <a:r>
              <a:t>More tests (Cancel-My-Jobs, Close-Job, Identify-Printer)</a:t>
            </a:r>
          </a:p>
          <a:p>
            <a:pPr lvl="1"/>
            <a:r>
              <a:t>Other necessary changes that are not simple bug fixes in the tools/submission portal</a:t>
            </a:r>
          </a:p>
          <a:p>
            <a:pPr marL="383539" indent="-342899">
              <a:defRPr sz="2900"/>
            </a:pPr>
            <a:r>
              <a:t>Proposed Schedule:</a:t>
            </a:r>
          </a:p>
          <a:p>
            <a:pPr lvl="1">
              <a:defRPr sz="2900"/>
            </a:pPr>
            <a:r>
              <a:t>1.1 errata update: Q3 2017</a:t>
            </a:r>
          </a:p>
        </p:txBody>
      </p:sp>
      <p:sp>
        <p:nvSpPr>
          <p:cNvPr id="151" name="Slide Number"/>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