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9" r:id="rId2"/>
    <p:sldId id="278" r:id="rId3"/>
    <p:sldId id="272" r:id="rId4"/>
    <p:sldId id="271" r:id="rId5"/>
    <p:sldId id="273" r:id="rId6"/>
    <p:sldId id="275" r:id="rId7"/>
    <p:sldId id="274" r:id="rId8"/>
    <p:sldId id="269" r:id="rId9"/>
    <p:sldId id="276" r:id="rId10"/>
    <p:sldId id="277" r:id="rId11"/>
    <p:sldId id="279" r:id="rId12"/>
    <p:sldId id="268" r:id="rId13"/>
    <p:sldId id="261" r:id="rId14"/>
    <p:sldId id="265" r:id="rId15"/>
    <p:sldId id="266" r:id="rId16"/>
    <p:sldId id="264" r:id="rId17"/>
    <p:sldId id="263" r:id="rId18"/>
    <p:sldId id="262" r:id="rId19"/>
    <p:sldId id="258"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1pPr>
    <a:lvl2pPr marL="40640" marR="40640" indent="3429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2pPr>
    <a:lvl3pPr marL="40640" marR="40640" indent="6858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3pPr>
    <a:lvl4pPr marL="40640" marR="40640" indent="10287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4pPr>
    <a:lvl5pPr marL="40640" marR="40640" indent="13716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5pPr>
    <a:lvl6pPr marL="40640" marR="40640" indent="17145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6pPr>
    <a:lvl7pPr marL="40640" marR="40640" indent="20574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7pPr>
    <a:lvl8pPr marL="40640" marR="40640" indent="24003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8pPr>
    <a:lvl9pPr marL="40640" marR="40640" indent="274320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5D6FB7"/>
    <a:srgbClr val="F9F187"/>
    <a:srgbClr val="F9E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87"/>
    <p:restoredTop sz="96047"/>
  </p:normalViewPr>
  <p:slideViewPr>
    <p:cSldViewPr snapToGrid="0" snapToObjects="1">
      <p:cViewPr varScale="1">
        <p:scale>
          <a:sx n="115" d="100"/>
          <a:sy n="115" d="100"/>
        </p:scale>
        <p:origin x="1936" y="184"/>
      </p:cViewPr>
      <p:guideLst>
        <p:guide orient="horz" pos="2160"/>
        <p:guide pos="2880"/>
      </p:guideLst>
    </p:cSldViewPr>
  </p:slideViewPr>
  <p:outlineViewPr>
    <p:cViewPr>
      <p:scale>
        <a:sx n="33" d="100"/>
        <a:sy n="33" d="100"/>
      </p:scale>
      <p:origin x="0" y="-212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5" name="Shape 65"/>
          <p:cNvSpPr>
            <a:spLocks noGrp="1" noRot="1" noChangeAspect="1"/>
          </p:cNvSpPr>
          <p:nvPr>
            <p:ph type="sldImg"/>
          </p:nvPr>
        </p:nvSpPr>
        <p:spPr>
          <a:xfrm>
            <a:off x="1143000" y="685800"/>
            <a:ext cx="4572000" cy="3429000"/>
          </a:xfrm>
          <a:prstGeom prst="rect">
            <a:avLst/>
          </a:prstGeom>
        </p:spPr>
        <p:txBody>
          <a:bodyPr/>
          <a:lstStyle/>
          <a:p>
            <a:endParaRPr/>
          </a:p>
        </p:txBody>
      </p:sp>
      <p:sp>
        <p:nvSpPr>
          <p:cNvPr id="66" name="Shape 66"/>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768995566"/>
      </p:ext>
    </p:extLst>
  </p:cSld>
  <p:clrMap bg1="lt1" tx1="dk1" bg2="lt2" tx2="dk2" accent1="accent1" accent2="accent2" accent3="accent3" accent4="accent4" accent5="accent5" accent6="accent6" hlink="hlink" folHlink="folHlink"/>
  <p:notesStyle>
    <a:lvl1pPr defTabSz="584200" latinLnBrk="0">
      <a:defRPr sz="1400">
        <a:latin typeface="Lucida Grande"/>
        <a:ea typeface="Lucida Grande"/>
        <a:cs typeface="Lucida Grande"/>
        <a:sym typeface="Lucida Grande"/>
      </a:defRPr>
    </a:lvl1pPr>
    <a:lvl2pPr indent="228600" defTabSz="584200" latinLnBrk="0">
      <a:defRPr sz="1400">
        <a:latin typeface="Lucida Grande"/>
        <a:ea typeface="Lucida Grande"/>
        <a:cs typeface="Lucida Grande"/>
        <a:sym typeface="Lucida Grande"/>
      </a:defRPr>
    </a:lvl2pPr>
    <a:lvl3pPr indent="457200" defTabSz="584200" latinLnBrk="0">
      <a:defRPr sz="1400">
        <a:latin typeface="Lucida Grande"/>
        <a:ea typeface="Lucida Grande"/>
        <a:cs typeface="Lucida Grande"/>
        <a:sym typeface="Lucida Grande"/>
      </a:defRPr>
    </a:lvl3pPr>
    <a:lvl4pPr indent="685800" defTabSz="584200" latinLnBrk="0">
      <a:defRPr sz="1400">
        <a:latin typeface="Lucida Grande"/>
        <a:ea typeface="Lucida Grande"/>
        <a:cs typeface="Lucida Grande"/>
        <a:sym typeface="Lucida Grande"/>
      </a:defRPr>
    </a:lvl4pPr>
    <a:lvl5pPr indent="914400" defTabSz="584200" latinLnBrk="0">
      <a:defRPr sz="1400">
        <a:latin typeface="Lucida Grande"/>
        <a:ea typeface="Lucida Grande"/>
        <a:cs typeface="Lucida Grande"/>
        <a:sym typeface="Lucida Grande"/>
      </a:defRPr>
    </a:lvl5pPr>
    <a:lvl6pPr indent="1143000" defTabSz="584200" latinLnBrk="0">
      <a:defRPr sz="1400">
        <a:latin typeface="Lucida Grande"/>
        <a:ea typeface="Lucida Grande"/>
        <a:cs typeface="Lucida Grande"/>
        <a:sym typeface="Lucida Grande"/>
      </a:defRPr>
    </a:lvl6pPr>
    <a:lvl7pPr indent="1371600" defTabSz="584200" latinLnBrk="0">
      <a:defRPr sz="1400">
        <a:latin typeface="Lucida Grande"/>
        <a:ea typeface="Lucida Grande"/>
        <a:cs typeface="Lucida Grande"/>
        <a:sym typeface="Lucida Grande"/>
      </a:defRPr>
    </a:lvl7pPr>
    <a:lvl8pPr indent="1600200" defTabSz="584200" latinLnBrk="0">
      <a:defRPr sz="1400">
        <a:latin typeface="Lucida Grande"/>
        <a:ea typeface="Lucida Grande"/>
        <a:cs typeface="Lucida Grande"/>
        <a:sym typeface="Lucida Grande"/>
      </a:defRPr>
    </a:lvl8pPr>
    <a:lvl9pPr indent="1828800" defTabSz="584200" latinLnBrk="0">
      <a:defRPr sz="1400">
        <a:latin typeface="Lucida Grande"/>
        <a:ea typeface="Lucida Grande"/>
        <a:cs typeface="Lucida Grande"/>
        <a:sym typeface="Lucida Grand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75429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111967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7144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Replacing "job-password" with "job-print-password"</a:t>
            </a:r>
          </a:p>
          <a:p>
            <a:endParaRPr lang="en-US" dirty="0"/>
          </a:p>
          <a:p>
            <a:r>
              <a:rPr lang="en-US" dirty="0"/>
              <a:t>We need to be very clear about what we mean when we are "saving a Job" – are we saving the Job object or just the "content" of the Job? (The latter was basically what 5100.11-2010 defined.)</a:t>
            </a:r>
          </a:p>
          <a:p>
            <a:r>
              <a:rPr lang="en-US" dirty="0"/>
              <a:t>What is the nature of the Document that is being stored? Is it the Document as submitted by the Client, or a version modified by the Printer upon receipt (e.g. rendered via a language interpreter)</a:t>
            </a:r>
          </a:p>
          <a:p>
            <a:endParaRPr lang="en-US" dirty="0"/>
          </a:p>
          <a:p>
            <a:r>
              <a:rPr lang="en-US" dirty="0"/>
              <a:t>Retained Job = in job history, has reached terminal state (completed, aborted, canceled), if retained long enough, could be selected in some job history UI for reprint, Job Template attributes still present in the Job object since it is in the Retention phase.</a:t>
            </a:r>
          </a:p>
          <a:p>
            <a:endParaRPr lang="en-US" dirty="0"/>
          </a:p>
          <a:p>
            <a:r>
              <a:rPr lang="en-US" dirty="0"/>
              <a:t>What Reprint Job sub-use-cases do we want to support?</a:t>
            </a:r>
          </a:p>
          <a:p>
            <a:endParaRPr lang="en-US" dirty="0"/>
          </a:p>
          <a:p>
            <a:r>
              <a:rPr lang="en-US" dirty="0"/>
              <a:t>Is a "Saved Job" just a permanently Retained Job with an annotation that allows it to be included in a listing other than the user's own Job History.</a:t>
            </a:r>
          </a:p>
          <a:p>
            <a:endParaRPr lang="en-US" dirty="0"/>
          </a:p>
          <a:p>
            <a:r>
              <a:rPr lang="en-US" dirty="0"/>
              <a:t>"job-save-until" / "job-save-until-datetime"?</a:t>
            </a:r>
          </a:p>
        </p:txBody>
      </p:sp>
    </p:spTree>
    <p:extLst>
      <p:ext uri="{BB962C8B-B14F-4D97-AF65-F5344CB8AC3E}">
        <p14:creationId xmlns:p14="http://schemas.microsoft.com/office/powerpoint/2010/main" val="30155321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42050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Result:</a:t>
            </a:r>
          </a:p>
          <a:p>
            <a:pPr marL="285750" indent="-285750">
              <a:buFont typeface="Arial" panose="020B0604020202020204" pitchFamily="34" charset="0"/>
              <a:buChar char="•"/>
            </a:pPr>
            <a:r>
              <a:rPr lang="en-US" dirty="0"/>
              <a:t>Deprecate "job-save"</a:t>
            </a:r>
          </a:p>
          <a:p>
            <a:pPr marL="285750" indent="-285750">
              <a:buFont typeface="Arial" panose="020B0604020202020204" pitchFamily="34" charset="0"/>
              <a:buChar char="•"/>
            </a:pPr>
            <a:r>
              <a:rPr lang="en-US" dirty="0"/>
              <a:t>Keep "proof-print" but make it more solid with "job-retain-until" / "job-retain-until-time" (and associated xxx-supported and xxx-default for default policy and range of options)</a:t>
            </a:r>
          </a:p>
          <a:p>
            <a:pPr marL="285750" indent="-285750">
              <a:buFont typeface="Arial" panose="020B0604020202020204" pitchFamily="34" charset="0"/>
              <a:buChar char="•"/>
            </a:pPr>
            <a:r>
              <a:rPr lang="en-US" dirty="0"/>
              <a:t>Keep "job-password" / "job-password-encryption" / "job-password-repertoire"</a:t>
            </a:r>
          </a:p>
        </p:txBody>
      </p:sp>
    </p:spTree>
    <p:extLst>
      <p:ext uri="{BB962C8B-B14F-4D97-AF65-F5344CB8AC3E}">
        <p14:creationId xmlns:p14="http://schemas.microsoft.com/office/powerpoint/2010/main" val="1981009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68817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p:spTree>
      <p:nvGrpSpPr>
        <p:cNvPr id="1" name=""/>
        <p:cNvGrpSpPr/>
        <p:nvPr/>
      </p:nvGrpSpPr>
      <p:grpSpPr>
        <a:xfrm>
          <a:off x="0" y="0"/>
          <a:ext cx="0" cy="0"/>
          <a:chOff x="0" y="0"/>
          <a:chExt cx="0" cy="0"/>
        </a:xfrm>
      </p:grpSpPr>
      <p:sp>
        <p:nvSpPr>
          <p:cNvPr id="17" name="Shape 17"/>
          <p:cNvSpPr/>
          <p:nvPr/>
        </p:nvSpPr>
        <p:spPr>
          <a:xfrm>
            <a:off x="419100" y="2565400"/>
            <a:ext cx="5912555" cy="520700"/>
          </a:xfrm>
          <a:prstGeom prst="rect">
            <a:avLst/>
          </a:prstGeom>
          <a:ln w="12700">
            <a:miter lim="400000"/>
          </a:ln>
          <a:extLst>
            <a:ext uri="{C572A759-6A51-4108-AA02-DFA0A04FC94B}">
              <ma14:wrappingTextBoxFlag xmlns="" xmlns:ma14="http://schemas.microsoft.com/office/mac/drawingml/2011/main" val="1"/>
            </a:ext>
          </a:extLst>
        </p:spPr>
        <p:txBody>
          <a:bodyPr wrap="none" lIns="0" tIns="0" rIns="0" bIns="0">
            <a:spAutoFit/>
          </a:bodyPr>
          <a:lstStyle>
            <a:lvl1pPr>
              <a:defRPr sz="3600" b="1">
                <a:solidFill>
                  <a:srgbClr val="5D70B7"/>
                </a:solidFill>
                <a:uFill>
                  <a:solidFill>
                    <a:srgbClr val="5D70B7"/>
                  </a:solidFill>
                </a:uFill>
              </a:defRPr>
            </a:lvl1pPr>
          </a:lstStyle>
          <a:p>
            <a:r>
              <a:t>The Printer Working Group</a:t>
            </a:r>
          </a:p>
        </p:txBody>
      </p:sp>
      <p:pic>
        <p:nvPicPr>
          <p:cNvPr id="18" name="pwg-transparency.png"/>
          <p:cNvPicPr>
            <a:picLocks noChangeAspect="1"/>
          </p:cNvPicPr>
          <p:nvPr/>
        </p:nvPicPr>
        <p:blipFill>
          <a:blip r:embed="rId2">
            <a:extLst/>
          </a:blip>
          <a:stretch>
            <a:fillRect/>
          </a:stretch>
        </p:blipFill>
        <p:spPr>
          <a:xfrm>
            <a:off x="457200" y="457200"/>
            <a:ext cx="1905000" cy="2068620"/>
          </a:xfrm>
          <a:prstGeom prst="rect">
            <a:avLst/>
          </a:prstGeom>
        </p:spPr>
      </p:pic>
      <p:sp>
        <p:nvSpPr>
          <p:cNvPr id="20" name="Shape 20"/>
          <p:cNvSpPr/>
          <p:nvPr/>
        </p:nvSpPr>
        <p:spPr>
          <a:xfrm>
            <a:off x="2311400" y="2374900"/>
            <a:ext cx="301635" cy="249430"/>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a:defRPr sz="1100"/>
            </a:lvl1pPr>
          </a:lstStyle>
          <a:p>
            <a:r>
              <a:t>®</a:t>
            </a:r>
          </a:p>
        </p:txBody>
      </p:sp>
      <p:sp>
        <p:nvSpPr>
          <p:cNvPr id="21" name="Shape 21"/>
          <p:cNvSpPr>
            <a:spLocks noGrp="1"/>
          </p:cNvSpPr>
          <p:nvPr>
            <p:ph type="title"/>
          </p:nvPr>
        </p:nvSpPr>
        <p:spPr>
          <a:xfrm>
            <a:off x="457200" y="3187700"/>
            <a:ext cx="8229600" cy="1270000"/>
          </a:xfrm>
          <a:prstGeom prst="rect">
            <a:avLst/>
          </a:prstGeom>
        </p:spPr>
        <p:txBody>
          <a:bodyPr/>
          <a:lstStyle>
            <a:lvl1pPr>
              <a:defRPr>
                <a:solidFill>
                  <a:srgbClr val="000000"/>
                </a:solidFill>
                <a:uFill>
                  <a:solidFill>
                    <a:srgbClr val="000000"/>
                  </a:solidFill>
                </a:uFill>
              </a:defRPr>
            </a:lvl1pPr>
          </a:lstStyle>
          <a:p>
            <a:r>
              <a:rPr lang="en-US"/>
              <a:t>Click to edit Master title style</a:t>
            </a:r>
            <a:endParaRPr dirty="0"/>
          </a:p>
        </p:txBody>
      </p:sp>
      <p:sp>
        <p:nvSpPr>
          <p:cNvPr id="22" name="Shape 22"/>
          <p:cNvSpPr>
            <a:spLocks noGrp="1"/>
          </p:cNvSpPr>
          <p:nvPr>
            <p:ph type="body" sz="half" idx="1"/>
          </p:nvPr>
        </p:nvSpPr>
        <p:spPr>
          <a:xfrm>
            <a:off x="457200" y="4445000"/>
            <a:ext cx="8229600" cy="2032000"/>
          </a:xfrm>
          <a:prstGeom prst="rect">
            <a:avLst/>
          </a:prstGeom>
        </p:spPr>
        <p:txBody>
          <a:bodyPr/>
          <a:lstStyle>
            <a:lvl1pPr marL="0" indent="0">
              <a:buSzTx/>
              <a:buNone/>
              <a:defRPr sz="2400"/>
            </a:lvl1pPr>
            <a:lvl2pPr marL="0" indent="0">
              <a:buSzTx/>
              <a:buNone/>
              <a:defRPr sz="2400"/>
            </a:lvl2pPr>
            <a:lvl3pPr marL="0" indent="0">
              <a:buSzTx/>
              <a:buNone/>
              <a:defRPr sz="2400"/>
            </a:lvl3pPr>
            <a:lvl4pPr marL="0" indent="0">
              <a:buSzTx/>
              <a:buNone/>
              <a:defRPr sz="2400"/>
            </a:lvl4pPr>
            <a:lvl5pPr marL="0" indent="0">
              <a:buSzTx/>
              <a:buNone/>
              <a:defRPr sz="2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ullet Slide">
    <p:spTree>
      <p:nvGrpSpPr>
        <p:cNvPr id="1" name=""/>
        <p:cNvGrpSpPr/>
        <p:nvPr/>
      </p:nvGrpSpPr>
      <p:grpSpPr>
        <a:xfrm>
          <a:off x="0" y="0"/>
          <a:ext cx="0" cy="0"/>
          <a:chOff x="0" y="0"/>
          <a:chExt cx="0" cy="0"/>
        </a:xfrm>
      </p:grpSpPr>
      <p:sp>
        <p:nvSpPr>
          <p:cNvPr id="30" name="Shape 30"/>
          <p:cNvSpPr>
            <a:spLocks noGrp="1"/>
          </p:cNvSpPr>
          <p:nvPr>
            <p:ph type="title"/>
          </p:nvPr>
        </p:nvSpPr>
        <p:spPr>
          <a:prstGeom prst="rect">
            <a:avLst/>
          </a:prstGeom>
        </p:spPr>
        <p:txBody>
          <a:bodyPr/>
          <a:lstStyle/>
          <a:p>
            <a:r>
              <a:rPr lang="en-US"/>
              <a:t>Click to edit Master title style</a:t>
            </a:r>
            <a:endParaRPr/>
          </a:p>
        </p:txBody>
      </p:sp>
      <p:sp>
        <p:nvSpPr>
          <p:cNvPr id="31" name="Shape 31"/>
          <p:cNvSpPr>
            <a:spLocks noGrp="1"/>
          </p:cNvSpPr>
          <p:nvPr>
            <p:ph type="body" idx="1"/>
          </p:nvPr>
        </p:nvSpPr>
        <p:spPr>
          <a:prstGeom prst="rect">
            <a:avLst/>
          </a:prstGeo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Shape 307">
            <a:extLst>
              <a:ext uri="{FF2B5EF4-FFF2-40B4-BE49-F238E27FC236}">
                <a16:creationId xmlns:a16="http://schemas.microsoft.com/office/drawing/2014/main" id="{8BA6A6C4-804A-5E49-836A-CE31D6452905}"/>
              </a:ext>
            </a:extLst>
          </p:cNvPr>
          <p:cNvSpPr>
            <a:spLocks noGrp="1"/>
          </p:cNvSpPr>
          <p:nvPr>
            <p:ph type="sldNum" sz="quarter" idx="4"/>
          </p:nvPr>
        </p:nvSpPr>
        <p:spPr>
          <a:xfrm>
            <a:off x="8566150" y="6629400"/>
            <a:ext cx="577849" cy="228600"/>
          </a:xfrm>
          <a:prstGeom prst="rect">
            <a:avLst/>
          </a:prstGeom>
          <a:extLst>
            <a:ext uri="{C572A759-6A51-4108-AA02-DFA0A04FC94B}">
              <ma14:wrappingTextBoxFlag xmlns:ma14="http://schemas.microsoft.com/office/mac/drawingml/2011/main" xmlns="" val="1"/>
            </a:ext>
          </a:extLst>
        </p:spPr>
        <p:txBody>
          <a:bodyPr/>
          <a:lstStyle>
            <a:lvl1pPr algn="ctr">
              <a:defRPr sz="900">
                <a:solidFill>
                  <a:schemeClr val="bg1"/>
                </a:solidFill>
              </a:defRPr>
            </a:lvl1pPr>
          </a:lstStyle>
          <a:p>
            <a:fld id="{86CB4B4D-7CA3-9044-876B-883B54F8677D}" type="slidenum">
              <a:rPr lang="en-US" smtClean="0"/>
              <a:pPr/>
              <a:t>‹#›</a:t>
            </a:fld>
            <a:endParaRPr lang="en-US"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 name="Shape 300">
            <a:extLst>
              <a:ext uri="{FF2B5EF4-FFF2-40B4-BE49-F238E27FC236}">
                <a16:creationId xmlns:a16="http://schemas.microsoft.com/office/drawing/2014/main" id="{B67249C2-F919-FB43-A3E8-432384B3F9C2}"/>
              </a:ext>
            </a:extLst>
          </p:cNvPr>
          <p:cNvSpPr/>
          <p:nvPr userDrawn="1"/>
        </p:nvSpPr>
        <p:spPr>
          <a:xfrm>
            <a:off x="0" y="6629400"/>
            <a:ext cx="9144000" cy="228600"/>
          </a:xfrm>
          <a:prstGeom prst="rect">
            <a:avLst/>
          </a:prstGeom>
          <a:solidFill>
            <a:srgbClr val="5D6FB7"/>
          </a:solidFill>
          <a:ln>
            <a:miter lim="400000"/>
          </a:ln>
        </p:spPr>
        <p:txBody>
          <a:bodyPr lIns="50800" tIns="50800" rIns="50800" bIns="50800" anchor="ctr"/>
          <a:lstStyle/>
          <a:p>
            <a:endParaRPr/>
          </a:p>
        </p:txBody>
      </p:sp>
      <p:sp>
        <p:nvSpPr>
          <p:cNvPr id="2" name="Shape 2"/>
          <p:cNvSpPr/>
          <p:nvPr/>
        </p:nvSpPr>
        <p:spPr>
          <a:xfrm>
            <a:off x="0" y="0"/>
            <a:ext cx="9144000" cy="1143000"/>
          </a:xfrm>
          <a:prstGeom prst="rect">
            <a:avLst/>
          </a:prstGeom>
          <a:solidFill>
            <a:srgbClr val="5D6FB7"/>
          </a:solidFill>
        </p:spPr>
        <p:txBody>
          <a:bodyPr lIns="50800" tIns="50800" rIns="50800" bIns="50800" anchor="ctr"/>
          <a:lstStyle/>
          <a:p>
            <a:endParaRPr/>
          </a:p>
        </p:txBody>
      </p:sp>
      <p:sp>
        <p:nvSpPr>
          <p:cNvPr id="8" name="Shape 8"/>
          <p:cNvSpPr>
            <a:spLocks noGrp="1"/>
          </p:cNvSpPr>
          <p:nvPr>
            <p:ph type="body" idx="1"/>
          </p:nvPr>
        </p:nvSpPr>
        <p:spPr>
          <a:xfrm>
            <a:off x="457200" y="1371600"/>
            <a:ext cx="8229600" cy="51308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ormAutofit/>
          </a:bodyPr>
          <a:lstStyle>
            <a:lvl2pPr marL="783590" indent="-285750">
              <a:spcBef>
                <a:spcPts val="400"/>
              </a:spcBef>
              <a:defRPr sz="1800"/>
            </a:lvl2pPr>
            <a:lvl3pPr marL="1183639" indent="-228600">
              <a:defRPr sz="1800"/>
            </a:lvl3pPr>
            <a:lvl4pPr marL="1640839" indent="-228600">
              <a:spcBef>
                <a:spcPts val="300"/>
              </a:spcBef>
              <a:defRPr sz="1400"/>
            </a:lvl4pPr>
            <a:lvl5pPr marL="2098039" indent="-228600">
              <a:spcBef>
                <a:spcPts val="300"/>
              </a:spcBef>
              <a:defRPr sz="1400"/>
            </a:lvl5pPr>
          </a:lstStyle>
          <a:p>
            <a:r>
              <a:t>Body Level One</a:t>
            </a:r>
          </a:p>
          <a:p>
            <a:pPr lvl="1"/>
            <a:r>
              <a:t>Body Level Two</a:t>
            </a:r>
          </a:p>
          <a:p>
            <a:pPr lvl="2"/>
            <a:r>
              <a:t>Body Level Three</a:t>
            </a:r>
          </a:p>
          <a:p>
            <a:pPr lvl="3"/>
            <a:r>
              <a:t>Body Level Four</a:t>
            </a:r>
          </a:p>
          <a:p>
            <a:pPr lvl="4"/>
            <a:r>
              <a:t>Body Level Five</a:t>
            </a:r>
          </a:p>
        </p:txBody>
      </p:sp>
      <p:pic>
        <p:nvPicPr>
          <p:cNvPr id="3" name="pwg-4dark-bkgrnd-transparency.png"/>
          <p:cNvPicPr>
            <a:picLocks noChangeAspect="1"/>
          </p:cNvPicPr>
          <p:nvPr/>
        </p:nvPicPr>
        <p:blipFill>
          <a:blip r:embed="rId4">
            <a:extLst/>
          </a:blip>
          <a:stretch>
            <a:fillRect/>
          </a:stretch>
        </p:blipFill>
        <p:spPr>
          <a:xfrm>
            <a:off x="8166100" y="127000"/>
            <a:ext cx="851804" cy="889000"/>
          </a:xfrm>
          <a:prstGeom prst="rect">
            <a:avLst/>
          </a:prstGeom>
        </p:spPr>
      </p:pic>
      <p:sp>
        <p:nvSpPr>
          <p:cNvPr id="6" name="Shape 6"/>
          <p:cNvSpPr/>
          <p:nvPr/>
        </p:nvSpPr>
        <p:spPr>
          <a:xfrm>
            <a:off x="8813800" y="787400"/>
            <a:ext cx="245447" cy="175308"/>
          </a:xfrm>
          <a:prstGeom prst="rect">
            <a:avLst/>
          </a:prstGeom>
          <a:ln w="12700">
            <a:miter lim="400000"/>
          </a:ln>
          <a:extLst>
            <a:ext uri="{C572A759-6A51-4108-AA02-DFA0A04FC94B}">
              <ma14:wrappingTextBoxFlag xmlns="" xmlns:ma14="http://schemas.microsoft.com/office/mac/drawingml/2011/main" val="1"/>
            </a:ext>
          </a:extLst>
        </p:spPr>
        <p:txBody>
          <a:bodyPr wrap="none" lIns="50800" tIns="50800" rIns="50800" bIns="50800">
            <a:spAutoFit/>
          </a:bodyPr>
          <a:lstStyle>
            <a:lvl1pPr marL="57799" marR="57799" defTabSz="1295400">
              <a:defRPr sz="600"/>
            </a:lvl1pPr>
          </a:lstStyle>
          <a:p>
            <a:r>
              <a:t>®</a:t>
            </a:r>
          </a:p>
        </p:txBody>
      </p:sp>
      <p:sp>
        <p:nvSpPr>
          <p:cNvPr id="7" name="Shape 7"/>
          <p:cNvSpPr>
            <a:spLocks noGrp="1"/>
          </p:cNvSpPr>
          <p:nvPr>
            <p:ph type="title"/>
          </p:nvPr>
        </p:nvSpPr>
        <p:spPr>
          <a:xfrm>
            <a:off x="457200" y="46037"/>
            <a:ext cx="7569200" cy="101600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b"/>
          <a:lstStyle/>
          <a:p>
            <a:r>
              <a:t>Title Text</a:t>
            </a:r>
          </a:p>
        </p:txBody>
      </p:sp>
      <p:sp>
        <p:nvSpPr>
          <p:cNvPr id="14" name="Shape 303">
            <a:extLst>
              <a:ext uri="{FF2B5EF4-FFF2-40B4-BE49-F238E27FC236}">
                <a16:creationId xmlns:a16="http://schemas.microsoft.com/office/drawing/2014/main" id="{D6751747-1FDD-7544-A3EA-07F79A4C8066}"/>
              </a:ext>
            </a:extLst>
          </p:cNvPr>
          <p:cNvSpPr/>
          <p:nvPr userDrawn="1"/>
        </p:nvSpPr>
        <p:spPr>
          <a:xfrm>
            <a:off x="127000" y="6661796"/>
            <a:ext cx="8547100" cy="153888"/>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spAutoFit/>
          </a:bodyPr>
          <a:lstStyle>
            <a:lvl1pPr>
              <a:buClr>
                <a:srgbClr val="000000"/>
              </a:buClr>
              <a:buFont typeface="Arial"/>
              <a:defRPr sz="1000">
                <a:solidFill>
                  <a:srgbClr val="FFFFFF"/>
                </a:solidFill>
                <a:uFill>
                  <a:solidFill>
                    <a:srgbClr val="FFFFFF"/>
                  </a:solidFill>
                </a:uFill>
              </a:defRPr>
            </a:lvl1pPr>
          </a:lstStyle>
          <a:p>
            <a:r>
              <a:rPr dirty="0"/>
              <a:t>Copyright © </a:t>
            </a:r>
            <a:r>
              <a:rPr lang="en-US" dirty="0"/>
              <a:t>2018 The Printer Working Group</a:t>
            </a:r>
            <a:r>
              <a:rPr dirty="0"/>
              <a:t>. All rights reserved. The IPP Everywhere and PWG logos are registered trademarks of the IEEE-ISTO.</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hf hdr="0" ftr="0" dt="0"/>
  <p:txStyles>
    <p:titleStyle>
      <a:lvl1pPr marL="40640" marR="40640" indent="0" algn="l" defTabSz="914400" eaLnBrk="1" latinLnBrk="0" hangingPunct="1">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1pPr>
      <a:lvl2pPr marL="40640" marR="40640" indent="228600" algn="l" defTabSz="914400" eaLnBrk="1" latinLnBrk="0" hangingPunct="1">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2pPr>
      <a:lvl3pPr marL="40640" marR="40640" indent="457200" algn="l" defTabSz="914400" eaLnBrk="1" latinLnBrk="0" hangingPunct="1">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3pPr>
      <a:lvl4pPr marL="40640" marR="40640" indent="685800" algn="l" defTabSz="914400" eaLnBrk="1" latinLnBrk="0" hangingPunct="1">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4pPr>
      <a:lvl5pPr marL="40640" marR="40640" indent="914400" algn="l" defTabSz="914400" eaLnBrk="1" latinLnBrk="0" hangingPunct="1">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5pPr>
      <a:lvl6pPr marL="40640" marR="40640" indent="1143000" algn="l" defTabSz="914400" eaLnBrk="1" latinLnBrk="0" hangingPunct="1">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6pPr>
      <a:lvl7pPr marL="40640" marR="40640" indent="1371600" algn="l" defTabSz="914400" eaLnBrk="1" latinLnBrk="0" hangingPunct="1">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7pPr>
      <a:lvl8pPr marL="40640" marR="40640" indent="1600200" algn="l" defTabSz="914400" eaLnBrk="1" latinLnBrk="0" hangingPunct="1">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8pPr>
      <a:lvl9pPr marL="40640" marR="40640" indent="1828800" algn="l" defTabSz="914400" eaLnBrk="1" latinLnBrk="0" hangingPunct="1">
        <a:lnSpc>
          <a:spcPct val="100000"/>
        </a:lnSpc>
        <a:spcBef>
          <a:spcPts val="0"/>
        </a:spcBef>
        <a:spcAft>
          <a:spcPts val="0"/>
        </a:spcAft>
        <a:buClrTx/>
        <a:buSzTx/>
        <a:buFontTx/>
        <a:buNone/>
        <a:tabLst/>
        <a:defRPr sz="3000" b="0" i="0" u="none" strike="noStrike" cap="none" spc="0" baseline="0">
          <a:ln>
            <a:noFill/>
          </a:ln>
          <a:solidFill>
            <a:srgbClr val="FFFFFF"/>
          </a:solidFill>
          <a:uFill>
            <a:solidFill>
              <a:srgbClr val="FFFFFF"/>
            </a:solidFill>
          </a:uFill>
          <a:latin typeface="+mn-lt"/>
          <a:ea typeface="+mn-ea"/>
          <a:cs typeface="+mn-cs"/>
          <a:sym typeface="Verdana"/>
        </a:defRPr>
      </a:lvl9pPr>
    </p:titleStyle>
    <p:bodyStyle>
      <a:lvl1pPr marL="383540" marR="40640" indent="-342900" algn="l" defTabSz="914400" rtl="0" eaLnBrk="1" latinLnBrk="0" hangingPunct="1">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1pPr>
      <a:lvl2pPr marL="847089" marR="40640" indent="-349249" algn="l" defTabSz="914400" rtl="0" eaLnBrk="1" latinLnBrk="0" hangingPunct="1">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2pPr>
      <a:lvl3pPr marL="1234439" marR="40640" indent="-279400" algn="l" defTabSz="914400" rtl="0" eaLnBrk="1" latinLnBrk="0" hangingPunct="1">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3pPr>
      <a:lvl4pPr marL="1771468" marR="40640" indent="-359228" algn="l" defTabSz="914400" rtl="0" eaLnBrk="1" latinLnBrk="0" hangingPunct="1">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4pPr>
      <a:lvl5pPr marL="2228668" marR="40640" indent="-359228" algn="l" defTabSz="914400" rtl="0" eaLnBrk="1" latinLnBrk="0" hangingPunct="1">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5pPr>
      <a:lvl6pPr marL="2228668" marR="40640" indent="-359228" algn="l" defTabSz="914400" rtl="0" eaLnBrk="1" latinLnBrk="0" hangingPunct="1">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6pPr>
      <a:lvl7pPr marL="2228668" marR="40640" indent="-359228" algn="l" defTabSz="914400" rtl="0" eaLnBrk="1" latinLnBrk="0" hangingPunct="1">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7pPr>
      <a:lvl8pPr marL="2228668" marR="40640" indent="-359228" algn="l" defTabSz="914400" rtl="0" eaLnBrk="1" latinLnBrk="0" hangingPunct="1">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8pPr>
      <a:lvl9pPr marL="2228668" marR="40640" indent="-359228" algn="l" defTabSz="914400" rtl="0" eaLnBrk="1" latinLnBrk="0" hangingPunct="1">
        <a:lnSpc>
          <a:spcPct val="100000"/>
        </a:lnSpc>
        <a:spcBef>
          <a:spcPts val="500"/>
        </a:spcBef>
        <a:spcAft>
          <a:spcPts val="0"/>
        </a:spcAft>
        <a:buClrTx/>
        <a:buSzPct val="100000"/>
        <a:buFontTx/>
        <a:buChar char="•"/>
        <a:tabLst/>
        <a:defRPr sz="2200" b="0" i="0" u="none" strike="noStrike" cap="none" spc="0" baseline="0">
          <a:ln>
            <a:noFill/>
          </a:ln>
          <a:solidFill>
            <a:srgbClr val="000000"/>
          </a:solidFill>
          <a:uFill>
            <a:solidFill>
              <a:srgbClr val="000000"/>
            </a:solidFill>
          </a:uFill>
          <a:latin typeface="+mn-lt"/>
          <a:ea typeface="+mn-ea"/>
          <a:cs typeface="+mn-cs"/>
          <a:sym typeface="Verdana"/>
        </a:defRPr>
      </a:lvl9pPr>
    </p:bodyStyle>
    <p:otherStyle>
      <a:lvl1pPr marL="0" marR="0" indent="0" algn="ctr" defTabSz="584200" eaLnBrk="1" latinLnBrk="0" hangingPunct="1">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1pPr>
      <a:lvl2pPr marL="0" marR="0" indent="228600" algn="ctr" defTabSz="584200" eaLnBrk="1" latinLnBrk="0" hangingPunct="1">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2pPr>
      <a:lvl3pPr marL="0" marR="0" indent="457200" algn="ctr" defTabSz="584200" eaLnBrk="1" latinLnBrk="0" hangingPunct="1">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3pPr>
      <a:lvl4pPr marL="0" marR="0" indent="685800" algn="ctr" defTabSz="584200" eaLnBrk="1" latinLnBrk="0" hangingPunct="1">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4pPr>
      <a:lvl5pPr marL="0" marR="0" indent="914400" algn="ctr" defTabSz="584200" eaLnBrk="1" latinLnBrk="0" hangingPunct="1">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5pPr>
      <a:lvl6pPr marL="0" marR="0" indent="1143000" algn="ctr" defTabSz="584200" eaLnBrk="1" latinLnBrk="0" hangingPunct="1">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6pPr>
      <a:lvl7pPr marL="0" marR="0" indent="1371600" algn="ctr" defTabSz="584200" eaLnBrk="1" latinLnBrk="0" hangingPunct="1">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7pPr>
      <a:lvl8pPr marL="0" marR="0" indent="1600200" algn="ctr" defTabSz="584200" eaLnBrk="1" latinLnBrk="0" hangingPunct="1">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8pPr>
      <a:lvl9pPr marL="0" marR="0" indent="1828800" algn="ctr" defTabSz="584200" eaLnBrk="1" latinLnBrk="0" hangingPunct="1">
        <a:lnSpc>
          <a:spcPct val="100000"/>
        </a:lnSpc>
        <a:spcBef>
          <a:spcPts val="0"/>
        </a:spcBef>
        <a:spcAft>
          <a:spcPts val="0"/>
        </a:spcAft>
        <a:buClrTx/>
        <a:buSzTx/>
        <a:buFontTx/>
        <a:buNone/>
        <a:tabLst/>
        <a:defRPr sz="1000" b="0" i="0" u="none" strike="noStrike" cap="none" spc="0" baseline="0">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ftp.pwg.org/pub/pwg/ipp/whitepaper/wp-job-password-repertoire-20160101.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78535-39B4-734A-A344-682FF012500E}"/>
              </a:ext>
            </a:extLst>
          </p:cNvPr>
          <p:cNvSpPr>
            <a:spLocks noGrp="1"/>
          </p:cNvSpPr>
          <p:nvPr>
            <p:ph type="title"/>
          </p:nvPr>
        </p:nvSpPr>
        <p:spPr/>
        <p:txBody>
          <a:bodyPr/>
          <a:lstStyle/>
          <a:p>
            <a:r>
              <a:rPr lang="en-US" dirty="0"/>
              <a:t>IPP Job Storage 2.0: Fixing JPS2</a:t>
            </a:r>
          </a:p>
        </p:txBody>
      </p:sp>
      <p:sp>
        <p:nvSpPr>
          <p:cNvPr id="3" name="Text Placeholder 2">
            <a:extLst>
              <a:ext uri="{FF2B5EF4-FFF2-40B4-BE49-F238E27FC236}">
                <a16:creationId xmlns:a16="http://schemas.microsoft.com/office/drawing/2014/main" id="{8F3F9F12-0EC8-E74F-8645-7E69F3E79E1E}"/>
              </a:ext>
            </a:extLst>
          </p:cNvPr>
          <p:cNvSpPr>
            <a:spLocks noGrp="1"/>
          </p:cNvSpPr>
          <p:nvPr>
            <p:ph type="body" sz="half" idx="1"/>
          </p:nvPr>
        </p:nvSpPr>
        <p:spPr/>
        <p:txBody>
          <a:bodyPr>
            <a:normAutofit/>
          </a:bodyPr>
          <a:lstStyle/>
          <a:p>
            <a:endParaRPr lang="en-US" sz="2000" dirty="0"/>
          </a:p>
          <a:p>
            <a:r>
              <a:rPr lang="en-US" sz="2000" dirty="0"/>
              <a:t>Smith Kennedy, HP Inc.</a:t>
            </a:r>
          </a:p>
          <a:p>
            <a:r>
              <a:rPr lang="en-US" sz="2000"/>
              <a:t>2019-02-14</a:t>
            </a:r>
            <a:endParaRPr lang="en-US" sz="2000" dirty="0"/>
          </a:p>
        </p:txBody>
      </p:sp>
    </p:spTree>
    <p:extLst>
      <p:ext uri="{BB962C8B-B14F-4D97-AF65-F5344CB8AC3E}">
        <p14:creationId xmlns:p14="http://schemas.microsoft.com/office/powerpoint/2010/main" val="1657919146"/>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B09008-7C92-284A-9ACC-3AC8B74D5DBE}"/>
              </a:ext>
            </a:extLst>
          </p:cNvPr>
          <p:cNvSpPr>
            <a:spLocks noGrp="1"/>
          </p:cNvSpPr>
          <p:nvPr>
            <p:ph type="title"/>
          </p:nvPr>
        </p:nvSpPr>
        <p:spPr/>
        <p:txBody>
          <a:bodyPr/>
          <a:lstStyle/>
          <a:p>
            <a:r>
              <a:rPr lang="en-US" dirty="0"/>
              <a:t>"job-print-password"</a:t>
            </a:r>
          </a:p>
        </p:txBody>
      </p:sp>
      <p:sp>
        <p:nvSpPr>
          <p:cNvPr id="5" name="Text Placeholder 4">
            <a:extLst>
              <a:ext uri="{FF2B5EF4-FFF2-40B4-BE49-F238E27FC236}">
                <a16:creationId xmlns:a16="http://schemas.microsoft.com/office/drawing/2014/main" id="{F0F7CD10-4DBD-D244-862D-578D50251527}"/>
              </a:ext>
            </a:extLst>
          </p:cNvPr>
          <p:cNvSpPr>
            <a:spLocks noGrp="1"/>
          </p:cNvSpPr>
          <p:nvPr>
            <p:ph type="body" idx="1"/>
          </p:nvPr>
        </p:nvSpPr>
        <p:spPr/>
        <p:txBody>
          <a:bodyPr/>
          <a:lstStyle/>
          <a:p>
            <a:r>
              <a:rPr lang="en-US" dirty="0"/>
              <a:t>Could have added a password to "job-storage" – a generic more flexible replacement for "job-password" allows it to be used in other context</a:t>
            </a:r>
          </a:p>
          <a:p>
            <a:pPr lvl="1"/>
            <a:r>
              <a:rPr lang="en-US" dirty="0"/>
              <a:t>Retained Jobs of various types</a:t>
            </a:r>
          </a:p>
          <a:p>
            <a:pPr lvl="2"/>
            <a:r>
              <a:rPr lang="en-US" dirty="0"/>
              <a:t>Job Proof Print ("proof-print")</a:t>
            </a:r>
          </a:p>
          <a:p>
            <a:pPr lvl="2"/>
            <a:r>
              <a:rPr lang="en-US" dirty="0"/>
              <a:t>Reprints from Job History</a:t>
            </a:r>
          </a:p>
          <a:p>
            <a:pPr lvl="1"/>
            <a:r>
              <a:rPr lang="en-US" dirty="0"/>
              <a:t>IPP INFRA use cases</a:t>
            </a:r>
          </a:p>
          <a:p>
            <a:pPr lvl="1"/>
            <a:r>
              <a:rPr lang="en-US" dirty="0"/>
              <a:t>Others...?</a:t>
            </a:r>
          </a:p>
          <a:p>
            <a:endParaRPr lang="en-US" dirty="0"/>
          </a:p>
          <a:p>
            <a:r>
              <a:rPr lang="en-US" dirty="0"/>
              <a:t>Deprecate "job-password"? Or leave it alone?</a:t>
            </a:r>
          </a:p>
        </p:txBody>
      </p:sp>
    </p:spTree>
    <p:extLst>
      <p:ext uri="{BB962C8B-B14F-4D97-AF65-F5344CB8AC3E}">
        <p14:creationId xmlns:p14="http://schemas.microsoft.com/office/powerpoint/2010/main" val="3197236891"/>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EA157-5568-B342-8A16-DF05AA332EE6}"/>
              </a:ext>
            </a:extLst>
          </p:cNvPr>
          <p:cNvSpPr>
            <a:spLocks noGrp="1"/>
          </p:cNvSpPr>
          <p:nvPr>
            <p:ph type="title"/>
          </p:nvPr>
        </p:nvSpPr>
        <p:spPr/>
        <p:txBody>
          <a:bodyPr/>
          <a:lstStyle/>
          <a:p>
            <a:r>
              <a:rPr lang="en-US" dirty="0" err="1"/>
              <a:t>Obsolesence</a:t>
            </a:r>
            <a:r>
              <a:rPr lang="en-US" dirty="0"/>
              <a:t> vs. Deprecation</a:t>
            </a:r>
          </a:p>
        </p:txBody>
      </p:sp>
      <p:sp>
        <p:nvSpPr>
          <p:cNvPr id="3" name="Text Placeholder 2">
            <a:extLst>
              <a:ext uri="{FF2B5EF4-FFF2-40B4-BE49-F238E27FC236}">
                <a16:creationId xmlns:a16="http://schemas.microsoft.com/office/drawing/2014/main" id="{AB485881-78A4-7E4C-B863-CE95A010D3AA}"/>
              </a:ext>
            </a:extLst>
          </p:cNvPr>
          <p:cNvSpPr>
            <a:spLocks noGrp="1"/>
          </p:cNvSpPr>
          <p:nvPr>
            <p:ph type="body" idx="1"/>
          </p:nvPr>
        </p:nvSpPr>
        <p:spPr/>
        <p:txBody>
          <a:bodyPr/>
          <a:lstStyle/>
          <a:p>
            <a:r>
              <a:rPr lang="en-US" dirty="0"/>
              <a:t>Should we be deprecating "job-save-disposition" or obsoleting it?</a:t>
            </a:r>
          </a:p>
          <a:p>
            <a:pPr marL="40640" indent="0">
              <a:buNone/>
            </a:pPr>
            <a:endParaRPr lang="en-US"/>
          </a:p>
        </p:txBody>
      </p:sp>
      <p:sp>
        <p:nvSpPr>
          <p:cNvPr id="4" name="Slide Number Placeholder 3">
            <a:extLst>
              <a:ext uri="{FF2B5EF4-FFF2-40B4-BE49-F238E27FC236}">
                <a16:creationId xmlns:a16="http://schemas.microsoft.com/office/drawing/2014/main" id="{9DD432CD-74AC-1E4A-846B-132299C4711F}"/>
              </a:ext>
            </a:extLst>
          </p:cNvPr>
          <p:cNvSpPr>
            <a:spLocks noGrp="1"/>
          </p:cNvSpPr>
          <p:nvPr>
            <p:ph type="sldNum" sz="quarter" idx="4"/>
          </p:nvPr>
        </p:nvSpPr>
        <p:spPr/>
        <p:txBody>
          <a:bodyPr/>
          <a:lstStyle/>
          <a:p>
            <a:fld id="{86CB4B4D-7CA3-9044-876B-883B54F8677D}" type="slidenum">
              <a:rPr lang="en-US" smtClean="0"/>
              <a:pPr/>
              <a:t>11</a:t>
            </a:fld>
            <a:endParaRPr lang="en-US" dirty="0"/>
          </a:p>
        </p:txBody>
      </p:sp>
    </p:spTree>
    <p:extLst>
      <p:ext uri="{BB962C8B-B14F-4D97-AF65-F5344CB8AC3E}">
        <p14:creationId xmlns:p14="http://schemas.microsoft.com/office/powerpoint/2010/main" val="958590058"/>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38999-A817-1C4D-AFA6-05A9DD1AAB83}"/>
              </a:ext>
            </a:extLst>
          </p:cNvPr>
          <p:cNvSpPr>
            <a:spLocks noGrp="1"/>
          </p:cNvSpPr>
          <p:nvPr>
            <p:ph type="title"/>
          </p:nvPr>
        </p:nvSpPr>
        <p:spPr/>
        <p:txBody>
          <a:bodyPr/>
          <a:lstStyle/>
          <a:p>
            <a:r>
              <a:rPr lang="en-US" dirty="0"/>
              <a:t>Earlier Slides</a:t>
            </a:r>
          </a:p>
        </p:txBody>
      </p:sp>
    </p:spTree>
    <p:extLst>
      <p:ext uri="{BB962C8B-B14F-4D97-AF65-F5344CB8AC3E}">
        <p14:creationId xmlns:p14="http://schemas.microsoft.com/office/powerpoint/2010/main" val="2491160198"/>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A7BC6-0B13-6D4C-A092-EADF5CC3B60E}"/>
              </a:ext>
            </a:extLst>
          </p:cNvPr>
          <p:cNvSpPr>
            <a:spLocks noGrp="1"/>
          </p:cNvSpPr>
          <p:nvPr>
            <p:ph type="title"/>
          </p:nvPr>
        </p:nvSpPr>
        <p:spPr/>
        <p:txBody>
          <a:bodyPr/>
          <a:lstStyle/>
          <a:p>
            <a:pPr lvl="0"/>
            <a:r>
              <a:rPr lang="en-US" dirty="0"/>
              <a:t>JPS2 – What's wrong with it? (1/2)</a:t>
            </a:r>
          </a:p>
        </p:txBody>
      </p:sp>
      <p:sp>
        <p:nvSpPr>
          <p:cNvPr id="3" name="Text Placeholder 2">
            <a:extLst>
              <a:ext uri="{FF2B5EF4-FFF2-40B4-BE49-F238E27FC236}">
                <a16:creationId xmlns:a16="http://schemas.microsoft.com/office/drawing/2014/main" id="{C55F3A1F-9BE1-E349-A29D-BC0BB75430DC}"/>
              </a:ext>
            </a:extLst>
          </p:cNvPr>
          <p:cNvSpPr>
            <a:spLocks noGrp="1"/>
          </p:cNvSpPr>
          <p:nvPr>
            <p:ph type="body" idx="1"/>
          </p:nvPr>
        </p:nvSpPr>
        <p:spPr/>
        <p:txBody>
          <a:bodyPr>
            <a:normAutofit/>
          </a:bodyPr>
          <a:lstStyle/>
          <a:p>
            <a:r>
              <a:rPr lang="en-US" dirty="0"/>
              <a:t>Job Save </a:t>
            </a:r>
            <a:r>
              <a:rPr lang="en-US" dirty="0">
                <a:sym typeface="Wingdings" pitchFamily="2" charset="2"/>
              </a:rPr>
              <a:t> </a:t>
            </a:r>
            <a:r>
              <a:rPr lang="en-US" dirty="0"/>
              <a:t>Feature solution</a:t>
            </a:r>
            <a:r>
              <a:rPr lang="en-US" baseline="0" dirty="0"/>
              <a:t> did not fully satisfy the requirements from the use cases</a:t>
            </a:r>
          </a:p>
          <a:p>
            <a:endParaRPr lang="en-US" baseline="0" dirty="0"/>
          </a:p>
          <a:p>
            <a:r>
              <a:rPr lang="en-US" dirty="0"/>
              <a:t>Proof Print </a:t>
            </a:r>
            <a:r>
              <a:rPr lang="en-US" dirty="0">
                <a:sym typeface="Wingdings" pitchFamily="2" charset="2"/>
              </a:rPr>
              <a:t> Retention time duration for Proof Print Jobs is ambiguous</a:t>
            </a:r>
            <a:endParaRPr lang="en-US" dirty="0"/>
          </a:p>
          <a:p>
            <a:endParaRPr lang="en-US" dirty="0"/>
          </a:p>
          <a:p>
            <a:r>
              <a:rPr lang="en-US" dirty="0"/>
              <a:t>"job-password" feature is incompatible with both the Job Save and Proof Print features</a:t>
            </a:r>
            <a:endParaRPr lang="en-US" baseline="0" dirty="0"/>
          </a:p>
        </p:txBody>
      </p:sp>
      <p:sp>
        <p:nvSpPr>
          <p:cNvPr id="4" name="Slide Number Placeholder 3">
            <a:extLst>
              <a:ext uri="{FF2B5EF4-FFF2-40B4-BE49-F238E27FC236}">
                <a16:creationId xmlns:a16="http://schemas.microsoft.com/office/drawing/2014/main" id="{466950A1-B7D5-3B41-ADE1-B29082217177}"/>
              </a:ext>
            </a:extLst>
          </p:cNvPr>
          <p:cNvSpPr>
            <a:spLocks noGrp="1"/>
          </p:cNvSpPr>
          <p:nvPr>
            <p:ph type="sldNum" sz="quarter" idx="4"/>
          </p:nvPr>
        </p:nvSpPr>
        <p:spPr/>
        <p:txBody>
          <a:bodyPr/>
          <a:lstStyle/>
          <a:p>
            <a:fld id="{86CB4B4D-7CA3-9044-876B-883B54F8677D}" type="slidenum">
              <a:rPr lang="en-US" smtClean="0"/>
              <a:pPr/>
              <a:t>13</a:t>
            </a:fld>
            <a:endParaRPr lang="en-US" dirty="0"/>
          </a:p>
        </p:txBody>
      </p:sp>
    </p:spTree>
    <p:extLst>
      <p:ext uri="{BB962C8B-B14F-4D97-AF65-F5344CB8AC3E}">
        <p14:creationId xmlns:p14="http://schemas.microsoft.com/office/powerpoint/2010/main" val="2743029351"/>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A7BC6-0B13-6D4C-A092-EADF5CC3B60E}"/>
              </a:ext>
            </a:extLst>
          </p:cNvPr>
          <p:cNvSpPr>
            <a:spLocks noGrp="1"/>
          </p:cNvSpPr>
          <p:nvPr>
            <p:ph type="title"/>
          </p:nvPr>
        </p:nvSpPr>
        <p:spPr/>
        <p:txBody>
          <a:bodyPr/>
          <a:lstStyle/>
          <a:p>
            <a:pPr lvl="0"/>
            <a:r>
              <a:rPr lang="en-US" dirty="0"/>
              <a:t>JPS2 – What's wrong with it? (2/2)</a:t>
            </a:r>
          </a:p>
        </p:txBody>
      </p:sp>
      <p:sp>
        <p:nvSpPr>
          <p:cNvPr id="3" name="Text Placeholder 2">
            <a:extLst>
              <a:ext uri="{FF2B5EF4-FFF2-40B4-BE49-F238E27FC236}">
                <a16:creationId xmlns:a16="http://schemas.microsoft.com/office/drawing/2014/main" id="{C55F3A1F-9BE1-E349-A29D-BC0BB75430DC}"/>
              </a:ext>
            </a:extLst>
          </p:cNvPr>
          <p:cNvSpPr>
            <a:spLocks noGrp="1"/>
          </p:cNvSpPr>
          <p:nvPr>
            <p:ph type="body" idx="1"/>
          </p:nvPr>
        </p:nvSpPr>
        <p:spPr/>
        <p:txBody>
          <a:bodyPr>
            <a:normAutofit/>
          </a:bodyPr>
          <a:lstStyle/>
          <a:p>
            <a:r>
              <a:rPr lang="en-US" baseline="0" dirty="0"/>
              <a:t>Issues identified at August 2018 F2F:</a:t>
            </a:r>
          </a:p>
          <a:p>
            <a:pPr lvl="1"/>
            <a:r>
              <a:rPr lang="en-US" dirty="0"/>
              <a:t>"job-save-disposition" does not create a Saved Job as defined in</a:t>
            </a:r>
            <a:r>
              <a:rPr lang="en-US" baseline="0" dirty="0"/>
              <a:t> </a:t>
            </a:r>
            <a:r>
              <a:rPr lang="en-US" dirty="0"/>
              <a:t>JPS2, it saves the </a:t>
            </a:r>
            <a:r>
              <a:rPr lang="en-US" u="sng" dirty="0"/>
              <a:t>processed output</a:t>
            </a:r>
            <a:r>
              <a:rPr lang="en-US" dirty="0"/>
              <a:t> of that Job to the specified destination (which may or may not be sufficient to recreate the original Job - all implementation-specific, determined by output mimeMediaType)</a:t>
            </a:r>
          </a:p>
          <a:p>
            <a:pPr lvl="1"/>
            <a:endParaRPr lang="en-US" dirty="0"/>
          </a:p>
          <a:p>
            <a:pPr lvl="1"/>
            <a:r>
              <a:rPr lang="en-US" dirty="0"/>
              <a:t>No way to specify a serialized IPP object representation (application/</a:t>
            </a:r>
            <a:r>
              <a:rPr lang="en-US" dirty="0" err="1"/>
              <a:t>ipp</a:t>
            </a:r>
            <a:r>
              <a:rPr lang="en-US" dirty="0"/>
              <a:t> is a message format, not a serialization format)</a:t>
            </a:r>
          </a:p>
          <a:p>
            <a:pPr lvl="2"/>
            <a:r>
              <a:rPr lang="en-US" dirty="0">
                <a:solidFill>
                  <a:srgbClr val="FF0000"/>
                </a:solidFill>
              </a:rPr>
              <a:t>What does this mean?</a:t>
            </a:r>
          </a:p>
          <a:p>
            <a:pPr lvl="1"/>
            <a:endParaRPr lang="en-US" dirty="0"/>
          </a:p>
          <a:p>
            <a:pPr lvl="1"/>
            <a:r>
              <a:rPr lang="en-US" dirty="0"/>
              <a:t>proof-print asks for a Job to be retained but does not guarantee it is retained indefinitely</a:t>
            </a:r>
          </a:p>
        </p:txBody>
      </p:sp>
      <p:sp>
        <p:nvSpPr>
          <p:cNvPr id="4" name="Slide Number Placeholder 3">
            <a:extLst>
              <a:ext uri="{FF2B5EF4-FFF2-40B4-BE49-F238E27FC236}">
                <a16:creationId xmlns:a16="http://schemas.microsoft.com/office/drawing/2014/main" id="{466950A1-B7D5-3B41-ADE1-B29082217177}"/>
              </a:ext>
            </a:extLst>
          </p:cNvPr>
          <p:cNvSpPr>
            <a:spLocks noGrp="1"/>
          </p:cNvSpPr>
          <p:nvPr>
            <p:ph type="sldNum" sz="quarter" idx="4"/>
          </p:nvPr>
        </p:nvSpPr>
        <p:spPr/>
        <p:txBody>
          <a:bodyPr/>
          <a:lstStyle/>
          <a:p>
            <a:fld id="{86CB4B4D-7CA3-9044-876B-883B54F8677D}" type="slidenum">
              <a:rPr lang="en-US" smtClean="0"/>
              <a:pPr/>
              <a:t>14</a:t>
            </a:fld>
            <a:endParaRPr lang="en-US" dirty="0"/>
          </a:p>
        </p:txBody>
      </p:sp>
    </p:spTree>
    <p:extLst>
      <p:ext uri="{BB962C8B-B14F-4D97-AF65-F5344CB8AC3E}">
        <p14:creationId xmlns:p14="http://schemas.microsoft.com/office/powerpoint/2010/main" val="34035348"/>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AF765F-EE32-2C44-8FC1-3F3DBB192E4A}"/>
              </a:ext>
            </a:extLst>
          </p:cNvPr>
          <p:cNvSpPr>
            <a:spLocks noGrp="1"/>
          </p:cNvSpPr>
          <p:nvPr>
            <p:ph type="title"/>
          </p:nvPr>
        </p:nvSpPr>
        <p:spPr/>
        <p:txBody>
          <a:bodyPr/>
          <a:lstStyle/>
          <a:p>
            <a:r>
              <a:rPr lang="en-US" dirty="0"/>
              <a:t>JPS2v2: Goals</a:t>
            </a:r>
          </a:p>
        </p:txBody>
      </p:sp>
      <p:sp>
        <p:nvSpPr>
          <p:cNvPr id="3" name="Text Placeholder 2">
            <a:extLst>
              <a:ext uri="{FF2B5EF4-FFF2-40B4-BE49-F238E27FC236}">
                <a16:creationId xmlns:a16="http://schemas.microsoft.com/office/drawing/2014/main" id="{F3CE6E21-77E0-0F46-BA17-F2CCE9426CD7}"/>
              </a:ext>
            </a:extLst>
          </p:cNvPr>
          <p:cNvSpPr>
            <a:spLocks noGrp="1"/>
          </p:cNvSpPr>
          <p:nvPr>
            <p:ph type="body" idx="1"/>
          </p:nvPr>
        </p:nvSpPr>
        <p:spPr/>
        <p:txBody>
          <a:bodyPr/>
          <a:lstStyle/>
          <a:p>
            <a:pPr marL="497840" indent="-457200">
              <a:buFont typeface="+mj-lt"/>
              <a:buAutoNum type="arabicPeriod"/>
            </a:pPr>
            <a:r>
              <a:rPr lang="en-US" dirty="0"/>
              <a:t>Develop a system of attributes that can be used together to support the Job Storage, Proof Print, and Reprint Job use cases from 5100.11-2010 along with those in this deck and other relevant additions. The system MUST resolve all the ambiguity</a:t>
            </a:r>
            <a:r>
              <a:rPr lang="en-US" baseline="0" dirty="0"/>
              <a:t> and incompatibility issues described earlier.</a:t>
            </a:r>
          </a:p>
          <a:p>
            <a:pPr marL="497840" indent="-457200">
              <a:buFont typeface="+mj-lt"/>
              <a:buAutoNum type="arabicPeriod"/>
            </a:pPr>
            <a:endParaRPr lang="en-US" baseline="0" dirty="0"/>
          </a:p>
          <a:p>
            <a:pPr marL="497840" indent="-457200">
              <a:buFont typeface="+mj-lt"/>
              <a:buAutoNum type="arabicPeriod"/>
            </a:pPr>
            <a:r>
              <a:rPr lang="en-US" baseline="0" dirty="0"/>
              <a:t>Clean up and deprecate whatever attributes are displaced</a:t>
            </a:r>
            <a:r>
              <a:rPr lang="en-US" dirty="0"/>
              <a:t> by this new solution</a:t>
            </a:r>
          </a:p>
          <a:p>
            <a:pPr marL="497840" indent="-457200">
              <a:buFont typeface="+mj-lt"/>
              <a:buAutoNum type="arabicPeriod"/>
            </a:pPr>
            <a:endParaRPr lang="en-US" dirty="0"/>
          </a:p>
          <a:p>
            <a:pPr marL="497840" indent="-457200">
              <a:buFont typeface="+mj-lt"/>
              <a:buAutoNum type="arabicPeriod"/>
            </a:pPr>
            <a:r>
              <a:rPr lang="en-US" dirty="0"/>
              <a:t>Resolve any errata / editorial issues</a:t>
            </a:r>
          </a:p>
        </p:txBody>
      </p:sp>
      <p:sp>
        <p:nvSpPr>
          <p:cNvPr id="4" name="Slide Number Placeholder 3">
            <a:extLst>
              <a:ext uri="{FF2B5EF4-FFF2-40B4-BE49-F238E27FC236}">
                <a16:creationId xmlns:a16="http://schemas.microsoft.com/office/drawing/2014/main" id="{86B004E6-AADA-B144-B16D-B1B721013BDF}"/>
              </a:ext>
            </a:extLst>
          </p:cNvPr>
          <p:cNvSpPr>
            <a:spLocks noGrp="1"/>
          </p:cNvSpPr>
          <p:nvPr>
            <p:ph type="sldNum" sz="quarter" idx="4"/>
          </p:nvPr>
        </p:nvSpPr>
        <p:spPr/>
        <p:txBody>
          <a:bodyPr/>
          <a:lstStyle/>
          <a:p>
            <a:fld id="{86CB4B4D-7CA3-9044-876B-883B54F8677D}" type="slidenum">
              <a:rPr lang="en-US" smtClean="0"/>
              <a:pPr/>
              <a:t>15</a:t>
            </a:fld>
            <a:endParaRPr lang="en-US" dirty="0"/>
          </a:p>
        </p:txBody>
      </p:sp>
    </p:spTree>
    <p:extLst>
      <p:ext uri="{BB962C8B-B14F-4D97-AF65-F5344CB8AC3E}">
        <p14:creationId xmlns:p14="http://schemas.microsoft.com/office/powerpoint/2010/main" val="1432891320"/>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B8C68-D885-C443-B507-86DCB2FE000E}"/>
              </a:ext>
            </a:extLst>
          </p:cNvPr>
          <p:cNvSpPr>
            <a:spLocks noGrp="1"/>
          </p:cNvSpPr>
          <p:nvPr>
            <p:ph type="title"/>
          </p:nvPr>
        </p:nvSpPr>
        <p:spPr/>
        <p:txBody>
          <a:bodyPr/>
          <a:lstStyle/>
          <a:p>
            <a:r>
              <a:rPr lang="en-US" dirty="0"/>
              <a:t>Target Use Cases</a:t>
            </a:r>
          </a:p>
        </p:txBody>
      </p:sp>
      <p:sp>
        <p:nvSpPr>
          <p:cNvPr id="3" name="Text Placeholder 2">
            <a:extLst>
              <a:ext uri="{FF2B5EF4-FFF2-40B4-BE49-F238E27FC236}">
                <a16:creationId xmlns:a16="http://schemas.microsoft.com/office/drawing/2014/main" id="{B7D727B8-6CDB-A644-9C44-56B5D9C807BD}"/>
              </a:ext>
            </a:extLst>
          </p:cNvPr>
          <p:cNvSpPr>
            <a:spLocks noGrp="1"/>
          </p:cNvSpPr>
          <p:nvPr>
            <p:ph type="body" idx="1"/>
          </p:nvPr>
        </p:nvSpPr>
        <p:spPr/>
        <p:txBody>
          <a:bodyPr>
            <a:normAutofit fontScale="92500" lnSpcReduction="10000"/>
          </a:bodyPr>
          <a:lstStyle/>
          <a:p>
            <a:r>
              <a:rPr lang="en-US" dirty="0"/>
              <a:t>Hold Job Until User Release</a:t>
            </a:r>
          </a:p>
          <a:p>
            <a:pPr lvl="1"/>
            <a:r>
              <a:rPr lang="en-US" dirty="0"/>
              <a:t>Using authentication</a:t>
            </a:r>
          </a:p>
          <a:p>
            <a:pPr lvl="1"/>
            <a:r>
              <a:rPr lang="en-US" dirty="0"/>
              <a:t>Using Job authentication</a:t>
            </a:r>
          </a:p>
          <a:p>
            <a:pPr lvl="2"/>
            <a:r>
              <a:rPr lang="en-US" dirty="0"/>
              <a:t>"job-password" or new "job-print-password"</a:t>
            </a:r>
          </a:p>
          <a:p>
            <a:pPr lvl="1"/>
            <a:r>
              <a:rPr lang="en-US" dirty="0"/>
              <a:t>With basically no authentication (click OK to print)</a:t>
            </a:r>
          </a:p>
          <a:p>
            <a:pPr lvl="2"/>
            <a:r>
              <a:rPr lang="en-US" dirty="0"/>
              <a:t>"job-hold-until" = 'indefinite' </a:t>
            </a:r>
            <a:r>
              <a:rPr lang="en-US" dirty="0">
                <a:sym typeface="Wingdings" pitchFamily="2" charset="2"/>
              </a:rPr>
              <a:t> Is this the commonly held semantic for this? </a:t>
            </a:r>
            <a:endParaRPr lang="en-US" dirty="0"/>
          </a:p>
          <a:p>
            <a:pPr lvl="1"/>
            <a:endParaRPr lang="en-US" dirty="0"/>
          </a:p>
          <a:p>
            <a:r>
              <a:rPr lang="en-US" dirty="0"/>
              <a:t>Job Save With Password</a:t>
            </a:r>
          </a:p>
          <a:p>
            <a:pPr lvl="2"/>
            <a:endParaRPr lang="en-US" dirty="0"/>
          </a:p>
          <a:p>
            <a:r>
              <a:rPr lang="en-US" dirty="0"/>
              <a:t>Proof Print</a:t>
            </a:r>
          </a:p>
          <a:p>
            <a:pPr lvl="1"/>
            <a:r>
              <a:rPr lang="en-US" dirty="0"/>
              <a:t>Job Retention Duration (new "job-retain-until" and "job-retain-until-time" attributes)</a:t>
            </a:r>
          </a:p>
          <a:p>
            <a:endParaRPr lang="en-US" dirty="0"/>
          </a:p>
          <a:p>
            <a:r>
              <a:rPr lang="en-US" dirty="0"/>
              <a:t>Use Cases in 5100.11 (Proof Print, Job Save, Reprint Job)</a:t>
            </a:r>
          </a:p>
          <a:p>
            <a:pPr lvl="1"/>
            <a:r>
              <a:rPr lang="en-US" dirty="0"/>
              <a:t>Mostly adequate but not clearly satisfied by the IPP attribute semantics</a:t>
            </a:r>
          </a:p>
          <a:p>
            <a:endParaRPr lang="en-US" dirty="0"/>
          </a:p>
        </p:txBody>
      </p:sp>
      <p:sp>
        <p:nvSpPr>
          <p:cNvPr id="4" name="Slide Number Placeholder 3">
            <a:extLst>
              <a:ext uri="{FF2B5EF4-FFF2-40B4-BE49-F238E27FC236}">
                <a16:creationId xmlns:a16="http://schemas.microsoft.com/office/drawing/2014/main" id="{01ABB5FA-64D9-8D42-B487-04F07BACAD57}"/>
              </a:ext>
            </a:extLst>
          </p:cNvPr>
          <p:cNvSpPr>
            <a:spLocks noGrp="1"/>
          </p:cNvSpPr>
          <p:nvPr>
            <p:ph type="sldNum" sz="quarter" idx="4"/>
          </p:nvPr>
        </p:nvSpPr>
        <p:spPr/>
        <p:txBody>
          <a:bodyPr/>
          <a:lstStyle/>
          <a:p>
            <a:fld id="{86CB4B4D-7CA3-9044-876B-883B54F8677D}" type="slidenum">
              <a:rPr lang="en-US" smtClean="0"/>
              <a:pPr/>
              <a:t>16</a:t>
            </a:fld>
            <a:endParaRPr lang="en-US" dirty="0"/>
          </a:p>
        </p:txBody>
      </p:sp>
    </p:spTree>
    <p:extLst>
      <p:ext uri="{BB962C8B-B14F-4D97-AF65-F5344CB8AC3E}">
        <p14:creationId xmlns:p14="http://schemas.microsoft.com/office/powerpoint/2010/main" val="2284679082"/>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EF64E-68B4-B147-B7BE-63D9D5C83E3C}"/>
              </a:ext>
            </a:extLst>
          </p:cNvPr>
          <p:cNvSpPr>
            <a:spLocks noGrp="1"/>
          </p:cNvSpPr>
          <p:nvPr>
            <p:ph type="title"/>
          </p:nvPr>
        </p:nvSpPr>
        <p:spPr/>
        <p:txBody>
          <a:bodyPr/>
          <a:lstStyle/>
          <a:p>
            <a:r>
              <a:rPr lang="en-US" dirty="0"/>
              <a:t>System Requirements</a:t>
            </a:r>
          </a:p>
        </p:txBody>
      </p:sp>
      <p:sp>
        <p:nvSpPr>
          <p:cNvPr id="3" name="Text Placeholder 2">
            <a:extLst>
              <a:ext uri="{FF2B5EF4-FFF2-40B4-BE49-F238E27FC236}">
                <a16:creationId xmlns:a16="http://schemas.microsoft.com/office/drawing/2014/main" id="{EB8BD598-B47B-5947-80CB-A54B10495C95}"/>
              </a:ext>
            </a:extLst>
          </p:cNvPr>
          <p:cNvSpPr>
            <a:spLocks noGrp="1"/>
          </p:cNvSpPr>
          <p:nvPr>
            <p:ph type="body" idx="1"/>
          </p:nvPr>
        </p:nvSpPr>
        <p:spPr/>
        <p:txBody>
          <a:bodyPr>
            <a:normAutofit lnSpcReduction="10000"/>
          </a:bodyPr>
          <a:lstStyle/>
          <a:p>
            <a:r>
              <a:rPr lang="en-US" dirty="0"/>
              <a:t>Hold</a:t>
            </a:r>
            <a:r>
              <a:rPr lang="en-US" baseline="0" dirty="0"/>
              <a:t> a Pending Job</a:t>
            </a:r>
            <a:r>
              <a:rPr lang="en-US" dirty="0"/>
              <a:t> (not really a "stored job")</a:t>
            </a:r>
            <a:endParaRPr lang="en-US" baseline="0" dirty="0"/>
          </a:p>
          <a:p>
            <a:pPr lvl="1"/>
            <a:r>
              <a:rPr lang="en-US" dirty="0"/>
              <a:t>Submitted Job stays in 'pending-held' or 'pending' until "released"</a:t>
            </a:r>
          </a:p>
          <a:p>
            <a:pPr lvl="2"/>
            <a:r>
              <a:rPr lang="en-US" dirty="0"/>
              <a:t>Release via IPP</a:t>
            </a:r>
          </a:p>
          <a:p>
            <a:pPr lvl="2"/>
            <a:r>
              <a:rPr lang="en-US" dirty="0"/>
              <a:t>Release via non-IPP (control panel, management console)</a:t>
            </a:r>
          </a:p>
          <a:p>
            <a:pPr lvl="1"/>
            <a:r>
              <a:rPr lang="en-US" dirty="0"/>
              <a:t>Release </a:t>
            </a:r>
            <a:r>
              <a:rPr lang="en-US" u="sng" dirty="0"/>
              <a:t>MAY</a:t>
            </a:r>
            <a:r>
              <a:rPr lang="en-US" dirty="0"/>
              <a:t> be guarded by a password (</a:t>
            </a:r>
            <a:r>
              <a:rPr lang="en-US" baseline="0" dirty="0"/>
              <a:t>alphanumeric or n</a:t>
            </a:r>
            <a:r>
              <a:rPr lang="en-US" dirty="0"/>
              <a:t>umeric-only) but not required</a:t>
            </a:r>
          </a:p>
          <a:p>
            <a:endParaRPr lang="en-US" dirty="0"/>
          </a:p>
          <a:p>
            <a:r>
              <a:rPr lang="en-US" dirty="0"/>
              <a:t>Store a Job for later re-printing</a:t>
            </a:r>
          </a:p>
          <a:p>
            <a:pPr lvl="1"/>
            <a:r>
              <a:rPr lang="en-US" dirty="0"/>
              <a:t>Store Only or Print-and-Store (latter different than Proof Print)</a:t>
            </a:r>
          </a:p>
          <a:p>
            <a:pPr lvl="1"/>
            <a:r>
              <a:rPr lang="en-US" dirty="0"/>
              <a:t>Associate with user identity</a:t>
            </a:r>
          </a:p>
          <a:p>
            <a:endParaRPr lang="en-US" dirty="0"/>
          </a:p>
          <a:p>
            <a:r>
              <a:rPr lang="en-US" dirty="0"/>
              <a:t>Proof Print</a:t>
            </a:r>
          </a:p>
          <a:p>
            <a:pPr lvl="1"/>
            <a:r>
              <a:rPr lang="en-US" dirty="0"/>
              <a:t>Print one copy of a multiple copy job for review; release remaining copies, to be printed potentially from other input source</a:t>
            </a:r>
          </a:p>
        </p:txBody>
      </p:sp>
      <p:sp>
        <p:nvSpPr>
          <p:cNvPr id="4" name="Slide Number Placeholder 3">
            <a:extLst>
              <a:ext uri="{FF2B5EF4-FFF2-40B4-BE49-F238E27FC236}">
                <a16:creationId xmlns:a16="http://schemas.microsoft.com/office/drawing/2014/main" id="{DB20FE20-45FF-BF4B-8789-5419959A53EE}"/>
              </a:ext>
            </a:extLst>
          </p:cNvPr>
          <p:cNvSpPr>
            <a:spLocks noGrp="1"/>
          </p:cNvSpPr>
          <p:nvPr>
            <p:ph type="sldNum" sz="quarter" idx="4"/>
          </p:nvPr>
        </p:nvSpPr>
        <p:spPr/>
        <p:txBody>
          <a:bodyPr/>
          <a:lstStyle/>
          <a:p>
            <a:fld id="{86CB4B4D-7CA3-9044-876B-883B54F8677D}" type="slidenum">
              <a:rPr lang="en-US" smtClean="0"/>
              <a:pPr/>
              <a:t>17</a:t>
            </a:fld>
            <a:endParaRPr lang="en-US" dirty="0"/>
          </a:p>
        </p:txBody>
      </p:sp>
    </p:spTree>
    <p:extLst>
      <p:ext uri="{BB962C8B-B14F-4D97-AF65-F5344CB8AC3E}">
        <p14:creationId xmlns:p14="http://schemas.microsoft.com/office/powerpoint/2010/main" val="3875160045"/>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546BE-4ABE-D445-A507-4FA92320387C}"/>
              </a:ext>
            </a:extLst>
          </p:cNvPr>
          <p:cNvSpPr>
            <a:spLocks noGrp="1"/>
          </p:cNvSpPr>
          <p:nvPr>
            <p:ph type="title"/>
          </p:nvPr>
        </p:nvSpPr>
        <p:spPr/>
        <p:txBody>
          <a:bodyPr/>
          <a:lstStyle/>
          <a:p>
            <a:r>
              <a:rPr lang="en-US" dirty="0"/>
              <a:t>5100.11</a:t>
            </a:r>
            <a:r>
              <a:rPr lang="en-US" baseline="0" dirty="0"/>
              <a:t> – </a:t>
            </a:r>
            <a:r>
              <a:rPr lang="en-US" dirty="0"/>
              <a:t>Deprecations</a:t>
            </a:r>
          </a:p>
        </p:txBody>
      </p:sp>
      <p:sp>
        <p:nvSpPr>
          <p:cNvPr id="3" name="Text Placeholder 2">
            <a:extLst>
              <a:ext uri="{FF2B5EF4-FFF2-40B4-BE49-F238E27FC236}">
                <a16:creationId xmlns:a16="http://schemas.microsoft.com/office/drawing/2014/main" id="{6433A783-7CFD-A644-B972-5661446533D2}"/>
              </a:ext>
            </a:extLst>
          </p:cNvPr>
          <p:cNvSpPr>
            <a:spLocks noGrp="1"/>
          </p:cNvSpPr>
          <p:nvPr>
            <p:ph type="body" idx="1"/>
          </p:nvPr>
        </p:nvSpPr>
        <p:spPr/>
        <p:txBody>
          <a:bodyPr/>
          <a:lstStyle/>
          <a:p>
            <a:r>
              <a:rPr lang="en-US" dirty="0"/>
              <a:t>"job-save"</a:t>
            </a:r>
          </a:p>
          <a:p>
            <a:pPr lvl="1"/>
            <a:r>
              <a:rPr lang="en-US" dirty="0">
                <a:sym typeface="Wingdings" pitchFamily="2" charset="2"/>
              </a:rPr>
              <a:t>Doesn't satisfy all the use case requirements</a:t>
            </a:r>
          </a:p>
          <a:p>
            <a:pPr lvl="1"/>
            <a:r>
              <a:rPr lang="en-US" dirty="0">
                <a:sym typeface="Wingdings" pitchFamily="2" charset="2"/>
              </a:rPr>
              <a:t>Existing definition has polluted semantics and expectations</a:t>
            </a:r>
          </a:p>
          <a:p>
            <a:endParaRPr lang="en-US" dirty="0">
              <a:sym typeface="Wingdings" pitchFamily="2" charset="2"/>
            </a:endParaRPr>
          </a:p>
          <a:p>
            <a:r>
              <a:rPr lang="en-US" dirty="0">
                <a:sym typeface="Wingdings" pitchFamily="2" charset="2"/>
              </a:rPr>
              <a:t>"proof-print"</a:t>
            </a:r>
          </a:p>
          <a:p>
            <a:pPr lvl="1"/>
            <a:r>
              <a:rPr lang="en-US" dirty="0">
                <a:sym typeface="Wingdings" pitchFamily="2" charset="2"/>
              </a:rPr>
              <a:t>Intersects with "job-save" in certain ways that are vaguely defined</a:t>
            </a:r>
          </a:p>
          <a:p>
            <a:pPr lvl="1"/>
            <a:r>
              <a:rPr lang="en-US" dirty="0">
                <a:sym typeface="Wingdings" pitchFamily="2" charset="2"/>
              </a:rPr>
              <a:t>Retention duration is not clearly defined (implementation-specific)</a:t>
            </a:r>
          </a:p>
          <a:p>
            <a:endParaRPr lang="en-US" dirty="0">
              <a:sym typeface="Wingdings" pitchFamily="2" charset="2"/>
            </a:endParaRPr>
          </a:p>
          <a:p>
            <a:r>
              <a:rPr lang="en-US" dirty="0">
                <a:sym typeface="Wingdings" pitchFamily="2" charset="2"/>
              </a:rPr>
              <a:t>"job-password" / "job-password-encryption"?</a:t>
            </a:r>
          </a:p>
          <a:p>
            <a:pPr lvl="1"/>
            <a:r>
              <a:rPr lang="en-US" dirty="0">
                <a:sym typeface="Wingdings" pitchFamily="2" charset="2"/>
              </a:rPr>
              <a:t>Does this need to be deprecated? Or does it do what we want it to do for the Hold Job case?</a:t>
            </a:r>
          </a:p>
        </p:txBody>
      </p:sp>
      <p:sp>
        <p:nvSpPr>
          <p:cNvPr id="4" name="Slide Number Placeholder 3">
            <a:extLst>
              <a:ext uri="{FF2B5EF4-FFF2-40B4-BE49-F238E27FC236}">
                <a16:creationId xmlns:a16="http://schemas.microsoft.com/office/drawing/2014/main" id="{15D450DF-6FB0-ED4B-B651-41F48E8D49AC}"/>
              </a:ext>
            </a:extLst>
          </p:cNvPr>
          <p:cNvSpPr>
            <a:spLocks noGrp="1"/>
          </p:cNvSpPr>
          <p:nvPr>
            <p:ph type="sldNum" sz="quarter" idx="4"/>
          </p:nvPr>
        </p:nvSpPr>
        <p:spPr/>
        <p:txBody>
          <a:bodyPr/>
          <a:lstStyle/>
          <a:p>
            <a:fld id="{86CB4B4D-7CA3-9044-876B-883B54F8677D}" type="slidenum">
              <a:rPr lang="en-US" smtClean="0"/>
              <a:pPr/>
              <a:t>18</a:t>
            </a:fld>
            <a:endParaRPr lang="en-US" dirty="0"/>
          </a:p>
        </p:txBody>
      </p:sp>
    </p:spTree>
    <p:extLst>
      <p:ext uri="{BB962C8B-B14F-4D97-AF65-F5344CB8AC3E}">
        <p14:creationId xmlns:p14="http://schemas.microsoft.com/office/powerpoint/2010/main" val="357208247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2CAB7-993D-6543-824A-30CA891C429A}"/>
              </a:ext>
            </a:extLst>
          </p:cNvPr>
          <p:cNvSpPr>
            <a:spLocks noGrp="1"/>
          </p:cNvSpPr>
          <p:nvPr>
            <p:ph type="title"/>
          </p:nvPr>
        </p:nvSpPr>
        <p:spPr/>
        <p:txBody>
          <a:bodyPr/>
          <a:lstStyle/>
          <a:p>
            <a:r>
              <a:rPr lang="en-US" dirty="0"/>
              <a:t>5100.11 – Additions</a:t>
            </a:r>
          </a:p>
        </p:txBody>
      </p:sp>
      <p:sp>
        <p:nvSpPr>
          <p:cNvPr id="3" name="Text Placeholder 2">
            <a:extLst>
              <a:ext uri="{FF2B5EF4-FFF2-40B4-BE49-F238E27FC236}">
                <a16:creationId xmlns:a16="http://schemas.microsoft.com/office/drawing/2014/main" id="{3666A214-8EBA-4643-A46C-3662B956CDCF}"/>
              </a:ext>
            </a:extLst>
          </p:cNvPr>
          <p:cNvSpPr>
            <a:spLocks noGrp="1"/>
          </p:cNvSpPr>
          <p:nvPr>
            <p:ph type="body" idx="1"/>
          </p:nvPr>
        </p:nvSpPr>
        <p:spPr/>
        <p:txBody>
          <a:bodyPr/>
          <a:lstStyle/>
          <a:p>
            <a:pPr lvl="0"/>
            <a:r>
              <a:rPr lang="en-US" dirty="0"/>
              <a:t>"job-password-repertoire"</a:t>
            </a:r>
          </a:p>
          <a:p>
            <a:pPr lvl="1"/>
            <a:r>
              <a:rPr lang="en-US" dirty="0"/>
              <a:t>Defined in </a:t>
            </a:r>
            <a:r>
              <a:rPr lang="en-US" u="sng" dirty="0">
                <a:solidFill>
                  <a:srgbClr val="23527C"/>
                </a:solidFill>
                <a:latin typeface="lucida grande" panose="020B0600040502020204" pitchFamily="34" charset="0"/>
                <a:hlinkClick r:id="rId3"/>
              </a:rPr>
              <a:t>IPP Job Password Repertoire</a:t>
            </a:r>
            <a:endParaRPr lang="en-US" dirty="0"/>
          </a:p>
          <a:p>
            <a:pPr lvl="1"/>
            <a:r>
              <a:rPr lang="en-US" dirty="0"/>
              <a:t>Should be deprecated if "job-password" is deprecated</a:t>
            </a:r>
          </a:p>
          <a:p>
            <a:r>
              <a:rPr lang="en-US" dirty="0"/>
              <a:t>"job-retain-until"</a:t>
            </a:r>
            <a:r>
              <a:rPr lang="en-US" baseline="0" dirty="0"/>
              <a:t> (dateTime)</a:t>
            </a:r>
          </a:p>
          <a:p>
            <a:pPr lvl="1"/>
            <a:r>
              <a:rPr lang="en-US" dirty="0"/>
              <a:t>Discussed at the August F2F</a:t>
            </a:r>
          </a:p>
          <a:p>
            <a:pPr lvl="0"/>
            <a:r>
              <a:rPr lang="en-US" dirty="0"/>
              <a:t>Replacement</a:t>
            </a:r>
            <a:r>
              <a:rPr lang="en-US" baseline="0" dirty="0"/>
              <a:t> for "job-save" and "proof-print"</a:t>
            </a:r>
          </a:p>
          <a:p>
            <a:pPr lvl="1"/>
            <a:endParaRPr lang="en-US" dirty="0"/>
          </a:p>
        </p:txBody>
      </p:sp>
      <p:sp>
        <p:nvSpPr>
          <p:cNvPr id="4" name="Slide Number Placeholder 3">
            <a:extLst>
              <a:ext uri="{FF2B5EF4-FFF2-40B4-BE49-F238E27FC236}">
                <a16:creationId xmlns:a16="http://schemas.microsoft.com/office/drawing/2014/main" id="{705A2319-C3C8-C74F-AEA8-F41EAEDE2A3F}"/>
              </a:ext>
            </a:extLst>
          </p:cNvPr>
          <p:cNvSpPr>
            <a:spLocks noGrp="1"/>
          </p:cNvSpPr>
          <p:nvPr>
            <p:ph type="sldNum" sz="quarter" idx="4"/>
          </p:nvPr>
        </p:nvSpPr>
        <p:spPr/>
        <p:txBody>
          <a:bodyPr/>
          <a:lstStyle/>
          <a:p>
            <a:fld id="{86CB4B4D-7CA3-9044-876B-883B54F8677D}" type="slidenum">
              <a:rPr lang="en-US" smtClean="0"/>
              <a:pPr/>
              <a:t>19</a:t>
            </a:fld>
            <a:endParaRPr lang="en-US" dirty="0"/>
          </a:p>
        </p:txBody>
      </p:sp>
    </p:spTree>
    <p:extLst>
      <p:ext uri="{BB962C8B-B14F-4D97-AF65-F5344CB8AC3E}">
        <p14:creationId xmlns:p14="http://schemas.microsoft.com/office/powerpoint/2010/main" val="1520034235"/>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8CA60-1277-FA46-A0FE-9C7A6479C2FC}"/>
              </a:ext>
            </a:extLst>
          </p:cNvPr>
          <p:cNvSpPr>
            <a:spLocks noGrp="1"/>
          </p:cNvSpPr>
          <p:nvPr>
            <p:ph type="title"/>
          </p:nvPr>
        </p:nvSpPr>
        <p:spPr/>
        <p:txBody>
          <a:bodyPr/>
          <a:lstStyle/>
          <a:p>
            <a:r>
              <a:rPr lang="en-US" dirty="0"/>
              <a:t>JPS2 v2.0 : Topics to Discuss</a:t>
            </a:r>
          </a:p>
        </p:txBody>
      </p:sp>
      <p:sp>
        <p:nvSpPr>
          <p:cNvPr id="3" name="Text Placeholder 2">
            <a:extLst>
              <a:ext uri="{FF2B5EF4-FFF2-40B4-BE49-F238E27FC236}">
                <a16:creationId xmlns:a16="http://schemas.microsoft.com/office/drawing/2014/main" id="{887D97D7-4DBB-5C47-ABAB-6342F14F28E3}"/>
              </a:ext>
            </a:extLst>
          </p:cNvPr>
          <p:cNvSpPr>
            <a:spLocks noGrp="1"/>
          </p:cNvSpPr>
          <p:nvPr>
            <p:ph type="body" idx="1"/>
          </p:nvPr>
        </p:nvSpPr>
        <p:spPr/>
        <p:txBody>
          <a:bodyPr/>
          <a:lstStyle/>
          <a:p>
            <a:r>
              <a:rPr lang="en-US" dirty="0"/>
              <a:t>Design questions pertaining to the replacement for "job-save-disposition"</a:t>
            </a:r>
          </a:p>
          <a:p>
            <a:endParaRPr lang="en-US" dirty="0"/>
          </a:p>
          <a:p>
            <a:endParaRPr lang="en-US" dirty="0"/>
          </a:p>
        </p:txBody>
      </p:sp>
      <p:sp>
        <p:nvSpPr>
          <p:cNvPr id="4" name="Slide Number Placeholder 3">
            <a:extLst>
              <a:ext uri="{FF2B5EF4-FFF2-40B4-BE49-F238E27FC236}">
                <a16:creationId xmlns:a16="http://schemas.microsoft.com/office/drawing/2014/main" id="{620F63A7-18F2-F540-8F0A-A9406F8D5EAD}"/>
              </a:ext>
            </a:extLst>
          </p:cNvPr>
          <p:cNvSpPr>
            <a:spLocks noGrp="1"/>
          </p:cNvSpPr>
          <p:nvPr>
            <p:ph type="sldNum" sz="quarter" idx="4"/>
          </p:nvPr>
        </p:nvSpPr>
        <p:spPr/>
        <p:txBody>
          <a:bodyPr/>
          <a:lstStyle/>
          <a:p>
            <a:fld id="{86CB4B4D-7CA3-9044-876B-883B54F8677D}" type="slidenum">
              <a:rPr lang="en-US" smtClean="0"/>
              <a:pPr/>
              <a:t>2</a:t>
            </a:fld>
            <a:endParaRPr lang="en-US" dirty="0"/>
          </a:p>
        </p:txBody>
      </p:sp>
    </p:spTree>
    <p:extLst>
      <p:ext uri="{BB962C8B-B14F-4D97-AF65-F5344CB8AC3E}">
        <p14:creationId xmlns:p14="http://schemas.microsoft.com/office/powerpoint/2010/main" val="1585518275"/>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373EA-F090-9C43-8BC7-CAF5B496CEE4}"/>
              </a:ext>
            </a:extLst>
          </p:cNvPr>
          <p:cNvSpPr>
            <a:spLocks noGrp="1"/>
          </p:cNvSpPr>
          <p:nvPr>
            <p:ph type="title"/>
          </p:nvPr>
        </p:nvSpPr>
        <p:spPr/>
        <p:txBody>
          <a:bodyPr/>
          <a:lstStyle/>
          <a:p>
            <a:r>
              <a:rPr lang="en-US" dirty="0"/>
              <a:t>Next Steps</a:t>
            </a:r>
          </a:p>
        </p:txBody>
      </p:sp>
      <p:sp>
        <p:nvSpPr>
          <p:cNvPr id="3" name="Text Placeholder 2">
            <a:extLst>
              <a:ext uri="{FF2B5EF4-FFF2-40B4-BE49-F238E27FC236}">
                <a16:creationId xmlns:a16="http://schemas.microsoft.com/office/drawing/2014/main" id="{825086F8-B0A5-914E-92D8-1299040E315A}"/>
              </a:ext>
            </a:extLst>
          </p:cNvPr>
          <p:cNvSpPr>
            <a:spLocks noGrp="1"/>
          </p:cNvSpPr>
          <p:nvPr>
            <p:ph type="body" idx="1"/>
          </p:nvPr>
        </p:nvSpPr>
        <p:spPr/>
        <p:txBody>
          <a:bodyPr/>
          <a:lstStyle/>
          <a:p>
            <a:r>
              <a:rPr lang="en-US" dirty="0"/>
              <a:t>Email discussion to discuss proposals for new attributes and semantics</a:t>
            </a:r>
          </a:p>
          <a:p>
            <a:r>
              <a:rPr lang="en-US" dirty="0"/>
              <a:t>New draft to be produced for review </a:t>
            </a:r>
            <a:r>
              <a:rPr lang="en-US"/>
              <a:t>in January</a:t>
            </a:r>
            <a:endParaRPr lang="en-US" dirty="0"/>
          </a:p>
        </p:txBody>
      </p:sp>
      <p:sp>
        <p:nvSpPr>
          <p:cNvPr id="4" name="Slide Number Placeholder 3">
            <a:extLst>
              <a:ext uri="{FF2B5EF4-FFF2-40B4-BE49-F238E27FC236}">
                <a16:creationId xmlns:a16="http://schemas.microsoft.com/office/drawing/2014/main" id="{C7B4F152-A9FD-0040-85FF-05A76AE9B98D}"/>
              </a:ext>
            </a:extLst>
          </p:cNvPr>
          <p:cNvSpPr>
            <a:spLocks noGrp="1"/>
          </p:cNvSpPr>
          <p:nvPr>
            <p:ph type="sldNum" sz="quarter" idx="4"/>
          </p:nvPr>
        </p:nvSpPr>
        <p:spPr/>
        <p:txBody>
          <a:bodyPr/>
          <a:lstStyle/>
          <a:p>
            <a:fld id="{86CB4B4D-7CA3-9044-876B-883B54F8677D}" type="slidenum">
              <a:rPr lang="en-US" smtClean="0"/>
              <a:pPr/>
              <a:t>20</a:t>
            </a:fld>
            <a:endParaRPr lang="en-US" dirty="0"/>
          </a:p>
        </p:txBody>
      </p:sp>
    </p:spTree>
    <p:extLst>
      <p:ext uri="{BB962C8B-B14F-4D97-AF65-F5344CB8AC3E}">
        <p14:creationId xmlns:p14="http://schemas.microsoft.com/office/powerpoint/2010/main" val="341463246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1DBEE-9A0D-E541-B6A7-3D514B24EEAA}"/>
              </a:ext>
            </a:extLst>
          </p:cNvPr>
          <p:cNvSpPr>
            <a:spLocks noGrp="1"/>
          </p:cNvSpPr>
          <p:nvPr>
            <p:ph type="title"/>
          </p:nvPr>
        </p:nvSpPr>
        <p:spPr/>
        <p:txBody>
          <a:bodyPr/>
          <a:lstStyle/>
          <a:p>
            <a:r>
              <a:rPr lang="en-US" dirty="0"/>
              <a:t>Job Storage – Details To Discuss</a:t>
            </a:r>
          </a:p>
        </p:txBody>
      </p:sp>
      <p:sp>
        <p:nvSpPr>
          <p:cNvPr id="3" name="Text Placeholder 2">
            <a:extLst>
              <a:ext uri="{FF2B5EF4-FFF2-40B4-BE49-F238E27FC236}">
                <a16:creationId xmlns:a16="http://schemas.microsoft.com/office/drawing/2014/main" id="{EABCADA5-E440-0C4B-B095-99E6E30BB2F4}"/>
              </a:ext>
            </a:extLst>
          </p:cNvPr>
          <p:cNvSpPr>
            <a:spLocks noGrp="1"/>
          </p:cNvSpPr>
          <p:nvPr>
            <p:ph type="body" idx="1"/>
          </p:nvPr>
        </p:nvSpPr>
        <p:spPr/>
        <p:txBody>
          <a:bodyPr/>
          <a:lstStyle/>
          <a:p>
            <a:r>
              <a:rPr lang="en-US" dirty="0"/>
              <a:t>What do we want to do about Job States and the "Job Storage" feature?</a:t>
            </a:r>
          </a:p>
          <a:p>
            <a:pPr lvl="1"/>
            <a:r>
              <a:rPr lang="en-US" dirty="0"/>
              <a:t>Retain indefinitely (implicit "job-retain-until" = 'forever'), special handling / visibility / presentation based on "which-jobs" = 'stored-jobs'</a:t>
            </a:r>
          </a:p>
          <a:p>
            <a:pPr lvl="1"/>
            <a:r>
              <a:rPr lang="en-US" dirty="0"/>
              <a:t>New "job-state"? </a:t>
            </a:r>
          </a:p>
          <a:p>
            <a:r>
              <a:rPr lang="en-US" dirty="0"/>
              <a:t>How to handle reporting the set of Stored Jobs</a:t>
            </a:r>
          </a:p>
          <a:p>
            <a:pPr lvl="1"/>
            <a:r>
              <a:rPr lang="en-US" dirty="0"/>
              <a:t>IPP Get-Jobs operation with "which-jobs" = 'stored-jobs'</a:t>
            </a:r>
          </a:p>
          <a:p>
            <a:pPr lvl="1"/>
            <a:r>
              <a:rPr lang="en-US" dirty="0"/>
              <a:t>Handling limiting access - authentication prompt possible?</a:t>
            </a:r>
          </a:p>
          <a:p>
            <a:pPr lvl="1"/>
            <a:r>
              <a:rPr lang="en-US" dirty="0"/>
              <a:t>All stored jobs vs. different "which-jobs" keywords for each visibility scope? Or should "job-storage" be an operation attribute for Get-Jobs?</a:t>
            </a:r>
          </a:p>
          <a:p>
            <a:pPr lvl="1"/>
            <a:r>
              <a:rPr lang="en-US" dirty="0"/>
              <a:t>Group etc. discovered by Client by examining each Job's "job-storage" Job Status attribute</a:t>
            </a:r>
          </a:p>
          <a:p>
            <a:pPr lvl="1"/>
            <a:endParaRPr lang="en-US" dirty="0"/>
          </a:p>
        </p:txBody>
      </p:sp>
      <p:sp>
        <p:nvSpPr>
          <p:cNvPr id="4" name="Slide Number Placeholder 3">
            <a:extLst>
              <a:ext uri="{FF2B5EF4-FFF2-40B4-BE49-F238E27FC236}">
                <a16:creationId xmlns:a16="http://schemas.microsoft.com/office/drawing/2014/main" id="{8E339780-A8EC-5940-B3F5-703BC99BFEDB}"/>
              </a:ext>
            </a:extLst>
          </p:cNvPr>
          <p:cNvSpPr>
            <a:spLocks noGrp="1"/>
          </p:cNvSpPr>
          <p:nvPr>
            <p:ph type="sldNum" sz="quarter" idx="4"/>
          </p:nvPr>
        </p:nvSpPr>
        <p:spPr/>
        <p:txBody>
          <a:bodyPr/>
          <a:lstStyle/>
          <a:p>
            <a:fld id="{86CB4B4D-7CA3-9044-876B-883B54F8677D}" type="slidenum">
              <a:rPr lang="en-US" smtClean="0"/>
              <a:pPr/>
              <a:t>3</a:t>
            </a:fld>
            <a:endParaRPr lang="en-US" dirty="0"/>
          </a:p>
        </p:txBody>
      </p:sp>
    </p:spTree>
    <p:extLst>
      <p:ext uri="{BB962C8B-B14F-4D97-AF65-F5344CB8AC3E}">
        <p14:creationId xmlns:p14="http://schemas.microsoft.com/office/powerpoint/2010/main" val="1936192863"/>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94C62-6017-0148-8EC5-D5533AAA6B07}"/>
              </a:ext>
            </a:extLst>
          </p:cNvPr>
          <p:cNvSpPr>
            <a:spLocks noGrp="1"/>
          </p:cNvSpPr>
          <p:nvPr>
            <p:ph type="title"/>
          </p:nvPr>
        </p:nvSpPr>
        <p:spPr/>
        <p:txBody>
          <a:bodyPr/>
          <a:lstStyle/>
          <a:p>
            <a:r>
              <a:rPr lang="en-US" dirty="0"/>
              <a:t>Job States – Regular Job</a:t>
            </a:r>
          </a:p>
        </p:txBody>
      </p:sp>
      <p:sp>
        <p:nvSpPr>
          <p:cNvPr id="4" name="Slide Number Placeholder 3">
            <a:extLst>
              <a:ext uri="{FF2B5EF4-FFF2-40B4-BE49-F238E27FC236}">
                <a16:creationId xmlns:a16="http://schemas.microsoft.com/office/drawing/2014/main" id="{2B86F274-A6A9-CD4E-8493-4241B63962DC}"/>
              </a:ext>
            </a:extLst>
          </p:cNvPr>
          <p:cNvSpPr>
            <a:spLocks noGrp="1"/>
          </p:cNvSpPr>
          <p:nvPr>
            <p:ph type="sldNum" sz="quarter" idx="4"/>
          </p:nvPr>
        </p:nvSpPr>
        <p:spPr/>
        <p:txBody>
          <a:bodyPr/>
          <a:lstStyle/>
          <a:p>
            <a:fld id="{86CB4B4D-7CA3-9044-876B-883B54F8677D}" type="slidenum">
              <a:rPr lang="en-US" smtClean="0"/>
              <a:pPr/>
              <a:t>4</a:t>
            </a:fld>
            <a:endParaRPr lang="en-US" dirty="0"/>
          </a:p>
        </p:txBody>
      </p:sp>
      <p:sp>
        <p:nvSpPr>
          <p:cNvPr id="17" name="Rounded Rectangle 16">
            <a:extLst>
              <a:ext uri="{FF2B5EF4-FFF2-40B4-BE49-F238E27FC236}">
                <a16:creationId xmlns:a16="http://schemas.microsoft.com/office/drawing/2014/main" id="{96BEFAFF-8437-1844-ACFD-CC9E4DF38302}"/>
              </a:ext>
            </a:extLst>
          </p:cNvPr>
          <p:cNvSpPr/>
          <p:nvPr/>
        </p:nvSpPr>
        <p:spPr>
          <a:xfrm>
            <a:off x="605580" y="2383671"/>
            <a:ext cx="1317309" cy="403939"/>
          </a:xfrm>
          <a:prstGeom prst="roundRect">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'pending'</a:t>
            </a:r>
          </a:p>
        </p:txBody>
      </p:sp>
      <p:sp>
        <p:nvSpPr>
          <p:cNvPr id="18" name="Oval 17">
            <a:extLst>
              <a:ext uri="{FF2B5EF4-FFF2-40B4-BE49-F238E27FC236}">
                <a16:creationId xmlns:a16="http://schemas.microsoft.com/office/drawing/2014/main" id="{897CBE31-05A4-7E4F-94D7-7E8443314EAB}"/>
              </a:ext>
            </a:extLst>
          </p:cNvPr>
          <p:cNvSpPr/>
          <p:nvPr/>
        </p:nvSpPr>
        <p:spPr>
          <a:xfrm>
            <a:off x="806289" y="1620424"/>
            <a:ext cx="922238" cy="40393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ot="0" spcFirstLastPara="1" vertOverflow="overflow" horzOverflow="overflow" vert="horz" wrap="square" lIns="50800" tIns="50800" rIns="50800" bIns="50800" numCol="1" spcCol="38100" rtlCol="0" anchor="ctr">
            <a:sp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chemeClr val="bg1"/>
                </a:solidFill>
                <a:effectLst/>
                <a:uFill>
                  <a:solidFill>
                    <a:srgbClr val="000000"/>
                  </a:solidFill>
                </a:uFill>
                <a:latin typeface="Arial"/>
                <a:ea typeface="Arial"/>
                <a:cs typeface="Arial"/>
                <a:sym typeface="Arial"/>
              </a:rPr>
              <a:t>Job A</a:t>
            </a:r>
          </a:p>
        </p:txBody>
      </p:sp>
      <p:sp>
        <p:nvSpPr>
          <p:cNvPr id="44" name="Rounded Rectangle 43">
            <a:extLst>
              <a:ext uri="{FF2B5EF4-FFF2-40B4-BE49-F238E27FC236}">
                <a16:creationId xmlns:a16="http://schemas.microsoft.com/office/drawing/2014/main" id="{68166D40-3550-D34C-9BDA-A42BD3BD161F}"/>
              </a:ext>
            </a:extLst>
          </p:cNvPr>
          <p:cNvSpPr/>
          <p:nvPr/>
        </p:nvSpPr>
        <p:spPr>
          <a:xfrm>
            <a:off x="605580" y="3240375"/>
            <a:ext cx="1317309" cy="403939"/>
          </a:xfrm>
          <a:prstGeom prst="roundRect">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'processing'</a:t>
            </a:r>
          </a:p>
        </p:txBody>
      </p:sp>
      <p:cxnSp>
        <p:nvCxnSpPr>
          <p:cNvPr id="8" name="Curved Connector 7">
            <a:extLst>
              <a:ext uri="{FF2B5EF4-FFF2-40B4-BE49-F238E27FC236}">
                <a16:creationId xmlns:a16="http://schemas.microsoft.com/office/drawing/2014/main" id="{75830289-43C2-914C-89D8-04019F6D685B}"/>
              </a:ext>
            </a:extLst>
          </p:cNvPr>
          <p:cNvCxnSpPr>
            <a:cxnSpLocks/>
            <a:stCxn id="18" idx="4"/>
            <a:endCxn id="17" idx="0"/>
          </p:cNvCxnSpPr>
          <p:nvPr/>
        </p:nvCxnSpPr>
        <p:spPr>
          <a:xfrm rot="5400000">
            <a:off x="1086168" y="2202431"/>
            <a:ext cx="359308" cy="3173"/>
          </a:xfrm>
          <a:prstGeom prst="curvedConnector3">
            <a:avLst>
              <a:gd name="adj1" fmla="val 50000"/>
            </a:avLst>
          </a:prstGeom>
          <a:ln>
            <a:tailEnd type="triangle"/>
          </a:ln>
        </p:spPr>
        <p:style>
          <a:lnRef idx="3">
            <a:schemeClr val="accent4"/>
          </a:lnRef>
          <a:fillRef idx="0">
            <a:schemeClr val="accent4"/>
          </a:fillRef>
          <a:effectRef idx="2">
            <a:schemeClr val="accent4"/>
          </a:effectRef>
          <a:fontRef idx="minor">
            <a:schemeClr val="tx1"/>
          </a:fontRef>
        </p:style>
      </p:cxnSp>
      <p:sp>
        <p:nvSpPr>
          <p:cNvPr id="49" name="Rounded Rectangle 48">
            <a:extLst>
              <a:ext uri="{FF2B5EF4-FFF2-40B4-BE49-F238E27FC236}">
                <a16:creationId xmlns:a16="http://schemas.microsoft.com/office/drawing/2014/main" id="{24BADD4C-DF8E-184D-A7BA-0837BE2B3077}"/>
              </a:ext>
            </a:extLst>
          </p:cNvPr>
          <p:cNvSpPr/>
          <p:nvPr/>
        </p:nvSpPr>
        <p:spPr>
          <a:xfrm>
            <a:off x="605580" y="4097079"/>
            <a:ext cx="1317309" cy="403939"/>
          </a:xfrm>
          <a:prstGeom prst="roundRect">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'completed'</a:t>
            </a:r>
          </a:p>
        </p:txBody>
      </p:sp>
      <p:cxnSp>
        <p:nvCxnSpPr>
          <p:cNvPr id="51" name="Curved Connector 50">
            <a:extLst>
              <a:ext uri="{FF2B5EF4-FFF2-40B4-BE49-F238E27FC236}">
                <a16:creationId xmlns:a16="http://schemas.microsoft.com/office/drawing/2014/main" id="{5549CFE5-2F0B-1946-B4CA-39B45A8F8BBA}"/>
              </a:ext>
            </a:extLst>
          </p:cNvPr>
          <p:cNvCxnSpPr>
            <a:cxnSpLocks/>
            <a:stCxn id="17" idx="2"/>
            <a:endCxn id="44" idx="0"/>
          </p:cNvCxnSpPr>
          <p:nvPr/>
        </p:nvCxnSpPr>
        <p:spPr>
          <a:xfrm rot="5400000">
            <a:off x="1037853" y="3013992"/>
            <a:ext cx="452765" cy="12700"/>
          </a:xfrm>
          <a:prstGeom prst="curvedConnector3">
            <a:avLst>
              <a:gd name="adj1" fmla="val 50000"/>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23" name="Curved Connector 22">
            <a:extLst>
              <a:ext uri="{FF2B5EF4-FFF2-40B4-BE49-F238E27FC236}">
                <a16:creationId xmlns:a16="http://schemas.microsoft.com/office/drawing/2014/main" id="{ADA57DC7-459E-CA4A-9278-56B457A8882F}"/>
              </a:ext>
            </a:extLst>
          </p:cNvPr>
          <p:cNvCxnSpPr>
            <a:cxnSpLocks/>
            <a:stCxn id="44" idx="2"/>
            <a:endCxn id="49" idx="0"/>
          </p:cNvCxnSpPr>
          <p:nvPr/>
        </p:nvCxnSpPr>
        <p:spPr>
          <a:xfrm rot="5400000">
            <a:off x="1037853" y="3870696"/>
            <a:ext cx="452765" cy="12700"/>
          </a:xfrm>
          <a:prstGeom prst="curvedConnector3">
            <a:avLst>
              <a:gd name="adj1" fmla="val 50000"/>
            </a:avLst>
          </a:prstGeom>
          <a:ln>
            <a:tailEnd type="triangle"/>
          </a:ln>
        </p:spPr>
        <p:style>
          <a:lnRef idx="3">
            <a:schemeClr val="accent4"/>
          </a:lnRef>
          <a:fillRef idx="0">
            <a:schemeClr val="accent4"/>
          </a:fillRef>
          <a:effectRef idx="2">
            <a:schemeClr val="accent4"/>
          </a:effectRef>
          <a:fontRef idx="minor">
            <a:schemeClr val="tx1"/>
          </a:fontRef>
        </p:style>
      </p:cxnSp>
      <p:sp>
        <p:nvSpPr>
          <p:cNvPr id="32" name="Rounded Rectangle 31">
            <a:extLst>
              <a:ext uri="{FF2B5EF4-FFF2-40B4-BE49-F238E27FC236}">
                <a16:creationId xmlns:a16="http://schemas.microsoft.com/office/drawing/2014/main" id="{A4B5E10A-7598-8643-B8D0-7E95C1E7021B}"/>
              </a:ext>
            </a:extLst>
          </p:cNvPr>
          <p:cNvSpPr/>
          <p:nvPr/>
        </p:nvSpPr>
        <p:spPr>
          <a:xfrm>
            <a:off x="605580" y="4947434"/>
            <a:ext cx="1317309" cy="403939"/>
          </a:xfrm>
          <a:prstGeom prst="roundRect">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lang="en-US" sz="1400" dirty="0"/>
              <a:t>Job H</a:t>
            </a: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istory</a:t>
            </a:r>
          </a:p>
        </p:txBody>
      </p:sp>
      <p:sp>
        <p:nvSpPr>
          <p:cNvPr id="33" name="Rounded Rectangle 32">
            <a:extLst>
              <a:ext uri="{FF2B5EF4-FFF2-40B4-BE49-F238E27FC236}">
                <a16:creationId xmlns:a16="http://schemas.microsoft.com/office/drawing/2014/main" id="{CFEB62A9-5AB0-2B4B-B2C3-89457F27C0E3}"/>
              </a:ext>
            </a:extLst>
          </p:cNvPr>
          <p:cNvSpPr/>
          <p:nvPr/>
        </p:nvSpPr>
        <p:spPr>
          <a:xfrm>
            <a:off x="605580" y="5797789"/>
            <a:ext cx="1317309" cy="403939"/>
          </a:xfrm>
          <a:prstGeom prst="roundRect">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nchorCtr="0">
            <a:noAutofit/>
          </a:bodyPr>
          <a:lstStyle/>
          <a:p>
            <a:pPr algn="ctr"/>
            <a:r>
              <a:rPr lang="en-US" sz="1400" dirty="0"/>
              <a:t>Job Removal</a:t>
            </a:r>
          </a:p>
        </p:txBody>
      </p:sp>
      <p:cxnSp>
        <p:nvCxnSpPr>
          <p:cNvPr id="34" name="Curved Connector 33">
            <a:extLst>
              <a:ext uri="{FF2B5EF4-FFF2-40B4-BE49-F238E27FC236}">
                <a16:creationId xmlns:a16="http://schemas.microsoft.com/office/drawing/2014/main" id="{4744DE6C-3B71-FC4F-8F82-E85817DBD3E0}"/>
              </a:ext>
            </a:extLst>
          </p:cNvPr>
          <p:cNvCxnSpPr>
            <a:cxnSpLocks/>
            <a:stCxn id="49" idx="2"/>
            <a:endCxn id="32" idx="0"/>
          </p:cNvCxnSpPr>
          <p:nvPr/>
        </p:nvCxnSpPr>
        <p:spPr>
          <a:xfrm rot="5400000">
            <a:off x="1041027" y="4724226"/>
            <a:ext cx="446416" cy="12700"/>
          </a:xfrm>
          <a:prstGeom prst="curvedConnector3">
            <a:avLst>
              <a:gd name="adj1" fmla="val 50000"/>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37" name="Curved Connector 36">
            <a:extLst>
              <a:ext uri="{FF2B5EF4-FFF2-40B4-BE49-F238E27FC236}">
                <a16:creationId xmlns:a16="http://schemas.microsoft.com/office/drawing/2014/main" id="{E6C6E585-9388-C64D-97C3-BF478A1F17C6}"/>
              </a:ext>
            </a:extLst>
          </p:cNvPr>
          <p:cNvCxnSpPr>
            <a:cxnSpLocks/>
            <a:stCxn id="32" idx="2"/>
            <a:endCxn id="33" idx="0"/>
          </p:cNvCxnSpPr>
          <p:nvPr/>
        </p:nvCxnSpPr>
        <p:spPr>
          <a:xfrm rot="5400000">
            <a:off x="1041027" y="5574581"/>
            <a:ext cx="446416" cy="12700"/>
          </a:xfrm>
          <a:prstGeom prst="curvedConnector3">
            <a:avLst>
              <a:gd name="adj1" fmla="val 50000"/>
            </a:avLst>
          </a:prstGeom>
          <a:ln>
            <a:tailEnd type="triangle"/>
          </a:ln>
        </p:spPr>
        <p:style>
          <a:lnRef idx="3">
            <a:schemeClr val="accent4"/>
          </a:lnRef>
          <a:fillRef idx="0">
            <a:schemeClr val="accent4"/>
          </a:fillRef>
          <a:effectRef idx="2">
            <a:schemeClr val="accent4"/>
          </a:effectRef>
          <a:fontRef idx="minor">
            <a:schemeClr val="tx1"/>
          </a:fontRef>
        </p:style>
      </p:cxnSp>
      <p:sp>
        <p:nvSpPr>
          <p:cNvPr id="16" name="TextBox 15">
            <a:extLst>
              <a:ext uri="{FF2B5EF4-FFF2-40B4-BE49-F238E27FC236}">
                <a16:creationId xmlns:a16="http://schemas.microsoft.com/office/drawing/2014/main" id="{A648FEBA-AE76-574A-80F7-5B62E05CD2E5}"/>
              </a:ext>
            </a:extLst>
          </p:cNvPr>
          <p:cNvSpPr txBox="1"/>
          <p:nvPr/>
        </p:nvSpPr>
        <p:spPr>
          <a:xfrm>
            <a:off x="1231503" y="4582442"/>
            <a:ext cx="1114408" cy="24109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900" b="0" i="0" u="none" strike="noStrike" cap="none" spc="0" normalizeH="0" baseline="0" dirty="0">
                <a:ln>
                  <a:noFill/>
                </a:ln>
                <a:solidFill>
                  <a:srgbClr val="000000"/>
                </a:solidFill>
                <a:effectLst/>
                <a:uFill>
                  <a:solidFill>
                    <a:srgbClr val="000000"/>
                  </a:solidFill>
                </a:uFill>
                <a:latin typeface="Arial"/>
                <a:ea typeface="Arial"/>
                <a:cs typeface="Arial"/>
                <a:sym typeface="Arial"/>
              </a:rPr>
              <a:t>Delete documents</a:t>
            </a:r>
          </a:p>
        </p:txBody>
      </p:sp>
      <p:sp>
        <p:nvSpPr>
          <p:cNvPr id="42" name="TextBox 41">
            <a:extLst>
              <a:ext uri="{FF2B5EF4-FFF2-40B4-BE49-F238E27FC236}">
                <a16:creationId xmlns:a16="http://schemas.microsoft.com/office/drawing/2014/main" id="{552B779B-0F33-814A-80BC-07F7BEE38177}"/>
              </a:ext>
            </a:extLst>
          </p:cNvPr>
          <p:cNvSpPr txBox="1"/>
          <p:nvPr/>
        </p:nvSpPr>
        <p:spPr>
          <a:xfrm>
            <a:off x="1273759" y="5448262"/>
            <a:ext cx="1390124" cy="24109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900" b="0" i="0" u="none" strike="noStrike" cap="none" spc="0" normalizeH="0" baseline="0" dirty="0">
                <a:ln>
                  <a:noFill/>
                </a:ln>
                <a:solidFill>
                  <a:srgbClr val="000000"/>
                </a:solidFill>
                <a:effectLst/>
                <a:uFill>
                  <a:solidFill>
                    <a:srgbClr val="000000"/>
                  </a:solidFill>
                </a:uFill>
                <a:latin typeface="Arial"/>
                <a:ea typeface="Arial"/>
                <a:cs typeface="Arial"/>
                <a:sym typeface="Arial"/>
              </a:rPr>
              <a:t>Delete Job from History</a:t>
            </a:r>
          </a:p>
        </p:txBody>
      </p:sp>
      <p:sp>
        <p:nvSpPr>
          <p:cNvPr id="5" name="Rectangle 4">
            <a:extLst>
              <a:ext uri="{FF2B5EF4-FFF2-40B4-BE49-F238E27FC236}">
                <a16:creationId xmlns:a16="http://schemas.microsoft.com/office/drawing/2014/main" id="{AD2FD7CF-2B33-DA45-A478-D170560DC591}"/>
              </a:ext>
            </a:extLst>
          </p:cNvPr>
          <p:cNvSpPr/>
          <p:nvPr/>
        </p:nvSpPr>
        <p:spPr>
          <a:xfrm>
            <a:off x="2475571" y="3959324"/>
            <a:ext cx="1444938" cy="679447"/>
          </a:xfrm>
          <a:prstGeom prst="rect">
            <a:avLst/>
          </a:prstGeom>
          <a:ln/>
        </p:spPr>
        <p:style>
          <a:lnRef idx="1">
            <a:schemeClr val="accent5"/>
          </a:lnRef>
          <a:fillRef idx="2">
            <a:schemeClr val="accent5"/>
          </a:fillRef>
          <a:effectRef idx="1">
            <a:schemeClr val="accent5"/>
          </a:effectRef>
          <a:fontRef idx="minor">
            <a:schemeClr val="dk1"/>
          </a:fontRef>
        </p:style>
        <p:txBody>
          <a:bodyPr rot="0" spcFirstLastPara="1" vertOverflow="overflow" horzOverflow="overflow" vert="horz" wrap="square" lIns="50800" tIns="50800" rIns="50800" bIns="50800" numCol="1" spcCol="38100" rtlCol="0" anchor="t">
            <a:no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1000" b="1" i="0" u="sng" strike="noStrike" cap="none" spc="0" normalizeH="0" baseline="0" dirty="0">
                <a:ln>
                  <a:noFill/>
                </a:ln>
                <a:solidFill>
                  <a:srgbClr val="000000"/>
                </a:solidFill>
                <a:effectLst/>
                <a:uFill>
                  <a:solidFill>
                    <a:srgbClr val="000000"/>
                  </a:solidFill>
                </a:uFill>
                <a:latin typeface="Arial"/>
                <a:ea typeface="Arial"/>
                <a:cs typeface="Arial"/>
                <a:sym typeface="Arial"/>
              </a:rPr>
              <a:t>Job History</a:t>
            </a:r>
          </a:p>
          <a:p>
            <a:pPr marL="40640" marR="40640" indent="0" algn="l" defTabSz="914400" rtl="0" fontAlgn="auto" latinLnBrk="0" hangingPunct="0">
              <a:lnSpc>
                <a:spcPct val="100000"/>
              </a:lnSpc>
              <a:spcBef>
                <a:spcPts val="0"/>
              </a:spcBef>
              <a:spcAft>
                <a:spcPts val="0"/>
              </a:spcAft>
              <a:buClrTx/>
              <a:buSzTx/>
              <a:buFontTx/>
              <a:buNone/>
              <a:tabLst/>
            </a:pPr>
            <a:r>
              <a:rPr kumimoji="0" lang="en-US" sz="1000" b="0" i="0" u="none" strike="noStrike" cap="none" spc="0" normalizeH="0" baseline="0" dirty="0">
                <a:ln>
                  <a:noFill/>
                </a:ln>
                <a:solidFill>
                  <a:srgbClr val="000000"/>
                </a:solidFill>
                <a:effectLst/>
                <a:uFill>
                  <a:solidFill>
                    <a:srgbClr val="000000"/>
                  </a:solidFill>
                </a:uFill>
                <a:latin typeface="Arial"/>
                <a:ea typeface="Arial"/>
                <a:cs typeface="Arial"/>
                <a:sym typeface="Arial"/>
              </a:rPr>
              <a:t>- Job A (with docs)</a:t>
            </a:r>
          </a:p>
        </p:txBody>
      </p:sp>
      <p:cxnSp>
        <p:nvCxnSpPr>
          <p:cNvPr id="7" name="Straight Arrow Connector 6">
            <a:extLst>
              <a:ext uri="{FF2B5EF4-FFF2-40B4-BE49-F238E27FC236}">
                <a16:creationId xmlns:a16="http://schemas.microsoft.com/office/drawing/2014/main" id="{9010614C-2B6D-9143-BB3F-80F7B09F0CF1}"/>
              </a:ext>
            </a:extLst>
          </p:cNvPr>
          <p:cNvCxnSpPr>
            <a:stCxn id="49" idx="3"/>
            <a:endCxn id="5" idx="1"/>
          </p:cNvCxnSpPr>
          <p:nvPr/>
        </p:nvCxnSpPr>
        <p:spPr>
          <a:xfrm flipV="1">
            <a:off x="1922889" y="4299048"/>
            <a:ext cx="552682" cy="1"/>
          </a:xfrm>
          <a:prstGeom prst="straightConnector1">
            <a:avLst/>
          </a:prstGeom>
          <a:noFill/>
          <a:ln w="9525" cap="flat">
            <a:solidFill>
              <a:srgbClr val="000000"/>
            </a:solidFill>
            <a:prstDash val="sysDot"/>
            <a:round/>
            <a:tailEnd type="triangle"/>
          </a:ln>
          <a:effectLst/>
          <a:sp3d/>
        </p:spPr>
        <p:style>
          <a:lnRef idx="0">
            <a:scrgbClr r="0" g="0" b="0"/>
          </a:lnRef>
          <a:fillRef idx="0">
            <a:scrgbClr r="0" g="0" b="0"/>
          </a:fillRef>
          <a:effectRef idx="0">
            <a:scrgbClr r="0" g="0" b="0"/>
          </a:effectRef>
          <a:fontRef idx="none"/>
        </p:style>
      </p:cxnSp>
      <p:sp>
        <p:nvSpPr>
          <p:cNvPr id="21" name="Rectangle 20">
            <a:extLst>
              <a:ext uri="{FF2B5EF4-FFF2-40B4-BE49-F238E27FC236}">
                <a16:creationId xmlns:a16="http://schemas.microsoft.com/office/drawing/2014/main" id="{016C7EE1-CB36-864D-84A6-017193F3E54B}"/>
              </a:ext>
            </a:extLst>
          </p:cNvPr>
          <p:cNvSpPr/>
          <p:nvPr/>
        </p:nvSpPr>
        <p:spPr>
          <a:xfrm>
            <a:off x="2475571" y="4813533"/>
            <a:ext cx="1444938" cy="679447"/>
          </a:xfrm>
          <a:prstGeom prst="rect">
            <a:avLst/>
          </a:prstGeom>
          <a:ln/>
        </p:spPr>
        <p:style>
          <a:lnRef idx="1">
            <a:schemeClr val="accent5"/>
          </a:lnRef>
          <a:fillRef idx="2">
            <a:schemeClr val="accent5"/>
          </a:fillRef>
          <a:effectRef idx="1">
            <a:schemeClr val="accent5"/>
          </a:effectRef>
          <a:fontRef idx="minor">
            <a:schemeClr val="dk1"/>
          </a:fontRef>
        </p:style>
        <p:txBody>
          <a:bodyPr rot="0" spcFirstLastPara="1" vertOverflow="overflow" horzOverflow="overflow" vert="horz" wrap="square" lIns="50800" tIns="50800" rIns="50800" bIns="50800" numCol="1" spcCol="38100" rtlCol="0" anchor="t">
            <a:no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1000" b="1" i="0" u="sng" strike="noStrike" cap="none" spc="0" normalizeH="0" baseline="0" dirty="0">
                <a:ln>
                  <a:noFill/>
                </a:ln>
                <a:solidFill>
                  <a:srgbClr val="000000"/>
                </a:solidFill>
                <a:effectLst/>
                <a:uFill>
                  <a:solidFill>
                    <a:srgbClr val="000000"/>
                  </a:solidFill>
                </a:uFill>
                <a:latin typeface="Arial"/>
                <a:ea typeface="Arial"/>
                <a:cs typeface="Arial"/>
                <a:sym typeface="Arial"/>
              </a:rPr>
              <a:t>Job History</a:t>
            </a:r>
          </a:p>
          <a:p>
            <a:pPr marL="40640" marR="40640" indent="0" algn="l" defTabSz="914400" rtl="0" fontAlgn="auto" latinLnBrk="0" hangingPunct="0">
              <a:lnSpc>
                <a:spcPct val="100000"/>
              </a:lnSpc>
              <a:spcBef>
                <a:spcPts val="0"/>
              </a:spcBef>
              <a:spcAft>
                <a:spcPts val="0"/>
              </a:spcAft>
              <a:buClrTx/>
              <a:buSzTx/>
              <a:buFontTx/>
              <a:buNone/>
              <a:tabLst/>
            </a:pPr>
            <a:r>
              <a:rPr kumimoji="0" lang="en-US" sz="1000" b="0" i="0" u="none" strike="noStrike" cap="none" spc="0" normalizeH="0" baseline="0" dirty="0">
                <a:ln>
                  <a:noFill/>
                </a:ln>
                <a:solidFill>
                  <a:srgbClr val="000000"/>
                </a:solidFill>
                <a:effectLst/>
                <a:uFill>
                  <a:solidFill>
                    <a:srgbClr val="000000"/>
                  </a:solidFill>
                </a:uFill>
                <a:latin typeface="Arial"/>
                <a:ea typeface="Arial"/>
                <a:cs typeface="Arial"/>
                <a:sym typeface="Arial"/>
              </a:rPr>
              <a:t>- Job A </a:t>
            </a:r>
            <a:r>
              <a:rPr kumimoji="0" lang="en-US" sz="1000" b="0" i="0" u="none" strike="noStrike" cap="none" spc="0" normalizeH="0" baseline="0">
                <a:ln>
                  <a:noFill/>
                </a:ln>
                <a:solidFill>
                  <a:srgbClr val="000000"/>
                </a:solidFill>
                <a:effectLst/>
                <a:uFill>
                  <a:solidFill>
                    <a:srgbClr val="000000"/>
                  </a:solidFill>
                </a:uFill>
                <a:latin typeface="Arial"/>
                <a:ea typeface="Arial"/>
                <a:cs typeface="Arial"/>
                <a:sym typeface="Arial"/>
              </a:rPr>
              <a:t>(without </a:t>
            </a:r>
            <a:r>
              <a:rPr kumimoji="0" lang="en-US" sz="1000" b="0" i="0" u="none" strike="noStrike" cap="none" spc="0" normalizeH="0" baseline="0" dirty="0">
                <a:ln>
                  <a:noFill/>
                </a:ln>
                <a:solidFill>
                  <a:srgbClr val="000000"/>
                </a:solidFill>
                <a:effectLst/>
                <a:uFill>
                  <a:solidFill>
                    <a:srgbClr val="000000"/>
                  </a:solidFill>
                </a:uFill>
                <a:latin typeface="Arial"/>
                <a:ea typeface="Arial"/>
                <a:cs typeface="Arial"/>
                <a:sym typeface="Arial"/>
              </a:rPr>
              <a:t>docs)</a:t>
            </a:r>
          </a:p>
        </p:txBody>
      </p:sp>
      <p:cxnSp>
        <p:nvCxnSpPr>
          <p:cNvPr id="22" name="Straight Arrow Connector 21">
            <a:extLst>
              <a:ext uri="{FF2B5EF4-FFF2-40B4-BE49-F238E27FC236}">
                <a16:creationId xmlns:a16="http://schemas.microsoft.com/office/drawing/2014/main" id="{AB1A8488-CE77-3D45-B89C-FD36EDE96B56}"/>
              </a:ext>
            </a:extLst>
          </p:cNvPr>
          <p:cNvCxnSpPr>
            <a:cxnSpLocks/>
            <a:stCxn id="32" idx="3"/>
            <a:endCxn id="21" idx="1"/>
          </p:cNvCxnSpPr>
          <p:nvPr/>
        </p:nvCxnSpPr>
        <p:spPr>
          <a:xfrm>
            <a:off x="1922889" y="5149404"/>
            <a:ext cx="552682" cy="3853"/>
          </a:xfrm>
          <a:prstGeom prst="straightConnector1">
            <a:avLst/>
          </a:prstGeom>
          <a:noFill/>
          <a:ln w="9525" cap="flat">
            <a:solidFill>
              <a:srgbClr val="000000"/>
            </a:solidFill>
            <a:prstDash val="sysDot"/>
            <a:round/>
            <a:tailEnd type="triangle"/>
          </a:ln>
          <a:effectLst/>
          <a:sp3d/>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694087278"/>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94C62-6017-0148-8EC5-D5533AAA6B07}"/>
              </a:ext>
            </a:extLst>
          </p:cNvPr>
          <p:cNvSpPr>
            <a:spLocks noGrp="1"/>
          </p:cNvSpPr>
          <p:nvPr>
            <p:ph type="title"/>
          </p:nvPr>
        </p:nvSpPr>
        <p:spPr/>
        <p:txBody>
          <a:bodyPr/>
          <a:lstStyle/>
          <a:p>
            <a:r>
              <a:rPr lang="en-US" dirty="0"/>
              <a:t>Job States – Regular Job With Reprint</a:t>
            </a:r>
          </a:p>
        </p:txBody>
      </p:sp>
      <p:sp>
        <p:nvSpPr>
          <p:cNvPr id="4" name="Slide Number Placeholder 3">
            <a:extLst>
              <a:ext uri="{FF2B5EF4-FFF2-40B4-BE49-F238E27FC236}">
                <a16:creationId xmlns:a16="http://schemas.microsoft.com/office/drawing/2014/main" id="{2B86F274-A6A9-CD4E-8493-4241B63962DC}"/>
              </a:ext>
            </a:extLst>
          </p:cNvPr>
          <p:cNvSpPr>
            <a:spLocks noGrp="1"/>
          </p:cNvSpPr>
          <p:nvPr>
            <p:ph type="sldNum" sz="quarter" idx="4"/>
          </p:nvPr>
        </p:nvSpPr>
        <p:spPr/>
        <p:txBody>
          <a:bodyPr/>
          <a:lstStyle/>
          <a:p>
            <a:fld id="{86CB4B4D-7CA3-9044-876B-883B54F8677D}" type="slidenum">
              <a:rPr lang="en-US" smtClean="0"/>
              <a:pPr/>
              <a:t>5</a:t>
            </a:fld>
            <a:endParaRPr lang="en-US" dirty="0"/>
          </a:p>
        </p:txBody>
      </p:sp>
      <p:sp>
        <p:nvSpPr>
          <p:cNvPr id="17" name="Rounded Rectangle 16">
            <a:extLst>
              <a:ext uri="{FF2B5EF4-FFF2-40B4-BE49-F238E27FC236}">
                <a16:creationId xmlns:a16="http://schemas.microsoft.com/office/drawing/2014/main" id="{96BEFAFF-8437-1844-ACFD-CC9E4DF38302}"/>
              </a:ext>
            </a:extLst>
          </p:cNvPr>
          <p:cNvSpPr/>
          <p:nvPr/>
        </p:nvSpPr>
        <p:spPr>
          <a:xfrm>
            <a:off x="605580" y="2394822"/>
            <a:ext cx="1317309" cy="403939"/>
          </a:xfrm>
          <a:prstGeom prst="roundRect">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'pending'</a:t>
            </a:r>
          </a:p>
        </p:txBody>
      </p:sp>
      <p:sp>
        <p:nvSpPr>
          <p:cNvPr id="18" name="Oval 17">
            <a:extLst>
              <a:ext uri="{FF2B5EF4-FFF2-40B4-BE49-F238E27FC236}">
                <a16:creationId xmlns:a16="http://schemas.microsoft.com/office/drawing/2014/main" id="{897CBE31-05A4-7E4F-94D7-7E8443314EAB}"/>
              </a:ext>
            </a:extLst>
          </p:cNvPr>
          <p:cNvSpPr/>
          <p:nvPr/>
        </p:nvSpPr>
        <p:spPr>
          <a:xfrm>
            <a:off x="806289" y="1631575"/>
            <a:ext cx="922238" cy="40393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ot="0" spcFirstLastPara="1" vertOverflow="overflow" horzOverflow="overflow" vert="horz" wrap="square" lIns="50800" tIns="50800" rIns="50800" bIns="50800" numCol="1" spcCol="38100" rtlCol="0" anchor="ctr">
            <a:sp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chemeClr val="bg1"/>
                </a:solidFill>
                <a:effectLst/>
                <a:uFill>
                  <a:solidFill>
                    <a:srgbClr val="000000"/>
                  </a:solidFill>
                </a:uFill>
                <a:latin typeface="Arial"/>
                <a:ea typeface="Arial"/>
                <a:cs typeface="Arial"/>
                <a:sym typeface="Arial"/>
              </a:rPr>
              <a:t>Job A</a:t>
            </a:r>
          </a:p>
        </p:txBody>
      </p:sp>
      <p:sp>
        <p:nvSpPr>
          <p:cNvPr id="44" name="Rounded Rectangle 43">
            <a:extLst>
              <a:ext uri="{FF2B5EF4-FFF2-40B4-BE49-F238E27FC236}">
                <a16:creationId xmlns:a16="http://schemas.microsoft.com/office/drawing/2014/main" id="{68166D40-3550-D34C-9BDA-A42BD3BD161F}"/>
              </a:ext>
            </a:extLst>
          </p:cNvPr>
          <p:cNvSpPr/>
          <p:nvPr/>
        </p:nvSpPr>
        <p:spPr>
          <a:xfrm>
            <a:off x="605580" y="3251526"/>
            <a:ext cx="1317309" cy="403939"/>
          </a:xfrm>
          <a:prstGeom prst="roundRect">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'processing'</a:t>
            </a:r>
          </a:p>
        </p:txBody>
      </p:sp>
      <p:cxnSp>
        <p:nvCxnSpPr>
          <p:cNvPr id="8" name="Curved Connector 7">
            <a:extLst>
              <a:ext uri="{FF2B5EF4-FFF2-40B4-BE49-F238E27FC236}">
                <a16:creationId xmlns:a16="http://schemas.microsoft.com/office/drawing/2014/main" id="{75830289-43C2-914C-89D8-04019F6D685B}"/>
              </a:ext>
            </a:extLst>
          </p:cNvPr>
          <p:cNvCxnSpPr>
            <a:cxnSpLocks/>
            <a:stCxn id="18" idx="4"/>
            <a:endCxn id="17" idx="0"/>
          </p:cNvCxnSpPr>
          <p:nvPr/>
        </p:nvCxnSpPr>
        <p:spPr>
          <a:xfrm rot="5400000">
            <a:off x="1086168" y="2213582"/>
            <a:ext cx="359308" cy="3173"/>
          </a:xfrm>
          <a:prstGeom prst="curvedConnector3">
            <a:avLst>
              <a:gd name="adj1" fmla="val 50000"/>
            </a:avLst>
          </a:prstGeom>
          <a:ln>
            <a:tailEnd type="triangle"/>
          </a:ln>
        </p:spPr>
        <p:style>
          <a:lnRef idx="3">
            <a:schemeClr val="accent4"/>
          </a:lnRef>
          <a:fillRef idx="0">
            <a:schemeClr val="accent4"/>
          </a:fillRef>
          <a:effectRef idx="2">
            <a:schemeClr val="accent4"/>
          </a:effectRef>
          <a:fontRef idx="minor">
            <a:schemeClr val="tx1"/>
          </a:fontRef>
        </p:style>
      </p:cxnSp>
      <p:sp>
        <p:nvSpPr>
          <p:cNvPr id="49" name="Rounded Rectangle 48">
            <a:extLst>
              <a:ext uri="{FF2B5EF4-FFF2-40B4-BE49-F238E27FC236}">
                <a16:creationId xmlns:a16="http://schemas.microsoft.com/office/drawing/2014/main" id="{24BADD4C-DF8E-184D-A7BA-0837BE2B3077}"/>
              </a:ext>
            </a:extLst>
          </p:cNvPr>
          <p:cNvSpPr/>
          <p:nvPr/>
        </p:nvSpPr>
        <p:spPr>
          <a:xfrm>
            <a:off x="605580" y="4108230"/>
            <a:ext cx="1317309" cy="403939"/>
          </a:xfrm>
          <a:prstGeom prst="roundRect">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'completed'</a:t>
            </a:r>
          </a:p>
        </p:txBody>
      </p:sp>
      <p:cxnSp>
        <p:nvCxnSpPr>
          <p:cNvPr id="51" name="Curved Connector 50">
            <a:extLst>
              <a:ext uri="{FF2B5EF4-FFF2-40B4-BE49-F238E27FC236}">
                <a16:creationId xmlns:a16="http://schemas.microsoft.com/office/drawing/2014/main" id="{5549CFE5-2F0B-1946-B4CA-39B45A8F8BBA}"/>
              </a:ext>
            </a:extLst>
          </p:cNvPr>
          <p:cNvCxnSpPr>
            <a:cxnSpLocks/>
            <a:stCxn id="17" idx="2"/>
            <a:endCxn id="44" idx="0"/>
          </p:cNvCxnSpPr>
          <p:nvPr/>
        </p:nvCxnSpPr>
        <p:spPr>
          <a:xfrm rot="5400000">
            <a:off x="1037853" y="3025143"/>
            <a:ext cx="452765" cy="12700"/>
          </a:xfrm>
          <a:prstGeom prst="curvedConnector3">
            <a:avLst>
              <a:gd name="adj1" fmla="val 50000"/>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23" name="Curved Connector 22">
            <a:extLst>
              <a:ext uri="{FF2B5EF4-FFF2-40B4-BE49-F238E27FC236}">
                <a16:creationId xmlns:a16="http://schemas.microsoft.com/office/drawing/2014/main" id="{ADA57DC7-459E-CA4A-9278-56B457A8882F}"/>
              </a:ext>
            </a:extLst>
          </p:cNvPr>
          <p:cNvCxnSpPr>
            <a:cxnSpLocks/>
            <a:stCxn id="44" idx="2"/>
            <a:endCxn id="49" idx="0"/>
          </p:cNvCxnSpPr>
          <p:nvPr/>
        </p:nvCxnSpPr>
        <p:spPr>
          <a:xfrm rot="5400000">
            <a:off x="1037853" y="3881847"/>
            <a:ext cx="452765" cy="12700"/>
          </a:xfrm>
          <a:prstGeom prst="curvedConnector3">
            <a:avLst>
              <a:gd name="adj1" fmla="val 50000"/>
            </a:avLst>
          </a:prstGeom>
          <a:ln>
            <a:tailEnd type="triangle"/>
          </a:ln>
        </p:spPr>
        <p:style>
          <a:lnRef idx="3">
            <a:schemeClr val="accent4"/>
          </a:lnRef>
          <a:fillRef idx="0">
            <a:schemeClr val="accent4"/>
          </a:fillRef>
          <a:effectRef idx="2">
            <a:schemeClr val="accent4"/>
          </a:effectRef>
          <a:fontRef idx="minor">
            <a:schemeClr val="tx1"/>
          </a:fontRef>
        </p:style>
      </p:cxnSp>
      <p:sp>
        <p:nvSpPr>
          <p:cNvPr id="32" name="Rounded Rectangle 31">
            <a:extLst>
              <a:ext uri="{FF2B5EF4-FFF2-40B4-BE49-F238E27FC236}">
                <a16:creationId xmlns:a16="http://schemas.microsoft.com/office/drawing/2014/main" id="{A4B5E10A-7598-8643-B8D0-7E95C1E7021B}"/>
              </a:ext>
            </a:extLst>
          </p:cNvPr>
          <p:cNvSpPr/>
          <p:nvPr/>
        </p:nvSpPr>
        <p:spPr>
          <a:xfrm>
            <a:off x="605580" y="4958585"/>
            <a:ext cx="1317309" cy="403939"/>
          </a:xfrm>
          <a:prstGeom prst="roundRect">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lang="en-US" sz="1400" dirty="0"/>
              <a:t>Job H</a:t>
            </a: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istory</a:t>
            </a:r>
          </a:p>
        </p:txBody>
      </p:sp>
      <p:sp>
        <p:nvSpPr>
          <p:cNvPr id="33" name="Rounded Rectangle 32">
            <a:extLst>
              <a:ext uri="{FF2B5EF4-FFF2-40B4-BE49-F238E27FC236}">
                <a16:creationId xmlns:a16="http://schemas.microsoft.com/office/drawing/2014/main" id="{CFEB62A9-5AB0-2B4B-B2C3-89457F27C0E3}"/>
              </a:ext>
            </a:extLst>
          </p:cNvPr>
          <p:cNvSpPr/>
          <p:nvPr/>
        </p:nvSpPr>
        <p:spPr>
          <a:xfrm>
            <a:off x="605580" y="5808940"/>
            <a:ext cx="1317309" cy="403939"/>
          </a:xfrm>
          <a:prstGeom prst="roundRect">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nchorCtr="0">
            <a:noAutofit/>
          </a:bodyPr>
          <a:lstStyle/>
          <a:p>
            <a:pPr algn="ctr"/>
            <a:r>
              <a:rPr lang="en-US" sz="1400" dirty="0"/>
              <a:t>Job Removal</a:t>
            </a:r>
          </a:p>
        </p:txBody>
      </p:sp>
      <p:cxnSp>
        <p:nvCxnSpPr>
          <p:cNvPr id="34" name="Curved Connector 33">
            <a:extLst>
              <a:ext uri="{FF2B5EF4-FFF2-40B4-BE49-F238E27FC236}">
                <a16:creationId xmlns:a16="http://schemas.microsoft.com/office/drawing/2014/main" id="{4744DE6C-3B71-FC4F-8F82-E85817DBD3E0}"/>
              </a:ext>
            </a:extLst>
          </p:cNvPr>
          <p:cNvCxnSpPr>
            <a:cxnSpLocks/>
            <a:stCxn id="49" idx="2"/>
            <a:endCxn id="32" idx="0"/>
          </p:cNvCxnSpPr>
          <p:nvPr/>
        </p:nvCxnSpPr>
        <p:spPr>
          <a:xfrm rot="5400000">
            <a:off x="1041027" y="4735377"/>
            <a:ext cx="446416" cy="12700"/>
          </a:xfrm>
          <a:prstGeom prst="curvedConnector3">
            <a:avLst>
              <a:gd name="adj1" fmla="val 50000"/>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37" name="Curved Connector 36">
            <a:extLst>
              <a:ext uri="{FF2B5EF4-FFF2-40B4-BE49-F238E27FC236}">
                <a16:creationId xmlns:a16="http://schemas.microsoft.com/office/drawing/2014/main" id="{E6C6E585-9388-C64D-97C3-BF478A1F17C6}"/>
              </a:ext>
            </a:extLst>
          </p:cNvPr>
          <p:cNvCxnSpPr>
            <a:cxnSpLocks/>
            <a:stCxn id="32" idx="2"/>
            <a:endCxn id="33" idx="0"/>
          </p:cNvCxnSpPr>
          <p:nvPr/>
        </p:nvCxnSpPr>
        <p:spPr>
          <a:xfrm rot="5400000">
            <a:off x="1041027" y="5585732"/>
            <a:ext cx="446416" cy="12700"/>
          </a:xfrm>
          <a:prstGeom prst="curvedConnector3">
            <a:avLst>
              <a:gd name="adj1" fmla="val 50000"/>
            </a:avLst>
          </a:prstGeom>
          <a:ln>
            <a:tailEnd type="triangle"/>
          </a:ln>
        </p:spPr>
        <p:style>
          <a:lnRef idx="3">
            <a:schemeClr val="accent4"/>
          </a:lnRef>
          <a:fillRef idx="0">
            <a:schemeClr val="accent4"/>
          </a:fillRef>
          <a:effectRef idx="2">
            <a:schemeClr val="accent4"/>
          </a:effectRef>
          <a:fontRef idx="minor">
            <a:schemeClr val="tx1"/>
          </a:fontRef>
        </p:style>
      </p:cxnSp>
      <p:sp>
        <p:nvSpPr>
          <p:cNvPr id="24" name="Oval 23">
            <a:extLst>
              <a:ext uri="{FF2B5EF4-FFF2-40B4-BE49-F238E27FC236}">
                <a16:creationId xmlns:a16="http://schemas.microsoft.com/office/drawing/2014/main" id="{32052655-8C6E-1244-A932-88E0B63D9395}"/>
              </a:ext>
            </a:extLst>
          </p:cNvPr>
          <p:cNvSpPr/>
          <p:nvPr/>
        </p:nvSpPr>
        <p:spPr>
          <a:xfrm>
            <a:off x="5385716" y="1631575"/>
            <a:ext cx="922238" cy="40393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ot="0" spcFirstLastPara="1" vertOverflow="overflow" horzOverflow="overflow" vert="horz" wrap="square" lIns="50800" tIns="50800" rIns="50800" bIns="50800" numCol="1" spcCol="38100" rtlCol="0" anchor="ctr">
            <a:sp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chemeClr val="bg1"/>
                </a:solidFill>
                <a:effectLst/>
                <a:uFill>
                  <a:solidFill>
                    <a:srgbClr val="000000"/>
                  </a:solidFill>
                </a:uFill>
                <a:latin typeface="Arial"/>
                <a:ea typeface="Arial"/>
                <a:cs typeface="Arial"/>
                <a:sym typeface="Arial"/>
              </a:rPr>
              <a:t>Job A'</a:t>
            </a:r>
          </a:p>
        </p:txBody>
      </p:sp>
      <p:cxnSp>
        <p:nvCxnSpPr>
          <p:cNvPr id="25" name="Curved Connector 24">
            <a:extLst>
              <a:ext uri="{FF2B5EF4-FFF2-40B4-BE49-F238E27FC236}">
                <a16:creationId xmlns:a16="http://schemas.microsoft.com/office/drawing/2014/main" id="{BADA8623-4F51-5E4F-9EBC-CFB8F0017F59}"/>
              </a:ext>
            </a:extLst>
          </p:cNvPr>
          <p:cNvCxnSpPr>
            <a:cxnSpLocks/>
            <a:stCxn id="48" idx="0"/>
            <a:endCxn id="24" idx="2"/>
          </p:cNvCxnSpPr>
          <p:nvPr/>
        </p:nvCxnSpPr>
        <p:spPr>
          <a:xfrm rot="5400000" flipH="1" flipV="1">
            <a:off x="3226755" y="1804831"/>
            <a:ext cx="2130247" cy="2187676"/>
          </a:xfrm>
          <a:prstGeom prst="curvedConnector2">
            <a:avLst/>
          </a:prstGeom>
          <a:ln>
            <a:tailEnd type="triangle"/>
          </a:ln>
        </p:spPr>
        <p:style>
          <a:lnRef idx="3">
            <a:schemeClr val="accent6"/>
          </a:lnRef>
          <a:fillRef idx="0">
            <a:schemeClr val="accent6"/>
          </a:fillRef>
          <a:effectRef idx="2">
            <a:schemeClr val="accent6"/>
          </a:effectRef>
          <a:fontRef idx="minor">
            <a:schemeClr val="tx1"/>
          </a:fontRef>
        </p:style>
      </p:cxnSp>
      <p:sp>
        <p:nvSpPr>
          <p:cNvPr id="27" name="Rounded Rectangle 26">
            <a:extLst>
              <a:ext uri="{FF2B5EF4-FFF2-40B4-BE49-F238E27FC236}">
                <a16:creationId xmlns:a16="http://schemas.microsoft.com/office/drawing/2014/main" id="{80438164-CF1A-D442-957D-245812D60978}"/>
              </a:ext>
            </a:extLst>
          </p:cNvPr>
          <p:cNvSpPr/>
          <p:nvPr/>
        </p:nvSpPr>
        <p:spPr>
          <a:xfrm>
            <a:off x="5195837" y="2409489"/>
            <a:ext cx="1317309" cy="403939"/>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'pending'</a:t>
            </a:r>
          </a:p>
        </p:txBody>
      </p:sp>
      <p:sp>
        <p:nvSpPr>
          <p:cNvPr id="28" name="Rounded Rectangle 27">
            <a:extLst>
              <a:ext uri="{FF2B5EF4-FFF2-40B4-BE49-F238E27FC236}">
                <a16:creationId xmlns:a16="http://schemas.microsoft.com/office/drawing/2014/main" id="{D24576BE-4CB1-B144-BFB0-F7DF10C47CBE}"/>
              </a:ext>
            </a:extLst>
          </p:cNvPr>
          <p:cNvSpPr/>
          <p:nvPr/>
        </p:nvSpPr>
        <p:spPr>
          <a:xfrm>
            <a:off x="5195837" y="3266193"/>
            <a:ext cx="1317309" cy="403939"/>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'processing'</a:t>
            </a:r>
          </a:p>
        </p:txBody>
      </p:sp>
      <p:cxnSp>
        <p:nvCxnSpPr>
          <p:cNvPr id="29" name="Curved Connector 28">
            <a:extLst>
              <a:ext uri="{FF2B5EF4-FFF2-40B4-BE49-F238E27FC236}">
                <a16:creationId xmlns:a16="http://schemas.microsoft.com/office/drawing/2014/main" id="{F963B876-C467-3043-BF5B-91943118A55F}"/>
              </a:ext>
            </a:extLst>
          </p:cNvPr>
          <p:cNvCxnSpPr>
            <a:cxnSpLocks/>
            <a:endCxn id="27" idx="0"/>
          </p:cNvCxnSpPr>
          <p:nvPr/>
        </p:nvCxnSpPr>
        <p:spPr>
          <a:xfrm rot="5400000">
            <a:off x="5676425" y="2228249"/>
            <a:ext cx="359308" cy="3173"/>
          </a:xfrm>
          <a:prstGeom prst="curvedConnector3">
            <a:avLst>
              <a:gd name="adj1" fmla="val 50000"/>
            </a:avLst>
          </a:prstGeom>
          <a:ln>
            <a:tailEnd type="triangle"/>
          </a:ln>
        </p:spPr>
        <p:style>
          <a:lnRef idx="3">
            <a:schemeClr val="accent6"/>
          </a:lnRef>
          <a:fillRef idx="0">
            <a:schemeClr val="accent6"/>
          </a:fillRef>
          <a:effectRef idx="2">
            <a:schemeClr val="accent6"/>
          </a:effectRef>
          <a:fontRef idx="minor">
            <a:schemeClr val="tx1"/>
          </a:fontRef>
        </p:style>
      </p:cxnSp>
      <p:sp>
        <p:nvSpPr>
          <p:cNvPr id="30" name="Rounded Rectangle 29">
            <a:extLst>
              <a:ext uri="{FF2B5EF4-FFF2-40B4-BE49-F238E27FC236}">
                <a16:creationId xmlns:a16="http://schemas.microsoft.com/office/drawing/2014/main" id="{85DFCA32-2B10-2D4B-8AE7-956582DFEB24}"/>
              </a:ext>
            </a:extLst>
          </p:cNvPr>
          <p:cNvSpPr/>
          <p:nvPr/>
        </p:nvSpPr>
        <p:spPr>
          <a:xfrm>
            <a:off x="5195837" y="4122897"/>
            <a:ext cx="1317309" cy="403939"/>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'completed'</a:t>
            </a:r>
          </a:p>
        </p:txBody>
      </p:sp>
      <p:cxnSp>
        <p:nvCxnSpPr>
          <p:cNvPr id="31" name="Curved Connector 30">
            <a:extLst>
              <a:ext uri="{FF2B5EF4-FFF2-40B4-BE49-F238E27FC236}">
                <a16:creationId xmlns:a16="http://schemas.microsoft.com/office/drawing/2014/main" id="{27B41D76-08A3-2148-B62B-43B97D6F6E19}"/>
              </a:ext>
            </a:extLst>
          </p:cNvPr>
          <p:cNvCxnSpPr>
            <a:cxnSpLocks/>
            <a:stCxn id="27" idx="2"/>
            <a:endCxn id="28" idx="0"/>
          </p:cNvCxnSpPr>
          <p:nvPr/>
        </p:nvCxnSpPr>
        <p:spPr>
          <a:xfrm rot="5400000">
            <a:off x="5628110" y="3039810"/>
            <a:ext cx="452765" cy="12700"/>
          </a:xfrm>
          <a:prstGeom prst="curvedConnector3">
            <a:avLst>
              <a:gd name="adj1" fmla="val 50000"/>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35" name="Curved Connector 34">
            <a:extLst>
              <a:ext uri="{FF2B5EF4-FFF2-40B4-BE49-F238E27FC236}">
                <a16:creationId xmlns:a16="http://schemas.microsoft.com/office/drawing/2014/main" id="{9AAFE737-BE60-374E-B69A-FA5E75B8EF31}"/>
              </a:ext>
            </a:extLst>
          </p:cNvPr>
          <p:cNvCxnSpPr>
            <a:cxnSpLocks/>
            <a:stCxn id="28" idx="2"/>
            <a:endCxn id="30" idx="0"/>
          </p:cNvCxnSpPr>
          <p:nvPr/>
        </p:nvCxnSpPr>
        <p:spPr>
          <a:xfrm rot="5400000">
            <a:off x="5628110" y="3896514"/>
            <a:ext cx="452765" cy="12700"/>
          </a:xfrm>
          <a:prstGeom prst="curvedConnector3">
            <a:avLst>
              <a:gd name="adj1" fmla="val 50000"/>
            </a:avLst>
          </a:prstGeom>
          <a:ln>
            <a:tailEnd type="triangle"/>
          </a:ln>
        </p:spPr>
        <p:style>
          <a:lnRef idx="3">
            <a:schemeClr val="accent6"/>
          </a:lnRef>
          <a:fillRef idx="0">
            <a:schemeClr val="accent6"/>
          </a:fillRef>
          <a:effectRef idx="2">
            <a:schemeClr val="accent6"/>
          </a:effectRef>
          <a:fontRef idx="minor">
            <a:schemeClr val="tx1"/>
          </a:fontRef>
        </p:style>
      </p:cxnSp>
      <p:sp>
        <p:nvSpPr>
          <p:cNvPr id="36" name="Rounded Rectangle 35">
            <a:extLst>
              <a:ext uri="{FF2B5EF4-FFF2-40B4-BE49-F238E27FC236}">
                <a16:creationId xmlns:a16="http://schemas.microsoft.com/office/drawing/2014/main" id="{EAE7F71A-F7FD-6743-80E4-E7FE0058F7A3}"/>
              </a:ext>
            </a:extLst>
          </p:cNvPr>
          <p:cNvSpPr/>
          <p:nvPr/>
        </p:nvSpPr>
        <p:spPr>
          <a:xfrm>
            <a:off x="5195837" y="4973252"/>
            <a:ext cx="1317309" cy="403939"/>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lang="en-US" sz="1400" dirty="0"/>
              <a:t>Job H</a:t>
            </a: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istory</a:t>
            </a:r>
          </a:p>
        </p:txBody>
      </p:sp>
      <p:sp>
        <p:nvSpPr>
          <p:cNvPr id="38" name="Rounded Rectangle 37">
            <a:extLst>
              <a:ext uri="{FF2B5EF4-FFF2-40B4-BE49-F238E27FC236}">
                <a16:creationId xmlns:a16="http://schemas.microsoft.com/office/drawing/2014/main" id="{ADEB8F6F-A99F-6E41-A27B-0BBDC749FA4F}"/>
              </a:ext>
            </a:extLst>
          </p:cNvPr>
          <p:cNvSpPr/>
          <p:nvPr/>
        </p:nvSpPr>
        <p:spPr>
          <a:xfrm>
            <a:off x="5195837" y="5823607"/>
            <a:ext cx="1317309" cy="403939"/>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Job Removal</a:t>
            </a:r>
          </a:p>
        </p:txBody>
      </p:sp>
      <p:cxnSp>
        <p:nvCxnSpPr>
          <p:cNvPr id="39" name="Curved Connector 38">
            <a:extLst>
              <a:ext uri="{FF2B5EF4-FFF2-40B4-BE49-F238E27FC236}">
                <a16:creationId xmlns:a16="http://schemas.microsoft.com/office/drawing/2014/main" id="{88FFC595-7A26-B442-930F-6F47351CB751}"/>
              </a:ext>
            </a:extLst>
          </p:cNvPr>
          <p:cNvCxnSpPr>
            <a:cxnSpLocks/>
            <a:stCxn id="30" idx="2"/>
            <a:endCxn id="36" idx="0"/>
          </p:cNvCxnSpPr>
          <p:nvPr/>
        </p:nvCxnSpPr>
        <p:spPr>
          <a:xfrm rot="5400000">
            <a:off x="5631284" y="4750044"/>
            <a:ext cx="446416" cy="12700"/>
          </a:xfrm>
          <a:prstGeom prst="curvedConnector3">
            <a:avLst>
              <a:gd name="adj1" fmla="val 50000"/>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40" name="Curved Connector 39">
            <a:extLst>
              <a:ext uri="{FF2B5EF4-FFF2-40B4-BE49-F238E27FC236}">
                <a16:creationId xmlns:a16="http://schemas.microsoft.com/office/drawing/2014/main" id="{46CFF399-610C-FF4C-A529-04C91E722937}"/>
              </a:ext>
            </a:extLst>
          </p:cNvPr>
          <p:cNvCxnSpPr>
            <a:cxnSpLocks/>
            <a:stCxn id="36" idx="2"/>
            <a:endCxn id="38" idx="0"/>
          </p:cNvCxnSpPr>
          <p:nvPr/>
        </p:nvCxnSpPr>
        <p:spPr>
          <a:xfrm rot="5400000">
            <a:off x="5631284" y="5600399"/>
            <a:ext cx="446416" cy="12700"/>
          </a:xfrm>
          <a:prstGeom prst="curvedConnector3">
            <a:avLst>
              <a:gd name="adj1" fmla="val 50000"/>
            </a:avLst>
          </a:prstGeom>
          <a:ln>
            <a:tailEnd type="triangle"/>
          </a:ln>
        </p:spPr>
        <p:style>
          <a:lnRef idx="3">
            <a:schemeClr val="accent6"/>
          </a:lnRef>
          <a:fillRef idx="0">
            <a:schemeClr val="accent6"/>
          </a:fillRef>
          <a:effectRef idx="2">
            <a:schemeClr val="accent6"/>
          </a:effectRef>
          <a:fontRef idx="minor">
            <a:schemeClr val="tx1"/>
          </a:fontRef>
        </p:style>
      </p:cxnSp>
      <p:sp>
        <p:nvSpPr>
          <p:cNvPr id="14" name="TextBox 13">
            <a:extLst>
              <a:ext uri="{FF2B5EF4-FFF2-40B4-BE49-F238E27FC236}">
                <a16:creationId xmlns:a16="http://schemas.microsoft.com/office/drawing/2014/main" id="{C9D82EF3-E7D7-F944-84EC-E9CBC69AEBE6}"/>
              </a:ext>
            </a:extLst>
          </p:cNvPr>
          <p:cNvSpPr txBox="1"/>
          <p:nvPr/>
        </p:nvSpPr>
        <p:spPr>
          <a:xfrm>
            <a:off x="3452515" y="1611535"/>
            <a:ext cx="1388522" cy="74892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Reprocess-Job</a:t>
            </a:r>
          </a:p>
          <a:p>
            <a:pPr marL="40640" marR="4064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or non-IPP</a:t>
            </a:r>
          </a:p>
          <a:p>
            <a:pPr marL="40640" marR="40640" indent="0" algn="l" defTabSz="914400" rtl="0" fontAlgn="auto" latinLnBrk="0" hangingPunct="0">
              <a:lnSpc>
                <a:spcPct val="100000"/>
              </a:lnSpc>
              <a:spcBef>
                <a:spcPts val="0"/>
              </a:spcBef>
              <a:spcAft>
                <a:spcPts val="0"/>
              </a:spcAft>
              <a:buClrTx/>
              <a:buSzTx/>
              <a:buFontTx/>
              <a:buNone/>
              <a:tabLst/>
            </a:pPr>
            <a:r>
              <a:rPr lang="en-US" sz="1400" dirty="0"/>
              <a:t>reprint</a:t>
            </a:r>
            <a:endPar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endParaRPr>
          </a:p>
        </p:txBody>
      </p:sp>
      <p:sp>
        <p:nvSpPr>
          <p:cNvPr id="16" name="TextBox 15">
            <a:extLst>
              <a:ext uri="{FF2B5EF4-FFF2-40B4-BE49-F238E27FC236}">
                <a16:creationId xmlns:a16="http://schemas.microsoft.com/office/drawing/2014/main" id="{A648FEBA-AE76-574A-80F7-5B62E05CD2E5}"/>
              </a:ext>
            </a:extLst>
          </p:cNvPr>
          <p:cNvSpPr txBox="1"/>
          <p:nvPr/>
        </p:nvSpPr>
        <p:spPr>
          <a:xfrm>
            <a:off x="1231503" y="4593593"/>
            <a:ext cx="1114408" cy="24109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900" b="0" i="0" u="none" strike="noStrike" cap="none" spc="0" normalizeH="0" baseline="0" dirty="0">
                <a:ln>
                  <a:noFill/>
                </a:ln>
                <a:solidFill>
                  <a:srgbClr val="000000"/>
                </a:solidFill>
                <a:effectLst/>
                <a:uFill>
                  <a:solidFill>
                    <a:srgbClr val="000000"/>
                  </a:solidFill>
                </a:uFill>
                <a:latin typeface="Arial"/>
                <a:ea typeface="Arial"/>
                <a:cs typeface="Arial"/>
                <a:sym typeface="Arial"/>
              </a:rPr>
              <a:t>Delete documents</a:t>
            </a:r>
          </a:p>
        </p:txBody>
      </p:sp>
      <p:sp>
        <p:nvSpPr>
          <p:cNvPr id="42" name="TextBox 41">
            <a:extLst>
              <a:ext uri="{FF2B5EF4-FFF2-40B4-BE49-F238E27FC236}">
                <a16:creationId xmlns:a16="http://schemas.microsoft.com/office/drawing/2014/main" id="{552B779B-0F33-814A-80BC-07F7BEE38177}"/>
              </a:ext>
            </a:extLst>
          </p:cNvPr>
          <p:cNvSpPr txBox="1"/>
          <p:nvPr/>
        </p:nvSpPr>
        <p:spPr>
          <a:xfrm>
            <a:off x="1273759" y="5459413"/>
            <a:ext cx="1390124" cy="24109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900" b="0" i="0" u="none" strike="noStrike" cap="none" spc="0" normalizeH="0" baseline="0" dirty="0">
                <a:ln>
                  <a:noFill/>
                </a:ln>
                <a:solidFill>
                  <a:srgbClr val="000000"/>
                </a:solidFill>
                <a:effectLst/>
                <a:uFill>
                  <a:solidFill>
                    <a:srgbClr val="000000"/>
                  </a:solidFill>
                </a:uFill>
                <a:latin typeface="Arial"/>
                <a:ea typeface="Arial"/>
                <a:cs typeface="Arial"/>
                <a:sym typeface="Arial"/>
              </a:rPr>
              <a:t>Delete Job from History</a:t>
            </a:r>
          </a:p>
        </p:txBody>
      </p:sp>
      <p:sp>
        <p:nvSpPr>
          <p:cNvPr id="43" name="TextBox 42">
            <a:extLst>
              <a:ext uri="{FF2B5EF4-FFF2-40B4-BE49-F238E27FC236}">
                <a16:creationId xmlns:a16="http://schemas.microsoft.com/office/drawing/2014/main" id="{CF8883D1-8E49-1D4C-AA1D-886BAB2D3FCE}"/>
              </a:ext>
            </a:extLst>
          </p:cNvPr>
          <p:cNvSpPr txBox="1"/>
          <p:nvPr/>
        </p:nvSpPr>
        <p:spPr>
          <a:xfrm>
            <a:off x="5875603" y="4623016"/>
            <a:ext cx="1114408" cy="24109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900" b="0" i="0" u="none" strike="noStrike" cap="none" spc="0" normalizeH="0" baseline="0" dirty="0">
                <a:ln>
                  <a:noFill/>
                </a:ln>
                <a:solidFill>
                  <a:srgbClr val="000000"/>
                </a:solidFill>
                <a:effectLst/>
                <a:uFill>
                  <a:solidFill>
                    <a:srgbClr val="000000"/>
                  </a:solidFill>
                </a:uFill>
                <a:latin typeface="Arial"/>
                <a:ea typeface="Arial"/>
                <a:cs typeface="Arial"/>
                <a:sym typeface="Arial"/>
              </a:rPr>
              <a:t>Delete documents</a:t>
            </a:r>
          </a:p>
        </p:txBody>
      </p:sp>
      <p:sp>
        <p:nvSpPr>
          <p:cNvPr id="45" name="TextBox 44">
            <a:extLst>
              <a:ext uri="{FF2B5EF4-FFF2-40B4-BE49-F238E27FC236}">
                <a16:creationId xmlns:a16="http://schemas.microsoft.com/office/drawing/2014/main" id="{EB06A610-D90A-2742-8E78-31500AB820A2}"/>
              </a:ext>
            </a:extLst>
          </p:cNvPr>
          <p:cNvSpPr txBox="1"/>
          <p:nvPr/>
        </p:nvSpPr>
        <p:spPr>
          <a:xfrm>
            <a:off x="5917859" y="5488836"/>
            <a:ext cx="1390124" cy="24109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900" b="0" i="0" u="none" strike="noStrike" cap="none" spc="0" normalizeH="0" baseline="0" dirty="0">
                <a:ln>
                  <a:noFill/>
                </a:ln>
                <a:solidFill>
                  <a:srgbClr val="000000"/>
                </a:solidFill>
                <a:effectLst/>
                <a:uFill>
                  <a:solidFill>
                    <a:srgbClr val="000000"/>
                  </a:solidFill>
                </a:uFill>
                <a:latin typeface="Arial"/>
                <a:ea typeface="Arial"/>
                <a:cs typeface="Arial"/>
                <a:sym typeface="Arial"/>
              </a:rPr>
              <a:t>Delete Job from History</a:t>
            </a:r>
          </a:p>
        </p:txBody>
      </p:sp>
      <p:sp>
        <p:nvSpPr>
          <p:cNvPr id="48" name="Rectangle 47">
            <a:extLst>
              <a:ext uri="{FF2B5EF4-FFF2-40B4-BE49-F238E27FC236}">
                <a16:creationId xmlns:a16="http://schemas.microsoft.com/office/drawing/2014/main" id="{F816212D-1B54-8A41-801C-7D0A48264C3B}"/>
              </a:ext>
            </a:extLst>
          </p:cNvPr>
          <p:cNvSpPr/>
          <p:nvPr/>
        </p:nvSpPr>
        <p:spPr>
          <a:xfrm>
            <a:off x="2475571" y="3963792"/>
            <a:ext cx="1444938" cy="679447"/>
          </a:xfrm>
          <a:prstGeom prst="rect">
            <a:avLst/>
          </a:prstGeom>
          <a:ln/>
        </p:spPr>
        <p:style>
          <a:lnRef idx="1">
            <a:schemeClr val="accent5"/>
          </a:lnRef>
          <a:fillRef idx="2">
            <a:schemeClr val="accent5"/>
          </a:fillRef>
          <a:effectRef idx="1">
            <a:schemeClr val="accent5"/>
          </a:effectRef>
          <a:fontRef idx="minor">
            <a:schemeClr val="dk1"/>
          </a:fontRef>
        </p:style>
        <p:txBody>
          <a:bodyPr rot="0" spcFirstLastPara="1" vertOverflow="overflow" horzOverflow="overflow" vert="horz" wrap="square" lIns="50800" tIns="50800" rIns="50800" bIns="50800" numCol="1" spcCol="38100" rtlCol="0" anchor="t">
            <a:no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1000" b="1" i="0" u="sng" strike="noStrike" cap="none" spc="0" normalizeH="0" baseline="0" dirty="0">
                <a:ln>
                  <a:noFill/>
                </a:ln>
                <a:solidFill>
                  <a:srgbClr val="000000"/>
                </a:solidFill>
                <a:effectLst/>
                <a:uFill>
                  <a:solidFill>
                    <a:srgbClr val="000000"/>
                  </a:solidFill>
                </a:uFill>
                <a:latin typeface="Arial"/>
                <a:ea typeface="Arial"/>
                <a:cs typeface="Arial"/>
                <a:sym typeface="Arial"/>
              </a:rPr>
              <a:t>Job History</a:t>
            </a:r>
          </a:p>
          <a:p>
            <a:pPr marL="40640" marR="40640" indent="0" algn="l" defTabSz="914400" rtl="0" fontAlgn="auto" latinLnBrk="0" hangingPunct="0">
              <a:lnSpc>
                <a:spcPct val="100000"/>
              </a:lnSpc>
              <a:spcBef>
                <a:spcPts val="0"/>
              </a:spcBef>
              <a:spcAft>
                <a:spcPts val="0"/>
              </a:spcAft>
              <a:buClrTx/>
              <a:buSzTx/>
              <a:buFontTx/>
              <a:buNone/>
              <a:tabLst/>
            </a:pPr>
            <a:r>
              <a:rPr kumimoji="0" lang="en-US" sz="1000" b="0" i="0" u="none" strike="noStrike" cap="none" spc="0" normalizeH="0" baseline="0" dirty="0">
                <a:ln>
                  <a:noFill/>
                </a:ln>
                <a:solidFill>
                  <a:srgbClr val="000000"/>
                </a:solidFill>
                <a:effectLst/>
                <a:uFill>
                  <a:solidFill>
                    <a:srgbClr val="000000"/>
                  </a:solidFill>
                </a:uFill>
                <a:latin typeface="Arial"/>
                <a:ea typeface="Arial"/>
                <a:cs typeface="Arial"/>
                <a:sym typeface="Arial"/>
              </a:rPr>
              <a:t>- Job A (with docs)</a:t>
            </a:r>
          </a:p>
        </p:txBody>
      </p:sp>
      <p:cxnSp>
        <p:nvCxnSpPr>
          <p:cNvPr id="50" name="Straight Arrow Connector 49">
            <a:extLst>
              <a:ext uri="{FF2B5EF4-FFF2-40B4-BE49-F238E27FC236}">
                <a16:creationId xmlns:a16="http://schemas.microsoft.com/office/drawing/2014/main" id="{E667F90E-1BE4-864A-93D4-82F443DCF024}"/>
              </a:ext>
            </a:extLst>
          </p:cNvPr>
          <p:cNvCxnSpPr>
            <a:cxnSpLocks/>
            <a:stCxn id="49" idx="3"/>
            <a:endCxn id="48" idx="1"/>
          </p:cNvCxnSpPr>
          <p:nvPr/>
        </p:nvCxnSpPr>
        <p:spPr>
          <a:xfrm flipV="1">
            <a:off x="1922889" y="4303516"/>
            <a:ext cx="552682" cy="6684"/>
          </a:xfrm>
          <a:prstGeom prst="straightConnector1">
            <a:avLst/>
          </a:prstGeom>
          <a:noFill/>
          <a:ln w="9525" cap="flat">
            <a:solidFill>
              <a:srgbClr val="000000"/>
            </a:solidFill>
            <a:prstDash val="sysDot"/>
            <a:round/>
            <a:tailEnd type="triangle"/>
          </a:ln>
          <a:effectLst/>
          <a:sp3d/>
        </p:spPr>
        <p:style>
          <a:lnRef idx="0">
            <a:scrgbClr r="0" g="0" b="0"/>
          </a:lnRef>
          <a:fillRef idx="0">
            <a:scrgbClr r="0" g="0" b="0"/>
          </a:fillRef>
          <a:effectRef idx="0">
            <a:scrgbClr r="0" g="0" b="0"/>
          </a:effectRef>
          <a:fontRef idx="none"/>
        </p:style>
      </p:cxnSp>
      <p:sp>
        <p:nvSpPr>
          <p:cNvPr id="52" name="Rectangle 51">
            <a:extLst>
              <a:ext uri="{FF2B5EF4-FFF2-40B4-BE49-F238E27FC236}">
                <a16:creationId xmlns:a16="http://schemas.microsoft.com/office/drawing/2014/main" id="{6EEC4FB2-F574-C246-8BAE-AE7C45744894}"/>
              </a:ext>
            </a:extLst>
          </p:cNvPr>
          <p:cNvSpPr/>
          <p:nvPr/>
        </p:nvSpPr>
        <p:spPr>
          <a:xfrm>
            <a:off x="2475571" y="4818001"/>
            <a:ext cx="1444938" cy="679447"/>
          </a:xfrm>
          <a:prstGeom prst="rect">
            <a:avLst/>
          </a:prstGeom>
          <a:ln/>
        </p:spPr>
        <p:style>
          <a:lnRef idx="1">
            <a:schemeClr val="accent5"/>
          </a:lnRef>
          <a:fillRef idx="2">
            <a:schemeClr val="accent5"/>
          </a:fillRef>
          <a:effectRef idx="1">
            <a:schemeClr val="accent5"/>
          </a:effectRef>
          <a:fontRef idx="minor">
            <a:schemeClr val="dk1"/>
          </a:fontRef>
        </p:style>
        <p:txBody>
          <a:bodyPr rot="0" spcFirstLastPara="1" vertOverflow="overflow" horzOverflow="overflow" vert="horz" wrap="square" lIns="50800" tIns="50800" rIns="50800" bIns="50800" numCol="1" spcCol="38100" rtlCol="0" anchor="t">
            <a:no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1000" b="1" i="0" u="sng" strike="noStrike" cap="none" spc="0" normalizeH="0" baseline="0" dirty="0">
                <a:ln>
                  <a:noFill/>
                </a:ln>
                <a:solidFill>
                  <a:srgbClr val="000000"/>
                </a:solidFill>
                <a:effectLst/>
                <a:uFill>
                  <a:solidFill>
                    <a:srgbClr val="000000"/>
                  </a:solidFill>
                </a:uFill>
                <a:latin typeface="Arial"/>
                <a:ea typeface="Arial"/>
                <a:cs typeface="Arial"/>
                <a:sym typeface="Arial"/>
              </a:rPr>
              <a:t>Job History</a:t>
            </a:r>
          </a:p>
          <a:p>
            <a:pPr marL="40640" marR="40640" indent="0" algn="l" defTabSz="914400" rtl="0" fontAlgn="auto" latinLnBrk="0" hangingPunct="0">
              <a:lnSpc>
                <a:spcPct val="100000"/>
              </a:lnSpc>
              <a:spcBef>
                <a:spcPts val="0"/>
              </a:spcBef>
              <a:spcAft>
                <a:spcPts val="0"/>
              </a:spcAft>
              <a:buClrTx/>
              <a:buSzTx/>
              <a:buFontTx/>
              <a:buNone/>
              <a:tabLst/>
            </a:pPr>
            <a:r>
              <a:rPr kumimoji="0" lang="en-US" sz="1000" b="0" i="0" u="none" strike="noStrike" cap="none" spc="0" normalizeH="0" baseline="0" dirty="0">
                <a:ln>
                  <a:noFill/>
                </a:ln>
                <a:solidFill>
                  <a:srgbClr val="000000"/>
                </a:solidFill>
                <a:effectLst/>
                <a:uFill>
                  <a:solidFill>
                    <a:srgbClr val="000000"/>
                  </a:solidFill>
                </a:uFill>
                <a:latin typeface="Arial"/>
                <a:ea typeface="Arial"/>
                <a:cs typeface="Arial"/>
                <a:sym typeface="Arial"/>
              </a:rPr>
              <a:t>- Job A </a:t>
            </a:r>
            <a:r>
              <a:rPr kumimoji="0" lang="en-US" sz="1000" b="0" i="0" u="none" strike="noStrike" cap="none" spc="0" normalizeH="0" baseline="0">
                <a:ln>
                  <a:noFill/>
                </a:ln>
                <a:solidFill>
                  <a:srgbClr val="000000"/>
                </a:solidFill>
                <a:effectLst/>
                <a:uFill>
                  <a:solidFill>
                    <a:srgbClr val="000000"/>
                  </a:solidFill>
                </a:uFill>
                <a:latin typeface="Arial"/>
                <a:ea typeface="Arial"/>
                <a:cs typeface="Arial"/>
                <a:sym typeface="Arial"/>
              </a:rPr>
              <a:t>(without </a:t>
            </a:r>
            <a:r>
              <a:rPr kumimoji="0" lang="en-US" sz="1000" b="0" i="0" u="none" strike="noStrike" cap="none" spc="0" normalizeH="0" baseline="0" dirty="0">
                <a:ln>
                  <a:noFill/>
                </a:ln>
                <a:solidFill>
                  <a:srgbClr val="000000"/>
                </a:solidFill>
                <a:effectLst/>
                <a:uFill>
                  <a:solidFill>
                    <a:srgbClr val="000000"/>
                  </a:solidFill>
                </a:uFill>
                <a:latin typeface="Arial"/>
                <a:ea typeface="Arial"/>
                <a:cs typeface="Arial"/>
                <a:sym typeface="Arial"/>
              </a:rPr>
              <a:t>docs)</a:t>
            </a:r>
          </a:p>
        </p:txBody>
      </p:sp>
      <p:cxnSp>
        <p:nvCxnSpPr>
          <p:cNvPr id="53" name="Straight Arrow Connector 52">
            <a:extLst>
              <a:ext uri="{FF2B5EF4-FFF2-40B4-BE49-F238E27FC236}">
                <a16:creationId xmlns:a16="http://schemas.microsoft.com/office/drawing/2014/main" id="{04D52E4A-7349-2C4C-AE5E-63F6AF7B4616}"/>
              </a:ext>
            </a:extLst>
          </p:cNvPr>
          <p:cNvCxnSpPr>
            <a:cxnSpLocks/>
            <a:stCxn id="32" idx="3"/>
            <a:endCxn id="52" idx="1"/>
          </p:cNvCxnSpPr>
          <p:nvPr/>
        </p:nvCxnSpPr>
        <p:spPr>
          <a:xfrm flipV="1">
            <a:off x="1922889" y="5157725"/>
            <a:ext cx="552682" cy="2830"/>
          </a:xfrm>
          <a:prstGeom prst="straightConnector1">
            <a:avLst/>
          </a:prstGeom>
          <a:noFill/>
          <a:ln w="9525" cap="flat">
            <a:solidFill>
              <a:srgbClr val="000000"/>
            </a:solidFill>
            <a:prstDash val="sysDot"/>
            <a:round/>
            <a:tailEnd type="triangle"/>
          </a:ln>
          <a:effectLst/>
          <a:sp3d/>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1499248467"/>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94C62-6017-0148-8EC5-D5533AAA6B07}"/>
              </a:ext>
            </a:extLst>
          </p:cNvPr>
          <p:cNvSpPr>
            <a:spLocks noGrp="1"/>
          </p:cNvSpPr>
          <p:nvPr>
            <p:ph type="title"/>
          </p:nvPr>
        </p:nvSpPr>
        <p:spPr/>
        <p:txBody>
          <a:bodyPr/>
          <a:lstStyle/>
          <a:p>
            <a:r>
              <a:rPr lang="en-US" dirty="0"/>
              <a:t>Job States – </a:t>
            </a:r>
            <a:r>
              <a:rPr lang="en-US"/>
              <a:t>Proof Print </a:t>
            </a:r>
            <a:r>
              <a:rPr lang="en-US" dirty="0"/>
              <a:t>Job</a:t>
            </a:r>
          </a:p>
        </p:txBody>
      </p:sp>
      <p:sp>
        <p:nvSpPr>
          <p:cNvPr id="4" name="Slide Number Placeholder 3">
            <a:extLst>
              <a:ext uri="{FF2B5EF4-FFF2-40B4-BE49-F238E27FC236}">
                <a16:creationId xmlns:a16="http://schemas.microsoft.com/office/drawing/2014/main" id="{2B86F274-A6A9-CD4E-8493-4241B63962DC}"/>
              </a:ext>
            </a:extLst>
          </p:cNvPr>
          <p:cNvSpPr>
            <a:spLocks noGrp="1"/>
          </p:cNvSpPr>
          <p:nvPr>
            <p:ph type="sldNum" sz="quarter" idx="4"/>
          </p:nvPr>
        </p:nvSpPr>
        <p:spPr/>
        <p:txBody>
          <a:bodyPr/>
          <a:lstStyle/>
          <a:p>
            <a:fld id="{86CB4B4D-7CA3-9044-876B-883B54F8677D}" type="slidenum">
              <a:rPr lang="en-US" smtClean="0"/>
              <a:pPr/>
              <a:t>6</a:t>
            </a:fld>
            <a:endParaRPr lang="en-US" dirty="0"/>
          </a:p>
        </p:txBody>
      </p:sp>
      <p:sp>
        <p:nvSpPr>
          <p:cNvPr id="17" name="Rounded Rectangle 16">
            <a:extLst>
              <a:ext uri="{FF2B5EF4-FFF2-40B4-BE49-F238E27FC236}">
                <a16:creationId xmlns:a16="http://schemas.microsoft.com/office/drawing/2014/main" id="{96BEFAFF-8437-1844-ACFD-CC9E4DF38302}"/>
              </a:ext>
            </a:extLst>
          </p:cNvPr>
          <p:cNvSpPr/>
          <p:nvPr/>
        </p:nvSpPr>
        <p:spPr>
          <a:xfrm>
            <a:off x="605580" y="2394821"/>
            <a:ext cx="1317309" cy="403939"/>
          </a:xfrm>
          <a:prstGeom prst="roundRect">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'pending'</a:t>
            </a:r>
          </a:p>
        </p:txBody>
      </p:sp>
      <p:sp>
        <p:nvSpPr>
          <p:cNvPr id="18" name="Oval 17">
            <a:extLst>
              <a:ext uri="{FF2B5EF4-FFF2-40B4-BE49-F238E27FC236}">
                <a16:creationId xmlns:a16="http://schemas.microsoft.com/office/drawing/2014/main" id="{897CBE31-05A4-7E4F-94D7-7E8443314EAB}"/>
              </a:ext>
            </a:extLst>
          </p:cNvPr>
          <p:cNvSpPr/>
          <p:nvPr/>
        </p:nvSpPr>
        <p:spPr>
          <a:xfrm>
            <a:off x="806289" y="1631574"/>
            <a:ext cx="922238" cy="40393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ot="0" spcFirstLastPara="1" vertOverflow="overflow" horzOverflow="overflow" vert="horz" wrap="square" lIns="50800" tIns="50800" rIns="50800" bIns="50800" numCol="1" spcCol="38100" rtlCol="0" anchor="ctr">
            <a:sp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chemeClr val="bg1"/>
                </a:solidFill>
                <a:effectLst/>
                <a:uFill>
                  <a:solidFill>
                    <a:srgbClr val="000000"/>
                  </a:solidFill>
                </a:uFill>
                <a:latin typeface="Arial"/>
                <a:ea typeface="Arial"/>
                <a:cs typeface="Arial"/>
                <a:sym typeface="Arial"/>
              </a:rPr>
              <a:t>Job A</a:t>
            </a:r>
          </a:p>
        </p:txBody>
      </p:sp>
      <p:sp>
        <p:nvSpPr>
          <p:cNvPr id="44" name="Rounded Rectangle 43">
            <a:extLst>
              <a:ext uri="{FF2B5EF4-FFF2-40B4-BE49-F238E27FC236}">
                <a16:creationId xmlns:a16="http://schemas.microsoft.com/office/drawing/2014/main" id="{68166D40-3550-D34C-9BDA-A42BD3BD161F}"/>
              </a:ext>
            </a:extLst>
          </p:cNvPr>
          <p:cNvSpPr/>
          <p:nvPr/>
        </p:nvSpPr>
        <p:spPr>
          <a:xfrm>
            <a:off x="605580" y="3251525"/>
            <a:ext cx="1317309" cy="403939"/>
          </a:xfrm>
          <a:prstGeom prst="roundRect">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'processing'</a:t>
            </a:r>
          </a:p>
        </p:txBody>
      </p:sp>
      <p:cxnSp>
        <p:nvCxnSpPr>
          <p:cNvPr id="8" name="Curved Connector 7">
            <a:extLst>
              <a:ext uri="{FF2B5EF4-FFF2-40B4-BE49-F238E27FC236}">
                <a16:creationId xmlns:a16="http://schemas.microsoft.com/office/drawing/2014/main" id="{75830289-43C2-914C-89D8-04019F6D685B}"/>
              </a:ext>
            </a:extLst>
          </p:cNvPr>
          <p:cNvCxnSpPr>
            <a:cxnSpLocks/>
            <a:stCxn id="18" idx="4"/>
            <a:endCxn id="17" idx="0"/>
          </p:cNvCxnSpPr>
          <p:nvPr/>
        </p:nvCxnSpPr>
        <p:spPr>
          <a:xfrm rot="5400000">
            <a:off x="1086168" y="2213581"/>
            <a:ext cx="359308" cy="3173"/>
          </a:xfrm>
          <a:prstGeom prst="curvedConnector3">
            <a:avLst>
              <a:gd name="adj1" fmla="val 50000"/>
            </a:avLst>
          </a:prstGeom>
          <a:ln>
            <a:tailEnd type="triangle"/>
          </a:ln>
        </p:spPr>
        <p:style>
          <a:lnRef idx="3">
            <a:schemeClr val="accent4"/>
          </a:lnRef>
          <a:fillRef idx="0">
            <a:schemeClr val="accent4"/>
          </a:fillRef>
          <a:effectRef idx="2">
            <a:schemeClr val="accent4"/>
          </a:effectRef>
          <a:fontRef idx="minor">
            <a:schemeClr val="tx1"/>
          </a:fontRef>
        </p:style>
      </p:cxnSp>
      <p:sp>
        <p:nvSpPr>
          <p:cNvPr id="49" name="Rounded Rectangle 48">
            <a:extLst>
              <a:ext uri="{FF2B5EF4-FFF2-40B4-BE49-F238E27FC236}">
                <a16:creationId xmlns:a16="http://schemas.microsoft.com/office/drawing/2014/main" id="{24BADD4C-DF8E-184D-A7BA-0837BE2B3077}"/>
              </a:ext>
            </a:extLst>
          </p:cNvPr>
          <p:cNvSpPr/>
          <p:nvPr/>
        </p:nvSpPr>
        <p:spPr>
          <a:xfrm>
            <a:off x="605580" y="4108229"/>
            <a:ext cx="1317309" cy="403939"/>
          </a:xfrm>
          <a:prstGeom prst="roundRect">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'completed'</a:t>
            </a:r>
          </a:p>
        </p:txBody>
      </p:sp>
      <p:cxnSp>
        <p:nvCxnSpPr>
          <p:cNvPr id="51" name="Curved Connector 50">
            <a:extLst>
              <a:ext uri="{FF2B5EF4-FFF2-40B4-BE49-F238E27FC236}">
                <a16:creationId xmlns:a16="http://schemas.microsoft.com/office/drawing/2014/main" id="{5549CFE5-2F0B-1946-B4CA-39B45A8F8BBA}"/>
              </a:ext>
            </a:extLst>
          </p:cNvPr>
          <p:cNvCxnSpPr>
            <a:cxnSpLocks/>
            <a:stCxn id="17" idx="2"/>
            <a:endCxn id="44" idx="0"/>
          </p:cNvCxnSpPr>
          <p:nvPr/>
        </p:nvCxnSpPr>
        <p:spPr>
          <a:xfrm rot="5400000">
            <a:off x="1037853" y="3025142"/>
            <a:ext cx="452765" cy="12700"/>
          </a:xfrm>
          <a:prstGeom prst="curvedConnector3">
            <a:avLst>
              <a:gd name="adj1" fmla="val 50000"/>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23" name="Curved Connector 22">
            <a:extLst>
              <a:ext uri="{FF2B5EF4-FFF2-40B4-BE49-F238E27FC236}">
                <a16:creationId xmlns:a16="http://schemas.microsoft.com/office/drawing/2014/main" id="{ADA57DC7-459E-CA4A-9278-56B457A8882F}"/>
              </a:ext>
            </a:extLst>
          </p:cNvPr>
          <p:cNvCxnSpPr>
            <a:cxnSpLocks/>
            <a:stCxn id="44" idx="2"/>
            <a:endCxn id="49" idx="0"/>
          </p:cNvCxnSpPr>
          <p:nvPr/>
        </p:nvCxnSpPr>
        <p:spPr>
          <a:xfrm rot="5400000">
            <a:off x="1037853" y="3881846"/>
            <a:ext cx="452765" cy="12700"/>
          </a:xfrm>
          <a:prstGeom prst="curvedConnector3">
            <a:avLst>
              <a:gd name="adj1" fmla="val 50000"/>
            </a:avLst>
          </a:prstGeom>
          <a:ln>
            <a:tailEnd type="triangle"/>
          </a:ln>
        </p:spPr>
        <p:style>
          <a:lnRef idx="3">
            <a:schemeClr val="accent4"/>
          </a:lnRef>
          <a:fillRef idx="0">
            <a:schemeClr val="accent4"/>
          </a:fillRef>
          <a:effectRef idx="2">
            <a:schemeClr val="accent4"/>
          </a:effectRef>
          <a:fontRef idx="minor">
            <a:schemeClr val="tx1"/>
          </a:fontRef>
        </p:style>
      </p:cxnSp>
      <p:sp>
        <p:nvSpPr>
          <p:cNvPr id="32" name="Rounded Rectangle 31">
            <a:extLst>
              <a:ext uri="{FF2B5EF4-FFF2-40B4-BE49-F238E27FC236}">
                <a16:creationId xmlns:a16="http://schemas.microsoft.com/office/drawing/2014/main" id="{A4B5E10A-7598-8643-B8D0-7E95C1E7021B}"/>
              </a:ext>
            </a:extLst>
          </p:cNvPr>
          <p:cNvSpPr/>
          <p:nvPr/>
        </p:nvSpPr>
        <p:spPr>
          <a:xfrm>
            <a:off x="605580" y="4958584"/>
            <a:ext cx="1317309" cy="403939"/>
          </a:xfrm>
          <a:prstGeom prst="roundRect">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lang="en-US" sz="1400" dirty="0"/>
              <a:t>Job H</a:t>
            </a: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istory</a:t>
            </a:r>
          </a:p>
        </p:txBody>
      </p:sp>
      <p:sp>
        <p:nvSpPr>
          <p:cNvPr id="33" name="Rounded Rectangle 32">
            <a:extLst>
              <a:ext uri="{FF2B5EF4-FFF2-40B4-BE49-F238E27FC236}">
                <a16:creationId xmlns:a16="http://schemas.microsoft.com/office/drawing/2014/main" id="{CFEB62A9-5AB0-2B4B-B2C3-89457F27C0E3}"/>
              </a:ext>
            </a:extLst>
          </p:cNvPr>
          <p:cNvSpPr/>
          <p:nvPr/>
        </p:nvSpPr>
        <p:spPr>
          <a:xfrm>
            <a:off x="605580" y="5808939"/>
            <a:ext cx="1317309" cy="403939"/>
          </a:xfrm>
          <a:prstGeom prst="roundRect">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nchorCtr="0">
            <a:noAutofit/>
          </a:bodyPr>
          <a:lstStyle/>
          <a:p>
            <a:pPr algn="ctr"/>
            <a:r>
              <a:rPr lang="en-US" sz="1400" dirty="0"/>
              <a:t>Job Removal</a:t>
            </a:r>
          </a:p>
        </p:txBody>
      </p:sp>
      <p:cxnSp>
        <p:nvCxnSpPr>
          <p:cNvPr id="34" name="Curved Connector 33">
            <a:extLst>
              <a:ext uri="{FF2B5EF4-FFF2-40B4-BE49-F238E27FC236}">
                <a16:creationId xmlns:a16="http://schemas.microsoft.com/office/drawing/2014/main" id="{4744DE6C-3B71-FC4F-8F82-E85817DBD3E0}"/>
              </a:ext>
            </a:extLst>
          </p:cNvPr>
          <p:cNvCxnSpPr>
            <a:cxnSpLocks/>
            <a:stCxn id="49" idx="2"/>
            <a:endCxn id="32" idx="0"/>
          </p:cNvCxnSpPr>
          <p:nvPr/>
        </p:nvCxnSpPr>
        <p:spPr>
          <a:xfrm rot="5400000">
            <a:off x="1041027" y="4735376"/>
            <a:ext cx="446416" cy="12700"/>
          </a:xfrm>
          <a:prstGeom prst="curvedConnector3">
            <a:avLst>
              <a:gd name="adj1" fmla="val 50000"/>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37" name="Curved Connector 36">
            <a:extLst>
              <a:ext uri="{FF2B5EF4-FFF2-40B4-BE49-F238E27FC236}">
                <a16:creationId xmlns:a16="http://schemas.microsoft.com/office/drawing/2014/main" id="{E6C6E585-9388-C64D-97C3-BF478A1F17C6}"/>
              </a:ext>
            </a:extLst>
          </p:cNvPr>
          <p:cNvCxnSpPr>
            <a:cxnSpLocks/>
            <a:stCxn id="32" idx="2"/>
            <a:endCxn id="33" idx="0"/>
          </p:cNvCxnSpPr>
          <p:nvPr/>
        </p:nvCxnSpPr>
        <p:spPr>
          <a:xfrm rot="5400000">
            <a:off x="1041027" y="5585731"/>
            <a:ext cx="446416" cy="12700"/>
          </a:xfrm>
          <a:prstGeom prst="curvedConnector3">
            <a:avLst>
              <a:gd name="adj1" fmla="val 50000"/>
            </a:avLst>
          </a:prstGeom>
          <a:ln>
            <a:tailEnd type="triangle"/>
          </a:ln>
        </p:spPr>
        <p:style>
          <a:lnRef idx="3">
            <a:schemeClr val="accent4"/>
          </a:lnRef>
          <a:fillRef idx="0">
            <a:schemeClr val="accent4"/>
          </a:fillRef>
          <a:effectRef idx="2">
            <a:schemeClr val="accent4"/>
          </a:effectRef>
          <a:fontRef idx="minor">
            <a:schemeClr val="tx1"/>
          </a:fontRef>
        </p:style>
      </p:cxnSp>
      <p:sp>
        <p:nvSpPr>
          <p:cNvPr id="24" name="Oval 23">
            <a:extLst>
              <a:ext uri="{FF2B5EF4-FFF2-40B4-BE49-F238E27FC236}">
                <a16:creationId xmlns:a16="http://schemas.microsoft.com/office/drawing/2014/main" id="{32052655-8C6E-1244-A932-88E0B63D9395}"/>
              </a:ext>
            </a:extLst>
          </p:cNvPr>
          <p:cNvSpPr/>
          <p:nvPr/>
        </p:nvSpPr>
        <p:spPr>
          <a:xfrm>
            <a:off x="5385716" y="1631574"/>
            <a:ext cx="922238" cy="40393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ot="0" spcFirstLastPara="1" vertOverflow="overflow" horzOverflow="overflow" vert="horz" wrap="square" lIns="50800" tIns="50800" rIns="50800" bIns="50800" numCol="1" spcCol="38100" rtlCol="0" anchor="ctr">
            <a:sp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chemeClr val="bg1"/>
                </a:solidFill>
                <a:effectLst/>
                <a:uFill>
                  <a:solidFill>
                    <a:srgbClr val="000000"/>
                  </a:solidFill>
                </a:uFill>
                <a:latin typeface="Arial"/>
                <a:ea typeface="Arial"/>
                <a:cs typeface="Arial"/>
                <a:sym typeface="Arial"/>
              </a:rPr>
              <a:t>Job A'</a:t>
            </a:r>
          </a:p>
        </p:txBody>
      </p:sp>
      <p:cxnSp>
        <p:nvCxnSpPr>
          <p:cNvPr id="25" name="Curved Connector 24">
            <a:extLst>
              <a:ext uri="{FF2B5EF4-FFF2-40B4-BE49-F238E27FC236}">
                <a16:creationId xmlns:a16="http://schemas.microsoft.com/office/drawing/2014/main" id="{BADA8623-4F51-5E4F-9EBC-CFB8F0017F59}"/>
              </a:ext>
            </a:extLst>
          </p:cNvPr>
          <p:cNvCxnSpPr>
            <a:cxnSpLocks/>
            <a:stCxn id="49" idx="3"/>
            <a:endCxn id="24" idx="2"/>
          </p:cNvCxnSpPr>
          <p:nvPr/>
        </p:nvCxnSpPr>
        <p:spPr>
          <a:xfrm flipV="1">
            <a:off x="1922889" y="1833544"/>
            <a:ext cx="3462827" cy="2476655"/>
          </a:xfrm>
          <a:prstGeom prst="curvedConnector3">
            <a:avLst>
              <a:gd name="adj1" fmla="val 50000"/>
            </a:avLst>
          </a:prstGeom>
          <a:ln>
            <a:tailEnd type="triangle"/>
          </a:ln>
        </p:spPr>
        <p:style>
          <a:lnRef idx="3">
            <a:schemeClr val="accent6"/>
          </a:lnRef>
          <a:fillRef idx="0">
            <a:schemeClr val="accent6"/>
          </a:fillRef>
          <a:effectRef idx="2">
            <a:schemeClr val="accent6"/>
          </a:effectRef>
          <a:fontRef idx="minor">
            <a:schemeClr val="tx1"/>
          </a:fontRef>
        </p:style>
      </p:cxnSp>
      <p:sp>
        <p:nvSpPr>
          <p:cNvPr id="27" name="Rounded Rectangle 26">
            <a:extLst>
              <a:ext uri="{FF2B5EF4-FFF2-40B4-BE49-F238E27FC236}">
                <a16:creationId xmlns:a16="http://schemas.microsoft.com/office/drawing/2014/main" id="{80438164-CF1A-D442-957D-245812D60978}"/>
              </a:ext>
            </a:extLst>
          </p:cNvPr>
          <p:cNvSpPr/>
          <p:nvPr/>
        </p:nvSpPr>
        <p:spPr>
          <a:xfrm>
            <a:off x="5195837" y="2409488"/>
            <a:ext cx="1317309" cy="403939"/>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'pending'</a:t>
            </a:r>
          </a:p>
        </p:txBody>
      </p:sp>
      <p:sp>
        <p:nvSpPr>
          <p:cNvPr id="28" name="Rounded Rectangle 27">
            <a:extLst>
              <a:ext uri="{FF2B5EF4-FFF2-40B4-BE49-F238E27FC236}">
                <a16:creationId xmlns:a16="http://schemas.microsoft.com/office/drawing/2014/main" id="{D24576BE-4CB1-B144-BFB0-F7DF10C47CBE}"/>
              </a:ext>
            </a:extLst>
          </p:cNvPr>
          <p:cNvSpPr/>
          <p:nvPr/>
        </p:nvSpPr>
        <p:spPr>
          <a:xfrm>
            <a:off x="5195837" y="3266192"/>
            <a:ext cx="1317309" cy="403939"/>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'processing'</a:t>
            </a:r>
          </a:p>
        </p:txBody>
      </p:sp>
      <p:cxnSp>
        <p:nvCxnSpPr>
          <p:cNvPr id="29" name="Curved Connector 28">
            <a:extLst>
              <a:ext uri="{FF2B5EF4-FFF2-40B4-BE49-F238E27FC236}">
                <a16:creationId xmlns:a16="http://schemas.microsoft.com/office/drawing/2014/main" id="{F963B876-C467-3043-BF5B-91943118A55F}"/>
              </a:ext>
            </a:extLst>
          </p:cNvPr>
          <p:cNvCxnSpPr>
            <a:cxnSpLocks/>
            <a:endCxn id="27" idx="0"/>
          </p:cNvCxnSpPr>
          <p:nvPr/>
        </p:nvCxnSpPr>
        <p:spPr>
          <a:xfrm rot="5400000">
            <a:off x="5676425" y="2228248"/>
            <a:ext cx="359308" cy="3173"/>
          </a:xfrm>
          <a:prstGeom prst="curvedConnector3">
            <a:avLst>
              <a:gd name="adj1" fmla="val 50000"/>
            </a:avLst>
          </a:prstGeom>
          <a:ln>
            <a:tailEnd type="triangle"/>
          </a:ln>
        </p:spPr>
        <p:style>
          <a:lnRef idx="3">
            <a:schemeClr val="accent6"/>
          </a:lnRef>
          <a:fillRef idx="0">
            <a:schemeClr val="accent6"/>
          </a:fillRef>
          <a:effectRef idx="2">
            <a:schemeClr val="accent6"/>
          </a:effectRef>
          <a:fontRef idx="minor">
            <a:schemeClr val="tx1"/>
          </a:fontRef>
        </p:style>
      </p:cxnSp>
      <p:sp>
        <p:nvSpPr>
          <p:cNvPr id="30" name="Rounded Rectangle 29">
            <a:extLst>
              <a:ext uri="{FF2B5EF4-FFF2-40B4-BE49-F238E27FC236}">
                <a16:creationId xmlns:a16="http://schemas.microsoft.com/office/drawing/2014/main" id="{85DFCA32-2B10-2D4B-8AE7-956582DFEB24}"/>
              </a:ext>
            </a:extLst>
          </p:cNvPr>
          <p:cNvSpPr/>
          <p:nvPr/>
        </p:nvSpPr>
        <p:spPr>
          <a:xfrm>
            <a:off x="5195837" y="4122896"/>
            <a:ext cx="1317309" cy="403939"/>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'completed'</a:t>
            </a:r>
          </a:p>
        </p:txBody>
      </p:sp>
      <p:cxnSp>
        <p:nvCxnSpPr>
          <p:cNvPr id="31" name="Curved Connector 30">
            <a:extLst>
              <a:ext uri="{FF2B5EF4-FFF2-40B4-BE49-F238E27FC236}">
                <a16:creationId xmlns:a16="http://schemas.microsoft.com/office/drawing/2014/main" id="{27B41D76-08A3-2148-B62B-43B97D6F6E19}"/>
              </a:ext>
            </a:extLst>
          </p:cNvPr>
          <p:cNvCxnSpPr>
            <a:cxnSpLocks/>
            <a:stCxn id="27" idx="2"/>
            <a:endCxn id="28" idx="0"/>
          </p:cNvCxnSpPr>
          <p:nvPr/>
        </p:nvCxnSpPr>
        <p:spPr>
          <a:xfrm rot="5400000">
            <a:off x="5628110" y="3039809"/>
            <a:ext cx="452765" cy="12700"/>
          </a:xfrm>
          <a:prstGeom prst="curvedConnector3">
            <a:avLst>
              <a:gd name="adj1" fmla="val 50000"/>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35" name="Curved Connector 34">
            <a:extLst>
              <a:ext uri="{FF2B5EF4-FFF2-40B4-BE49-F238E27FC236}">
                <a16:creationId xmlns:a16="http://schemas.microsoft.com/office/drawing/2014/main" id="{9AAFE737-BE60-374E-B69A-FA5E75B8EF31}"/>
              </a:ext>
            </a:extLst>
          </p:cNvPr>
          <p:cNvCxnSpPr>
            <a:cxnSpLocks/>
            <a:stCxn id="28" idx="2"/>
            <a:endCxn id="30" idx="0"/>
          </p:cNvCxnSpPr>
          <p:nvPr/>
        </p:nvCxnSpPr>
        <p:spPr>
          <a:xfrm rot="5400000">
            <a:off x="5628110" y="3896513"/>
            <a:ext cx="452765" cy="12700"/>
          </a:xfrm>
          <a:prstGeom prst="curvedConnector3">
            <a:avLst>
              <a:gd name="adj1" fmla="val 50000"/>
            </a:avLst>
          </a:prstGeom>
          <a:ln>
            <a:tailEnd type="triangle"/>
          </a:ln>
        </p:spPr>
        <p:style>
          <a:lnRef idx="3">
            <a:schemeClr val="accent6"/>
          </a:lnRef>
          <a:fillRef idx="0">
            <a:schemeClr val="accent6"/>
          </a:fillRef>
          <a:effectRef idx="2">
            <a:schemeClr val="accent6"/>
          </a:effectRef>
          <a:fontRef idx="minor">
            <a:schemeClr val="tx1"/>
          </a:fontRef>
        </p:style>
      </p:cxnSp>
      <p:sp>
        <p:nvSpPr>
          <p:cNvPr id="36" name="Rounded Rectangle 35">
            <a:extLst>
              <a:ext uri="{FF2B5EF4-FFF2-40B4-BE49-F238E27FC236}">
                <a16:creationId xmlns:a16="http://schemas.microsoft.com/office/drawing/2014/main" id="{EAE7F71A-F7FD-6743-80E4-E7FE0058F7A3}"/>
              </a:ext>
            </a:extLst>
          </p:cNvPr>
          <p:cNvSpPr/>
          <p:nvPr/>
        </p:nvSpPr>
        <p:spPr>
          <a:xfrm>
            <a:off x="5195837" y="4973251"/>
            <a:ext cx="1317309" cy="403939"/>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lang="en-US" sz="1400" dirty="0"/>
              <a:t>Job H</a:t>
            </a: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istory</a:t>
            </a:r>
          </a:p>
        </p:txBody>
      </p:sp>
      <p:sp>
        <p:nvSpPr>
          <p:cNvPr id="38" name="Rounded Rectangle 37">
            <a:extLst>
              <a:ext uri="{FF2B5EF4-FFF2-40B4-BE49-F238E27FC236}">
                <a16:creationId xmlns:a16="http://schemas.microsoft.com/office/drawing/2014/main" id="{ADEB8F6F-A99F-6E41-A27B-0BBDC749FA4F}"/>
              </a:ext>
            </a:extLst>
          </p:cNvPr>
          <p:cNvSpPr/>
          <p:nvPr/>
        </p:nvSpPr>
        <p:spPr>
          <a:xfrm>
            <a:off x="5195837" y="5823606"/>
            <a:ext cx="1317309" cy="403939"/>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Job Removal</a:t>
            </a:r>
          </a:p>
        </p:txBody>
      </p:sp>
      <p:cxnSp>
        <p:nvCxnSpPr>
          <p:cNvPr id="39" name="Curved Connector 38">
            <a:extLst>
              <a:ext uri="{FF2B5EF4-FFF2-40B4-BE49-F238E27FC236}">
                <a16:creationId xmlns:a16="http://schemas.microsoft.com/office/drawing/2014/main" id="{88FFC595-7A26-B442-930F-6F47351CB751}"/>
              </a:ext>
            </a:extLst>
          </p:cNvPr>
          <p:cNvCxnSpPr>
            <a:cxnSpLocks/>
            <a:stCxn id="30" idx="2"/>
            <a:endCxn id="36" idx="0"/>
          </p:cNvCxnSpPr>
          <p:nvPr/>
        </p:nvCxnSpPr>
        <p:spPr>
          <a:xfrm rot="5400000">
            <a:off x="5631284" y="4750043"/>
            <a:ext cx="446416" cy="12700"/>
          </a:xfrm>
          <a:prstGeom prst="curvedConnector3">
            <a:avLst>
              <a:gd name="adj1" fmla="val 50000"/>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40" name="Curved Connector 39">
            <a:extLst>
              <a:ext uri="{FF2B5EF4-FFF2-40B4-BE49-F238E27FC236}">
                <a16:creationId xmlns:a16="http://schemas.microsoft.com/office/drawing/2014/main" id="{46CFF399-610C-FF4C-A529-04C91E722937}"/>
              </a:ext>
            </a:extLst>
          </p:cNvPr>
          <p:cNvCxnSpPr>
            <a:cxnSpLocks/>
            <a:stCxn id="36" idx="2"/>
            <a:endCxn id="38" idx="0"/>
          </p:cNvCxnSpPr>
          <p:nvPr/>
        </p:nvCxnSpPr>
        <p:spPr>
          <a:xfrm rot="5400000">
            <a:off x="5631284" y="5600398"/>
            <a:ext cx="446416" cy="12700"/>
          </a:xfrm>
          <a:prstGeom prst="curvedConnector3">
            <a:avLst>
              <a:gd name="adj1" fmla="val 50000"/>
            </a:avLst>
          </a:prstGeom>
          <a:ln>
            <a:tailEnd type="triangle"/>
          </a:ln>
        </p:spPr>
        <p:style>
          <a:lnRef idx="3">
            <a:schemeClr val="accent6"/>
          </a:lnRef>
          <a:fillRef idx="0">
            <a:schemeClr val="accent6"/>
          </a:fillRef>
          <a:effectRef idx="2">
            <a:schemeClr val="accent6"/>
          </a:effectRef>
          <a:fontRef idx="minor">
            <a:schemeClr val="tx1"/>
          </a:fontRef>
        </p:style>
      </p:cxnSp>
      <p:sp>
        <p:nvSpPr>
          <p:cNvPr id="14" name="TextBox 13">
            <a:extLst>
              <a:ext uri="{FF2B5EF4-FFF2-40B4-BE49-F238E27FC236}">
                <a16:creationId xmlns:a16="http://schemas.microsoft.com/office/drawing/2014/main" id="{C9D82EF3-E7D7-F944-84EC-E9CBC69AEBE6}"/>
              </a:ext>
            </a:extLst>
          </p:cNvPr>
          <p:cNvSpPr txBox="1"/>
          <p:nvPr/>
        </p:nvSpPr>
        <p:spPr>
          <a:xfrm>
            <a:off x="3452515" y="1611534"/>
            <a:ext cx="1388522" cy="74892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Reprocess-Job</a:t>
            </a:r>
          </a:p>
          <a:p>
            <a:pPr marL="40640" marR="4064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or non-IPP</a:t>
            </a:r>
          </a:p>
          <a:p>
            <a:pPr marL="40640" marR="40640" indent="0" algn="l" defTabSz="914400" rtl="0" fontAlgn="auto" latinLnBrk="0" hangingPunct="0">
              <a:lnSpc>
                <a:spcPct val="100000"/>
              </a:lnSpc>
              <a:spcBef>
                <a:spcPts val="0"/>
              </a:spcBef>
              <a:spcAft>
                <a:spcPts val="0"/>
              </a:spcAft>
              <a:buClrTx/>
              <a:buSzTx/>
              <a:buFontTx/>
              <a:buNone/>
              <a:tabLst/>
            </a:pPr>
            <a:r>
              <a:rPr lang="en-US" sz="1400" dirty="0"/>
              <a:t>reprint</a:t>
            </a:r>
            <a:endPar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endParaRPr>
          </a:p>
        </p:txBody>
      </p:sp>
      <p:sp>
        <p:nvSpPr>
          <p:cNvPr id="16" name="TextBox 15">
            <a:extLst>
              <a:ext uri="{FF2B5EF4-FFF2-40B4-BE49-F238E27FC236}">
                <a16:creationId xmlns:a16="http://schemas.microsoft.com/office/drawing/2014/main" id="{A648FEBA-AE76-574A-80F7-5B62E05CD2E5}"/>
              </a:ext>
            </a:extLst>
          </p:cNvPr>
          <p:cNvSpPr txBox="1"/>
          <p:nvPr/>
        </p:nvSpPr>
        <p:spPr>
          <a:xfrm>
            <a:off x="1231503" y="4593592"/>
            <a:ext cx="1114408" cy="24109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900" b="0" i="0" u="none" strike="noStrike" cap="none" spc="0" normalizeH="0" baseline="0" dirty="0">
                <a:ln>
                  <a:noFill/>
                </a:ln>
                <a:solidFill>
                  <a:srgbClr val="000000"/>
                </a:solidFill>
                <a:effectLst/>
                <a:uFill>
                  <a:solidFill>
                    <a:srgbClr val="000000"/>
                  </a:solidFill>
                </a:uFill>
                <a:latin typeface="Arial"/>
                <a:ea typeface="Arial"/>
                <a:cs typeface="Arial"/>
                <a:sym typeface="Arial"/>
              </a:rPr>
              <a:t>Delete documents</a:t>
            </a:r>
          </a:p>
        </p:txBody>
      </p:sp>
      <p:sp>
        <p:nvSpPr>
          <p:cNvPr id="42" name="TextBox 41">
            <a:extLst>
              <a:ext uri="{FF2B5EF4-FFF2-40B4-BE49-F238E27FC236}">
                <a16:creationId xmlns:a16="http://schemas.microsoft.com/office/drawing/2014/main" id="{552B779B-0F33-814A-80BC-07F7BEE38177}"/>
              </a:ext>
            </a:extLst>
          </p:cNvPr>
          <p:cNvSpPr txBox="1"/>
          <p:nvPr/>
        </p:nvSpPr>
        <p:spPr>
          <a:xfrm>
            <a:off x="1273759" y="5459412"/>
            <a:ext cx="1390124" cy="24109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900" b="0" i="0" u="none" strike="noStrike" cap="none" spc="0" normalizeH="0" baseline="0" dirty="0">
                <a:ln>
                  <a:noFill/>
                </a:ln>
                <a:solidFill>
                  <a:srgbClr val="000000"/>
                </a:solidFill>
                <a:effectLst/>
                <a:uFill>
                  <a:solidFill>
                    <a:srgbClr val="000000"/>
                  </a:solidFill>
                </a:uFill>
                <a:latin typeface="Arial"/>
                <a:ea typeface="Arial"/>
                <a:cs typeface="Arial"/>
                <a:sym typeface="Arial"/>
              </a:rPr>
              <a:t>Delete Job from History</a:t>
            </a:r>
          </a:p>
        </p:txBody>
      </p:sp>
      <p:sp>
        <p:nvSpPr>
          <p:cNvPr id="43" name="TextBox 42">
            <a:extLst>
              <a:ext uri="{FF2B5EF4-FFF2-40B4-BE49-F238E27FC236}">
                <a16:creationId xmlns:a16="http://schemas.microsoft.com/office/drawing/2014/main" id="{CF8883D1-8E49-1D4C-AA1D-886BAB2D3FCE}"/>
              </a:ext>
            </a:extLst>
          </p:cNvPr>
          <p:cNvSpPr txBox="1"/>
          <p:nvPr/>
        </p:nvSpPr>
        <p:spPr>
          <a:xfrm>
            <a:off x="5875603" y="4623015"/>
            <a:ext cx="1114408" cy="24109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900" b="0" i="0" u="none" strike="noStrike" cap="none" spc="0" normalizeH="0" baseline="0" dirty="0">
                <a:ln>
                  <a:noFill/>
                </a:ln>
                <a:solidFill>
                  <a:srgbClr val="000000"/>
                </a:solidFill>
                <a:effectLst/>
                <a:uFill>
                  <a:solidFill>
                    <a:srgbClr val="000000"/>
                  </a:solidFill>
                </a:uFill>
                <a:latin typeface="Arial"/>
                <a:ea typeface="Arial"/>
                <a:cs typeface="Arial"/>
                <a:sym typeface="Arial"/>
              </a:rPr>
              <a:t>Delete documents</a:t>
            </a:r>
          </a:p>
        </p:txBody>
      </p:sp>
      <p:sp>
        <p:nvSpPr>
          <p:cNvPr id="45" name="TextBox 44">
            <a:extLst>
              <a:ext uri="{FF2B5EF4-FFF2-40B4-BE49-F238E27FC236}">
                <a16:creationId xmlns:a16="http://schemas.microsoft.com/office/drawing/2014/main" id="{EB06A610-D90A-2742-8E78-31500AB820A2}"/>
              </a:ext>
            </a:extLst>
          </p:cNvPr>
          <p:cNvSpPr txBox="1"/>
          <p:nvPr/>
        </p:nvSpPr>
        <p:spPr>
          <a:xfrm>
            <a:off x="5917859" y="5488835"/>
            <a:ext cx="1390124" cy="24109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900" b="0" i="0" u="none" strike="noStrike" cap="none" spc="0" normalizeH="0" baseline="0" dirty="0">
                <a:ln>
                  <a:noFill/>
                </a:ln>
                <a:solidFill>
                  <a:srgbClr val="000000"/>
                </a:solidFill>
                <a:effectLst/>
                <a:uFill>
                  <a:solidFill>
                    <a:srgbClr val="000000"/>
                  </a:solidFill>
                </a:uFill>
                <a:latin typeface="Arial"/>
                <a:ea typeface="Arial"/>
                <a:cs typeface="Arial"/>
                <a:sym typeface="Arial"/>
              </a:rPr>
              <a:t>Delete Job from History</a:t>
            </a:r>
          </a:p>
        </p:txBody>
      </p:sp>
      <p:sp>
        <p:nvSpPr>
          <p:cNvPr id="41" name="TextBox 40">
            <a:extLst>
              <a:ext uri="{FF2B5EF4-FFF2-40B4-BE49-F238E27FC236}">
                <a16:creationId xmlns:a16="http://schemas.microsoft.com/office/drawing/2014/main" id="{17ED5E2D-72C2-0F4C-8CF4-F39EF6A27EB3}"/>
              </a:ext>
            </a:extLst>
          </p:cNvPr>
          <p:cNvSpPr txBox="1"/>
          <p:nvPr/>
        </p:nvSpPr>
        <p:spPr>
          <a:xfrm>
            <a:off x="6513146" y="1480810"/>
            <a:ext cx="1737976"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
                  <a:solidFill>
                    <a:srgbClr val="000000"/>
                  </a:solidFill>
                </a:uFill>
                <a:latin typeface="Arial"/>
                <a:ea typeface="Arial"/>
                <a:cs typeface="Arial"/>
                <a:sym typeface="Arial"/>
              </a:rPr>
              <a:t>"proof-print" removed</a:t>
            </a:r>
          </a:p>
          <a:p>
            <a:pPr marL="40640" marR="40640" indent="0" algn="l"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rgbClr val="000000"/>
                </a:solidFill>
                <a:effectLst/>
                <a:uFill>
                  <a:solidFill>
                    <a:srgbClr val="000000"/>
                  </a:solidFill>
                </a:uFill>
                <a:latin typeface="Arial"/>
                <a:ea typeface="Arial"/>
                <a:cs typeface="Arial"/>
                <a:sym typeface="Arial"/>
              </a:rPr>
              <a:t>from new Job </a:t>
            </a:r>
            <a:r>
              <a:rPr lang="en-US" sz="1200" dirty="0"/>
              <a:t>to </a:t>
            </a:r>
          </a:p>
          <a:p>
            <a:pPr marL="40640" marR="40640" indent="0" algn="l" defTabSz="914400" rtl="0" fontAlgn="auto" latinLnBrk="0" hangingPunct="0">
              <a:lnSpc>
                <a:spcPct val="100000"/>
              </a:lnSpc>
              <a:spcBef>
                <a:spcPts val="0"/>
              </a:spcBef>
              <a:spcAft>
                <a:spcPts val="0"/>
              </a:spcAft>
              <a:buClrTx/>
              <a:buSzTx/>
              <a:buFontTx/>
              <a:buNone/>
              <a:tabLst/>
            </a:pPr>
            <a:r>
              <a:rPr lang="en-US" sz="1200" dirty="0"/>
              <a:t>prevent further reprints</a:t>
            </a:r>
          </a:p>
        </p:txBody>
      </p:sp>
    </p:spTree>
    <p:extLst>
      <p:ext uri="{BB962C8B-B14F-4D97-AF65-F5344CB8AC3E}">
        <p14:creationId xmlns:p14="http://schemas.microsoft.com/office/powerpoint/2010/main" val="4006742646"/>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94C62-6017-0148-8EC5-D5533AAA6B07}"/>
              </a:ext>
            </a:extLst>
          </p:cNvPr>
          <p:cNvSpPr>
            <a:spLocks noGrp="1"/>
          </p:cNvSpPr>
          <p:nvPr>
            <p:ph type="title"/>
          </p:nvPr>
        </p:nvSpPr>
        <p:spPr/>
        <p:txBody>
          <a:bodyPr/>
          <a:lstStyle/>
          <a:p>
            <a:r>
              <a:rPr lang="en-US" dirty="0"/>
              <a:t>Job States – Stored Job</a:t>
            </a:r>
          </a:p>
        </p:txBody>
      </p:sp>
      <p:sp>
        <p:nvSpPr>
          <p:cNvPr id="4" name="Slide Number Placeholder 3">
            <a:extLst>
              <a:ext uri="{FF2B5EF4-FFF2-40B4-BE49-F238E27FC236}">
                <a16:creationId xmlns:a16="http://schemas.microsoft.com/office/drawing/2014/main" id="{2B86F274-A6A9-CD4E-8493-4241B63962DC}"/>
              </a:ext>
            </a:extLst>
          </p:cNvPr>
          <p:cNvSpPr>
            <a:spLocks noGrp="1"/>
          </p:cNvSpPr>
          <p:nvPr>
            <p:ph type="sldNum" sz="quarter" idx="4"/>
          </p:nvPr>
        </p:nvSpPr>
        <p:spPr/>
        <p:txBody>
          <a:bodyPr/>
          <a:lstStyle/>
          <a:p>
            <a:fld id="{86CB4B4D-7CA3-9044-876B-883B54F8677D}" type="slidenum">
              <a:rPr lang="en-US" smtClean="0"/>
              <a:pPr/>
              <a:t>7</a:t>
            </a:fld>
            <a:endParaRPr lang="en-US" dirty="0"/>
          </a:p>
        </p:txBody>
      </p:sp>
      <p:sp>
        <p:nvSpPr>
          <p:cNvPr id="17" name="Rounded Rectangle 16">
            <a:extLst>
              <a:ext uri="{FF2B5EF4-FFF2-40B4-BE49-F238E27FC236}">
                <a16:creationId xmlns:a16="http://schemas.microsoft.com/office/drawing/2014/main" id="{96BEFAFF-8437-1844-ACFD-CC9E4DF38302}"/>
              </a:ext>
            </a:extLst>
          </p:cNvPr>
          <p:cNvSpPr/>
          <p:nvPr/>
        </p:nvSpPr>
        <p:spPr>
          <a:xfrm>
            <a:off x="605580" y="2394820"/>
            <a:ext cx="1317309" cy="403939"/>
          </a:xfrm>
          <a:prstGeom prst="roundRect">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'pending'</a:t>
            </a:r>
          </a:p>
        </p:txBody>
      </p:sp>
      <p:sp>
        <p:nvSpPr>
          <p:cNvPr id="18" name="Oval 17">
            <a:extLst>
              <a:ext uri="{FF2B5EF4-FFF2-40B4-BE49-F238E27FC236}">
                <a16:creationId xmlns:a16="http://schemas.microsoft.com/office/drawing/2014/main" id="{897CBE31-05A4-7E4F-94D7-7E8443314EAB}"/>
              </a:ext>
            </a:extLst>
          </p:cNvPr>
          <p:cNvSpPr/>
          <p:nvPr/>
        </p:nvSpPr>
        <p:spPr>
          <a:xfrm>
            <a:off x="806289" y="1631573"/>
            <a:ext cx="922238" cy="40393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ot="0" spcFirstLastPara="1" vertOverflow="overflow" horzOverflow="overflow" vert="horz" wrap="square" lIns="50800" tIns="50800" rIns="50800" bIns="50800" numCol="1" spcCol="38100" rtlCol="0" anchor="ctr">
            <a:sp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chemeClr val="bg1"/>
                </a:solidFill>
                <a:effectLst/>
                <a:uFill>
                  <a:solidFill>
                    <a:srgbClr val="000000"/>
                  </a:solidFill>
                </a:uFill>
                <a:latin typeface="Arial"/>
                <a:ea typeface="Arial"/>
                <a:cs typeface="Arial"/>
                <a:sym typeface="Arial"/>
              </a:rPr>
              <a:t>Job A</a:t>
            </a:r>
          </a:p>
        </p:txBody>
      </p:sp>
      <p:sp>
        <p:nvSpPr>
          <p:cNvPr id="44" name="Rounded Rectangle 43">
            <a:extLst>
              <a:ext uri="{FF2B5EF4-FFF2-40B4-BE49-F238E27FC236}">
                <a16:creationId xmlns:a16="http://schemas.microsoft.com/office/drawing/2014/main" id="{68166D40-3550-D34C-9BDA-A42BD3BD161F}"/>
              </a:ext>
            </a:extLst>
          </p:cNvPr>
          <p:cNvSpPr/>
          <p:nvPr/>
        </p:nvSpPr>
        <p:spPr>
          <a:xfrm>
            <a:off x="605580" y="3251524"/>
            <a:ext cx="1317309" cy="403939"/>
          </a:xfrm>
          <a:prstGeom prst="roundRect">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'processing'</a:t>
            </a:r>
          </a:p>
        </p:txBody>
      </p:sp>
      <p:cxnSp>
        <p:nvCxnSpPr>
          <p:cNvPr id="8" name="Curved Connector 7">
            <a:extLst>
              <a:ext uri="{FF2B5EF4-FFF2-40B4-BE49-F238E27FC236}">
                <a16:creationId xmlns:a16="http://schemas.microsoft.com/office/drawing/2014/main" id="{75830289-43C2-914C-89D8-04019F6D685B}"/>
              </a:ext>
            </a:extLst>
          </p:cNvPr>
          <p:cNvCxnSpPr>
            <a:cxnSpLocks/>
            <a:stCxn id="18" idx="4"/>
            <a:endCxn id="17" idx="0"/>
          </p:cNvCxnSpPr>
          <p:nvPr/>
        </p:nvCxnSpPr>
        <p:spPr>
          <a:xfrm rot="5400000">
            <a:off x="1086168" y="2213580"/>
            <a:ext cx="359308" cy="3173"/>
          </a:xfrm>
          <a:prstGeom prst="curvedConnector3">
            <a:avLst>
              <a:gd name="adj1" fmla="val 50000"/>
            </a:avLst>
          </a:prstGeom>
          <a:ln>
            <a:tailEnd type="triangle"/>
          </a:ln>
        </p:spPr>
        <p:style>
          <a:lnRef idx="3">
            <a:schemeClr val="accent4"/>
          </a:lnRef>
          <a:fillRef idx="0">
            <a:schemeClr val="accent4"/>
          </a:fillRef>
          <a:effectRef idx="2">
            <a:schemeClr val="accent4"/>
          </a:effectRef>
          <a:fontRef idx="minor">
            <a:schemeClr val="tx1"/>
          </a:fontRef>
        </p:style>
      </p:cxnSp>
      <p:sp>
        <p:nvSpPr>
          <p:cNvPr id="49" name="Rounded Rectangle 48">
            <a:extLst>
              <a:ext uri="{FF2B5EF4-FFF2-40B4-BE49-F238E27FC236}">
                <a16:creationId xmlns:a16="http://schemas.microsoft.com/office/drawing/2014/main" id="{24BADD4C-DF8E-184D-A7BA-0837BE2B3077}"/>
              </a:ext>
            </a:extLst>
          </p:cNvPr>
          <p:cNvSpPr/>
          <p:nvPr/>
        </p:nvSpPr>
        <p:spPr>
          <a:xfrm>
            <a:off x="605580" y="4108228"/>
            <a:ext cx="1317309" cy="403939"/>
          </a:xfrm>
          <a:prstGeom prst="roundRect">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'completed'</a:t>
            </a:r>
          </a:p>
        </p:txBody>
      </p:sp>
      <p:grpSp>
        <p:nvGrpSpPr>
          <p:cNvPr id="15" name="Group 14">
            <a:extLst>
              <a:ext uri="{FF2B5EF4-FFF2-40B4-BE49-F238E27FC236}">
                <a16:creationId xmlns:a16="http://schemas.microsoft.com/office/drawing/2014/main" id="{17715423-3E41-7441-8E12-62B883C7AD83}"/>
              </a:ext>
            </a:extLst>
          </p:cNvPr>
          <p:cNvGrpSpPr/>
          <p:nvPr/>
        </p:nvGrpSpPr>
        <p:grpSpPr>
          <a:xfrm>
            <a:off x="3120213" y="3636290"/>
            <a:ext cx="1018984" cy="1347813"/>
            <a:chOff x="3120213" y="3892770"/>
            <a:chExt cx="1018984" cy="1347813"/>
          </a:xfrm>
        </p:grpSpPr>
        <p:sp>
          <p:nvSpPr>
            <p:cNvPr id="13" name="Can 12">
              <a:extLst>
                <a:ext uri="{FF2B5EF4-FFF2-40B4-BE49-F238E27FC236}">
                  <a16:creationId xmlns:a16="http://schemas.microsoft.com/office/drawing/2014/main" id="{1696C5CC-48CC-DE46-AFC0-1807257CDB1C}"/>
                </a:ext>
              </a:extLst>
            </p:cNvPr>
            <p:cNvSpPr/>
            <p:nvPr/>
          </p:nvSpPr>
          <p:spPr>
            <a:xfrm>
              <a:off x="3120213" y="3892770"/>
              <a:ext cx="1018984" cy="1347813"/>
            </a:xfrm>
            <a:prstGeom prst="can">
              <a:avLst>
                <a:gd name="adj" fmla="val 14655"/>
              </a:avLst>
            </a:prstGeom>
            <a:ln/>
          </p:spPr>
          <p:style>
            <a:lnRef idx="1">
              <a:schemeClr val="accent2"/>
            </a:lnRef>
            <a:fillRef idx="2">
              <a:schemeClr val="accent2"/>
            </a:fillRef>
            <a:effectRef idx="1">
              <a:schemeClr val="accent2"/>
            </a:effectRef>
            <a:fontRef idx="minor">
              <a:schemeClr val="dk1"/>
            </a:fontRef>
          </p:style>
          <p:txBody>
            <a:bodyPr rot="0" spcFirstLastPara="1" vertOverflow="overflow" horzOverflow="overflow" vert="horz" wrap="square" lIns="50800" tIns="50800" rIns="50800" bIns="50800" numCol="1" spcCol="38100" rtlCol="0" anchor="t">
              <a:noAutofit/>
            </a:bodyPr>
            <a:lstStyle/>
            <a:p>
              <a:pPr marL="40640" marR="40640" indent="0" defTabSz="914400" rtl="0" fontAlgn="auto" latinLnBrk="0" hangingPunct="0">
                <a:lnSpc>
                  <a:spcPct val="100000"/>
                </a:lnSpc>
                <a:spcBef>
                  <a:spcPts val="0"/>
                </a:spcBef>
                <a:spcAft>
                  <a:spcPts val="0"/>
                </a:spcAft>
                <a:buClrTx/>
                <a:buSzTx/>
                <a:buFontTx/>
                <a:buNone/>
                <a:tabLst/>
              </a:pPr>
              <a:r>
                <a:rPr kumimoji="0" lang="en-US" sz="1000" b="0" i="0" u="none" strike="noStrike" cap="none" spc="0" normalizeH="0" baseline="0" dirty="0">
                  <a:ln>
                    <a:noFill/>
                  </a:ln>
                  <a:solidFill>
                    <a:srgbClr val="000000"/>
                  </a:solidFill>
                  <a:effectLst/>
                  <a:uFill>
                    <a:solidFill>
                      <a:srgbClr val="000000"/>
                    </a:solidFill>
                  </a:uFill>
                  <a:latin typeface="Arial"/>
                  <a:ea typeface="Arial"/>
                  <a:cs typeface="Arial"/>
                  <a:sym typeface="Arial"/>
                </a:rPr>
                <a:t>Job Storage</a:t>
              </a:r>
            </a:p>
          </p:txBody>
        </p:sp>
        <p:sp>
          <p:nvSpPr>
            <p:cNvPr id="50" name="Oval 49">
              <a:extLst>
                <a:ext uri="{FF2B5EF4-FFF2-40B4-BE49-F238E27FC236}">
                  <a16:creationId xmlns:a16="http://schemas.microsoft.com/office/drawing/2014/main" id="{42741A89-C3E6-E742-B28F-0852FA7F9D7E}"/>
                </a:ext>
              </a:extLst>
            </p:cNvPr>
            <p:cNvSpPr/>
            <p:nvPr/>
          </p:nvSpPr>
          <p:spPr>
            <a:xfrm>
              <a:off x="3170403" y="4566677"/>
              <a:ext cx="922238" cy="40393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ot="0" spcFirstLastPara="1" vertOverflow="overflow" horzOverflow="overflow" vert="horz" wrap="square" lIns="50800" tIns="50800" rIns="50800" bIns="50800" numCol="1" spcCol="38100" rtlCol="0" anchor="ctr">
              <a:sp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chemeClr val="bg1"/>
                  </a:solidFill>
                  <a:effectLst/>
                  <a:uFill>
                    <a:solidFill>
                      <a:srgbClr val="000000"/>
                    </a:solidFill>
                  </a:uFill>
                  <a:latin typeface="Arial"/>
                  <a:ea typeface="Arial"/>
                  <a:cs typeface="Arial"/>
                  <a:sym typeface="Arial"/>
                </a:rPr>
                <a:t>Job A</a:t>
              </a:r>
            </a:p>
          </p:txBody>
        </p:sp>
      </p:grpSp>
      <p:cxnSp>
        <p:nvCxnSpPr>
          <p:cNvPr id="51" name="Curved Connector 50">
            <a:extLst>
              <a:ext uri="{FF2B5EF4-FFF2-40B4-BE49-F238E27FC236}">
                <a16:creationId xmlns:a16="http://schemas.microsoft.com/office/drawing/2014/main" id="{5549CFE5-2F0B-1946-B4CA-39B45A8F8BBA}"/>
              </a:ext>
            </a:extLst>
          </p:cNvPr>
          <p:cNvCxnSpPr>
            <a:cxnSpLocks/>
            <a:stCxn id="17" idx="2"/>
            <a:endCxn id="44" idx="0"/>
          </p:cNvCxnSpPr>
          <p:nvPr/>
        </p:nvCxnSpPr>
        <p:spPr>
          <a:xfrm rot="5400000">
            <a:off x="1037853" y="3025141"/>
            <a:ext cx="452765" cy="12700"/>
          </a:xfrm>
          <a:prstGeom prst="curvedConnector3">
            <a:avLst>
              <a:gd name="adj1" fmla="val 50000"/>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23" name="Curved Connector 22">
            <a:extLst>
              <a:ext uri="{FF2B5EF4-FFF2-40B4-BE49-F238E27FC236}">
                <a16:creationId xmlns:a16="http://schemas.microsoft.com/office/drawing/2014/main" id="{ADA57DC7-459E-CA4A-9278-56B457A8882F}"/>
              </a:ext>
            </a:extLst>
          </p:cNvPr>
          <p:cNvCxnSpPr>
            <a:cxnSpLocks/>
            <a:stCxn id="44" idx="2"/>
            <a:endCxn id="49" idx="0"/>
          </p:cNvCxnSpPr>
          <p:nvPr/>
        </p:nvCxnSpPr>
        <p:spPr>
          <a:xfrm rot="5400000">
            <a:off x="1037853" y="3881845"/>
            <a:ext cx="452765" cy="12700"/>
          </a:xfrm>
          <a:prstGeom prst="curvedConnector3">
            <a:avLst>
              <a:gd name="adj1" fmla="val 50000"/>
            </a:avLst>
          </a:prstGeom>
          <a:ln>
            <a:tailEnd type="triangle"/>
          </a:ln>
        </p:spPr>
        <p:style>
          <a:lnRef idx="3">
            <a:schemeClr val="accent4"/>
          </a:lnRef>
          <a:fillRef idx="0">
            <a:schemeClr val="accent4"/>
          </a:fillRef>
          <a:effectRef idx="2">
            <a:schemeClr val="accent4"/>
          </a:effectRef>
          <a:fontRef idx="minor">
            <a:schemeClr val="tx1"/>
          </a:fontRef>
        </p:style>
      </p:cxnSp>
      <p:sp>
        <p:nvSpPr>
          <p:cNvPr id="32" name="Rounded Rectangle 31">
            <a:extLst>
              <a:ext uri="{FF2B5EF4-FFF2-40B4-BE49-F238E27FC236}">
                <a16:creationId xmlns:a16="http://schemas.microsoft.com/office/drawing/2014/main" id="{A4B5E10A-7598-8643-B8D0-7E95C1E7021B}"/>
              </a:ext>
            </a:extLst>
          </p:cNvPr>
          <p:cNvSpPr/>
          <p:nvPr/>
        </p:nvSpPr>
        <p:spPr>
          <a:xfrm>
            <a:off x="605580" y="4958583"/>
            <a:ext cx="1317309" cy="403939"/>
          </a:xfrm>
          <a:prstGeom prst="roundRect">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lang="en-US" sz="1400" dirty="0"/>
              <a:t>Job H</a:t>
            </a: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istory</a:t>
            </a:r>
          </a:p>
        </p:txBody>
      </p:sp>
      <p:sp>
        <p:nvSpPr>
          <p:cNvPr id="33" name="Rounded Rectangle 32">
            <a:extLst>
              <a:ext uri="{FF2B5EF4-FFF2-40B4-BE49-F238E27FC236}">
                <a16:creationId xmlns:a16="http://schemas.microsoft.com/office/drawing/2014/main" id="{CFEB62A9-5AB0-2B4B-B2C3-89457F27C0E3}"/>
              </a:ext>
            </a:extLst>
          </p:cNvPr>
          <p:cNvSpPr/>
          <p:nvPr/>
        </p:nvSpPr>
        <p:spPr>
          <a:xfrm>
            <a:off x="605580" y="5808938"/>
            <a:ext cx="1317309" cy="403939"/>
          </a:xfrm>
          <a:prstGeom prst="roundRect">
            <a:avLst/>
          </a:prstGeom>
          <a:solidFill>
            <a:srgbClr val="FFA941"/>
          </a:solidFill>
          <a:ln w="9525" cap="flat">
            <a:solidFill>
              <a:srgbClr val="000000"/>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t" anchorCtr="0">
            <a:noAutofit/>
          </a:bodyPr>
          <a:lstStyle/>
          <a:p>
            <a:pPr algn="ctr"/>
            <a:r>
              <a:rPr lang="en-US" sz="1400" dirty="0"/>
              <a:t>Job Removal</a:t>
            </a:r>
          </a:p>
        </p:txBody>
      </p:sp>
      <p:cxnSp>
        <p:nvCxnSpPr>
          <p:cNvPr id="34" name="Curved Connector 33">
            <a:extLst>
              <a:ext uri="{FF2B5EF4-FFF2-40B4-BE49-F238E27FC236}">
                <a16:creationId xmlns:a16="http://schemas.microsoft.com/office/drawing/2014/main" id="{4744DE6C-3B71-FC4F-8F82-E85817DBD3E0}"/>
              </a:ext>
            </a:extLst>
          </p:cNvPr>
          <p:cNvCxnSpPr>
            <a:cxnSpLocks/>
            <a:stCxn id="49" idx="2"/>
            <a:endCxn id="32" idx="0"/>
          </p:cNvCxnSpPr>
          <p:nvPr/>
        </p:nvCxnSpPr>
        <p:spPr>
          <a:xfrm rot="5400000">
            <a:off x="1041027" y="4735375"/>
            <a:ext cx="446416" cy="12700"/>
          </a:xfrm>
          <a:prstGeom prst="curvedConnector3">
            <a:avLst>
              <a:gd name="adj1" fmla="val 50000"/>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37" name="Curved Connector 36">
            <a:extLst>
              <a:ext uri="{FF2B5EF4-FFF2-40B4-BE49-F238E27FC236}">
                <a16:creationId xmlns:a16="http://schemas.microsoft.com/office/drawing/2014/main" id="{E6C6E585-9388-C64D-97C3-BF478A1F17C6}"/>
              </a:ext>
            </a:extLst>
          </p:cNvPr>
          <p:cNvCxnSpPr>
            <a:cxnSpLocks/>
            <a:stCxn id="32" idx="2"/>
            <a:endCxn id="33" idx="0"/>
          </p:cNvCxnSpPr>
          <p:nvPr/>
        </p:nvCxnSpPr>
        <p:spPr>
          <a:xfrm rot="5400000">
            <a:off x="1041027" y="5585730"/>
            <a:ext cx="446416" cy="12700"/>
          </a:xfrm>
          <a:prstGeom prst="curvedConnector3">
            <a:avLst>
              <a:gd name="adj1" fmla="val 50000"/>
            </a:avLst>
          </a:prstGeom>
          <a:ln>
            <a:tailEnd type="triangle"/>
          </a:ln>
        </p:spPr>
        <p:style>
          <a:lnRef idx="3">
            <a:schemeClr val="accent4"/>
          </a:lnRef>
          <a:fillRef idx="0">
            <a:schemeClr val="accent4"/>
          </a:fillRef>
          <a:effectRef idx="2">
            <a:schemeClr val="accent4"/>
          </a:effectRef>
          <a:fontRef idx="minor">
            <a:schemeClr val="tx1"/>
          </a:fontRef>
        </p:style>
      </p:cxnSp>
      <p:cxnSp>
        <p:nvCxnSpPr>
          <p:cNvPr id="20" name="Curved Connector 19">
            <a:extLst>
              <a:ext uri="{FF2B5EF4-FFF2-40B4-BE49-F238E27FC236}">
                <a16:creationId xmlns:a16="http://schemas.microsoft.com/office/drawing/2014/main" id="{9F7BA2F3-0227-F341-8800-9C8CBA1B67C4}"/>
              </a:ext>
            </a:extLst>
          </p:cNvPr>
          <p:cNvCxnSpPr>
            <a:cxnSpLocks/>
            <a:stCxn id="49" idx="3"/>
            <a:endCxn id="13" idx="2"/>
          </p:cNvCxnSpPr>
          <p:nvPr/>
        </p:nvCxnSpPr>
        <p:spPr>
          <a:xfrm flipV="1">
            <a:off x="1922889" y="4310197"/>
            <a:ext cx="1197324" cy="1"/>
          </a:xfrm>
          <a:prstGeom prst="curvedConnector3">
            <a:avLst>
              <a:gd name="adj1" fmla="val 50000"/>
            </a:avLst>
          </a:prstGeom>
          <a:ln>
            <a:tailEnd type="triangle"/>
          </a:ln>
        </p:spPr>
        <p:style>
          <a:lnRef idx="3">
            <a:schemeClr val="accent2"/>
          </a:lnRef>
          <a:fillRef idx="0">
            <a:schemeClr val="accent2"/>
          </a:fillRef>
          <a:effectRef idx="2">
            <a:schemeClr val="accent2"/>
          </a:effectRef>
          <a:fontRef idx="minor">
            <a:schemeClr val="tx1"/>
          </a:fontRef>
        </p:style>
      </p:cxnSp>
      <p:sp>
        <p:nvSpPr>
          <p:cNvPr id="24" name="Oval 23">
            <a:extLst>
              <a:ext uri="{FF2B5EF4-FFF2-40B4-BE49-F238E27FC236}">
                <a16:creationId xmlns:a16="http://schemas.microsoft.com/office/drawing/2014/main" id="{32052655-8C6E-1244-A932-88E0B63D9395}"/>
              </a:ext>
            </a:extLst>
          </p:cNvPr>
          <p:cNvSpPr/>
          <p:nvPr/>
        </p:nvSpPr>
        <p:spPr>
          <a:xfrm>
            <a:off x="5385716" y="1631573"/>
            <a:ext cx="922238" cy="403939"/>
          </a:xfrm>
          <a:prstGeom prst="ellipse">
            <a:avLst/>
          </a:prstGeom>
          <a:ln/>
        </p:spPr>
        <p:style>
          <a:lnRef idx="2">
            <a:schemeClr val="dk1">
              <a:shade val="50000"/>
            </a:schemeClr>
          </a:lnRef>
          <a:fillRef idx="1">
            <a:schemeClr val="dk1"/>
          </a:fillRef>
          <a:effectRef idx="0">
            <a:schemeClr val="dk1"/>
          </a:effectRef>
          <a:fontRef idx="minor">
            <a:schemeClr val="lt1"/>
          </a:fontRef>
        </p:style>
        <p:txBody>
          <a:bodyPr rot="0" spcFirstLastPara="1" vertOverflow="overflow" horzOverflow="overflow" vert="horz" wrap="square" lIns="50800" tIns="50800" rIns="50800" bIns="50800" numCol="1" spcCol="38100" rtlCol="0" anchor="ctr">
            <a:sp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200" b="0" i="0" u="none" strike="noStrike" cap="none" spc="0" normalizeH="0" baseline="0" dirty="0">
                <a:ln>
                  <a:noFill/>
                </a:ln>
                <a:solidFill>
                  <a:schemeClr val="bg1"/>
                </a:solidFill>
                <a:effectLst/>
                <a:uFill>
                  <a:solidFill>
                    <a:srgbClr val="000000"/>
                  </a:solidFill>
                </a:uFill>
                <a:latin typeface="Arial"/>
                <a:ea typeface="Arial"/>
                <a:cs typeface="Arial"/>
                <a:sym typeface="Arial"/>
              </a:rPr>
              <a:t>Job A'</a:t>
            </a:r>
          </a:p>
        </p:txBody>
      </p:sp>
      <p:cxnSp>
        <p:nvCxnSpPr>
          <p:cNvPr id="25" name="Curved Connector 24">
            <a:extLst>
              <a:ext uri="{FF2B5EF4-FFF2-40B4-BE49-F238E27FC236}">
                <a16:creationId xmlns:a16="http://schemas.microsoft.com/office/drawing/2014/main" id="{BADA8623-4F51-5E4F-9EBC-CFB8F0017F59}"/>
              </a:ext>
            </a:extLst>
          </p:cNvPr>
          <p:cNvCxnSpPr>
            <a:cxnSpLocks/>
            <a:stCxn id="13" idx="0"/>
            <a:endCxn id="24" idx="2"/>
          </p:cNvCxnSpPr>
          <p:nvPr/>
        </p:nvCxnSpPr>
        <p:spPr>
          <a:xfrm rot="5400000" flipH="1" flipV="1">
            <a:off x="3531671" y="1931578"/>
            <a:ext cx="1952079" cy="1756011"/>
          </a:xfrm>
          <a:prstGeom prst="curvedConnector2">
            <a:avLst/>
          </a:prstGeom>
          <a:ln>
            <a:tailEnd type="triangle"/>
          </a:ln>
        </p:spPr>
        <p:style>
          <a:lnRef idx="3">
            <a:schemeClr val="accent6"/>
          </a:lnRef>
          <a:fillRef idx="0">
            <a:schemeClr val="accent6"/>
          </a:fillRef>
          <a:effectRef idx="2">
            <a:schemeClr val="accent6"/>
          </a:effectRef>
          <a:fontRef idx="minor">
            <a:schemeClr val="tx1"/>
          </a:fontRef>
        </p:style>
      </p:cxnSp>
      <p:sp>
        <p:nvSpPr>
          <p:cNvPr id="27" name="Rounded Rectangle 26">
            <a:extLst>
              <a:ext uri="{FF2B5EF4-FFF2-40B4-BE49-F238E27FC236}">
                <a16:creationId xmlns:a16="http://schemas.microsoft.com/office/drawing/2014/main" id="{80438164-CF1A-D442-957D-245812D60978}"/>
              </a:ext>
            </a:extLst>
          </p:cNvPr>
          <p:cNvSpPr/>
          <p:nvPr/>
        </p:nvSpPr>
        <p:spPr>
          <a:xfrm>
            <a:off x="5195837" y="2409487"/>
            <a:ext cx="1317309" cy="403939"/>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'pending'</a:t>
            </a:r>
          </a:p>
        </p:txBody>
      </p:sp>
      <p:sp>
        <p:nvSpPr>
          <p:cNvPr id="28" name="Rounded Rectangle 27">
            <a:extLst>
              <a:ext uri="{FF2B5EF4-FFF2-40B4-BE49-F238E27FC236}">
                <a16:creationId xmlns:a16="http://schemas.microsoft.com/office/drawing/2014/main" id="{D24576BE-4CB1-B144-BFB0-F7DF10C47CBE}"/>
              </a:ext>
            </a:extLst>
          </p:cNvPr>
          <p:cNvSpPr/>
          <p:nvPr/>
        </p:nvSpPr>
        <p:spPr>
          <a:xfrm>
            <a:off x="5195837" y="3266191"/>
            <a:ext cx="1317309" cy="403939"/>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'processing'</a:t>
            </a:r>
          </a:p>
        </p:txBody>
      </p:sp>
      <p:cxnSp>
        <p:nvCxnSpPr>
          <p:cNvPr id="29" name="Curved Connector 28">
            <a:extLst>
              <a:ext uri="{FF2B5EF4-FFF2-40B4-BE49-F238E27FC236}">
                <a16:creationId xmlns:a16="http://schemas.microsoft.com/office/drawing/2014/main" id="{F963B876-C467-3043-BF5B-91943118A55F}"/>
              </a:ext>
            </a:extLst>
          </p:cNvPr>
          <p:cNvCxnSpPr>
            <a:cxnSpLocks/>
            <a:endCxn id="27" idx="0"/>
          </p:cNvCxnSpPr>
          <p:nvPr/>
        </p:nvCxnSpPr>
        <p:spPr>
          <a:xfrm rot="5400000">
            <a:off x="5676425" y="2228247"/>
            <a:ext cx="359308" cy="3173"/>
          </a:xfrm>
          <a:prstGeom prst="curvedConnector3">
            <a:avLst>
              <a:gd name="adj1" fmla="val 50000"/>
            </a:avLst>
          </a:prstGeom>
          <a:ln>
            <a:tailEnd type="triangle"/>
          </a:ln>
        </p:spPr>
        <p:style>
          <a:lnRef idx="3">
            <a:schemeClr val="accent6"/>
          </a:lnRef>
          <a:fillRef idx="0">
            <a:schemeClr val="accent6"/>
          </a:fillRef>
          <a:effectRef idx="2">
            <a:schemeClr val="accent6"/>
          </a:effectRef>
          <a:fontRef idx="minor">
            <a:schemeClr val="tx1"/>
          </a:fontRef>
        </p:style>
      </p:cxnSp>
      <p:sp>
        <p:nvSpPr>
          <p:cNvPr id="30" name="Rounded Rectangle 29">
            <a:extLst>
              <a:ext uri="{FF2B5EF4-FFF2-40B4-BE49-F238E27FC236}">
                <a16:creationId xmlns:a16="http://schemas.microsoft.com/office/drawing/2014/main" id="{85DFCA32-2B10-2D4B-8AE7-956582DFEB24}"/>
              </a:ext>
            </a:extLst>
          </p:cNvPr>
          <p:cNvSpPr/>
          <p:nvPr/>
        </p:nvSpPr>
        <p:spPr>
          <a:xfrm>
            <a:off x="5195837" y="4122895"/>
            <a:ext cx="1317309" cy="403939"/>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'completed'</a:t>
            </a:r>
          </a:p>
        </p:txBody>
      </p:sp>
      <p:cxnSp>
        <p:nvCxnSpPr>
          <p:cNvPr id="31" name="Curved Connector 30">
            <a:extLst>
              <a:ext uri="{FF2B5EF4-FFF2-40B4-BE49-F238E27FC236}">
                <a16:creationId xmlns:a16="http://schemas.microsoft.com/office/drawing/2014/main" id="{27B41D76-08A3-2148-B62B-43B97D6F6E19}"/>
              </a:ext>
            </a:extLst>
          </p:cNvPr>
          <p:cNvCxnSpPr>
            <a:cxnSpLocks/>
            <a:stCxn id="27" idx="2"/>
            <a:endCxn id="28" idx="0"/>
          </p:cNvCxnSpPr>
          <p:nvPr/>
        </p:nvCxnSpPr>
        <p:spPr>
          <a:xfrm rot="5400000">
            <a:off x="5628110" y="3039808"/>
            <a:ext cx="452765" cy="12700"/>
          </a:xfrm>
          <a:prstGeom prst="curvedConnector3">
            <a:avLst>
              <a:gd name="adj1" fmla="val 50000"/>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35" name="Curved Connector 34">
            <a:extLst>
              <a:ext uri="{FF2B5EF4-FFF2-40B4-BE49-F238E27FC236}">
                <a16:creationId xmlns:a16="http://schemas.microsoft.com/office/drawing/2014/main" id="{9AAFE737-BE60-374E-B69A-FA5E75B8EF31}"/>
              </a:ext>
            </a:extLst>
          </p:cNvPr>
          <p:cNvCxnSpPr>
            <a:cxnSpLocks/>
            <a:stCxn id="28" idx="2"/>
            <a:endCxn id="30" idx="0"/>
          </p:cNvCxnSpPr>
          <p:nvPr/>
        </p:nvCxnSpPr>
        <p:spPr>
          <a:xfrm rot="5400000">
            <a:off x="5628110" y="3896512"/>
            <a:ext cx="452765" cy="12700"/>
          </a:xfrm>
          <a:prstGeom prst="curvedConnector3">
            <a:avLst>
              <a:gd name="adj1" fmla="val 50000"/>
            </a:avLst>
          </a:prstGeom>
          <a:ln>
            <a:tailEnd type="triangle"/>
          </a:ln>
        </p:spPr>
        <p:style>
          <a:lnRef idx="3">
            <a:schemeClr val="accent6"/>
          </a:lnRef>
          <a:fillRef idx="0">
            <a:schemeClr val="accent6"/>
          </a:fillRef>
          <a:effectRef idx="2">
            <a:schemeClr val="accent6"/>
          </a:effectRef>
          <a:fontRef idx="minor">
            <a:schemeClr val="tx1"/>
          </a:fontRef>
        </p:style>
      </p:cxnSp>
      <p:sp>
        <p:nvSpPr>
          <p:cNvPr id="36" name="Rounded Rectangle 35">
            <a:extLst>
              <a:ext uri="{FF2B5EF4-FFF2-40B4-BE49-F238E27FC236}">
                <a16:creationId xmlns:a16="http://schemas.microsoft.com/office/drawing/2014/main" id="{EAE7F71A-F7FD-6743-80E4-E7FE0058F7A3}"/>
              </a:ext>
            </a:extLst>
          </p:cNvPr>
          <p:cNvSpPr/>
          <p:nvPr/>
        </p:nvSpPr>
        <p:spPr>
          <a:xfrm>
            <a:off x="5195837" y="4973250"/>
            <a:ext cx="1317309" cy="403939"/>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lang="en-US" sz="1400" dirty="0"/>
              <a:t>Job H</a:t>
            </a: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istory</a:t>
            </a:r>
          </a:p>
        </p:txBody>
      </p:sp>
      <p:sp>
        <p:nvSpPr>
          <p:cNvPr id="38" name="Rounded Rectangle 37">
            <a:extLst>
              <a:ext uri="{FF2B5EF4-FFF2-40B4-BE49-F238E27FC236}">
                <a16:creationId xmlns:a16="http://schemas.microsoft.com/office/drawing/2014/main" id="{ADEB8F6F-A99F-6E41-A27B-0BBDC749FA4F}"/>
              </a:ext>
            </a:extLst>
          </p:cNvPr>
          <p:cNvSpPr/>
          <p:nvPr/>
        </p:nvSpPr>
        <p:spPr>
          <a:xfrm>
            <a:off x="5195837" y="5823605"/>
            <a:ext cx="1317309" cy="403939"/>
          </a:xfrm>
          <a:prstGeom prst="roundRect">
            <a:avLst/>
          </a:prstGeom>
          <a:ln/>
        </p:spPr>
        <p:style>
          <a:lnRef idx="1">
            <a:schemeClr val="accent6"/>
          </a:lnRef>
          <a:fillRef idx="2">
            <a:schemeClr val="accent6"/>
          </a:fillRef>
          <a:effectRef idx="1">
            <a:schemeClr val="accent6"/>
          </a:effectRef>
          <a:fontRef idx="minor">
            <a:schemeClr val="dk1"/>
          </a:fontRef>
        </p:style>
        <p:txBody>
          <a:bodyPr rot="0" spcFirstLastPara="1" vertOverflow="overflow" horzOverflow="overflow" vert="horz" wrap="square" lIns="50800" tIns="50800" rIns="50800" bIns="50800" numCol="1" spcCol="38100" rtlCol="0" anchor="t" anchorCtr="0">
            <a:noAutofit/>
          </a:bodyPr>
          <a:lstStyle/>
          <a:p>
            <a:pPr marL="40640" marR="40640" indent="0" algn="ctr"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Job Removal</a:t>
            </a:r>
          </a:p>
        </p:txBody>
      </p:sp>
      <p:cxnSp>
        <p:nvCxnSpPr>
          <p:cNvPr id="39" name="Curved Connector 38">
            <a:extLst>
              <a:ext uri="{FF2B5EF4-FFF2-40B4-BE49-F238E27FC236}">
                <a16:creationId xmlns:a16="http://schemas.microsoft.com/office/drawing/2014/main" id="{88FFC595-7A26-B442-930F-6F47351CB751}"/>
              </a:ext>
            </a:extLst>
          </p:cNvPr>
          <p:cNvCxnSpPr>
            <a:cxnSpLocks/>
            <a:stCxn id="30" idx="2"/>
            <a:endCxn id="36" idx="0"/>
          </p:cNvCxnSpPr>
          <p:nvPr/>
        </p:nvCxnSpPr>
        <p:spPr>
          <a:xfrm rot="5400000">
            <a:off x="5631284" y="4750042"/>
            <a:ext cx="446416" cy="12700"/>
          </a:xfrm>
          <a:prstGeom prst="curvedConnector3">
            <a:avLst>
              <a:gd name="adj1" fmla="val 50000"/>
            </a:avLst>
          </a:prstGeom>
          <a:ln>
            <a:tailEnd type="triangle"/>
          </a:ln>
        </p:spPr>
        <p:style>
          <a:lnRef idx="3">
            <a:schemeClr val="accent6"/>
          </a:lnRef>
          <a:fillRef idx="0">
            <a:schemeClr val="accent6"/>
          </a:fillRef>
          <a:effectRef idx="2">
            <a:schemeClr val="accent6"/>
          </a:effectRef>
          <a:fontRef idx="minor">
            <a:schemeClr val="tx1"/>
          </a:fontRef>
        </p:style>
      </p:cxnSp>
      <p:cxnSp>
        <p:nvCxnSpPr>
          <p:cNvPr id="40" name="Curved Connector 39">
            <a:extLst>
              <a:ext uri="{FF2B5EF4-FFF2-40B4-BE49-F238E27FC236}">
                <a16:creationId xmlns:a16="http://schemas.microsoft.com/office/drawing/2014/main" id="{46CFF399-610C-FF4C-A529-04C91E722937}"/>
              </a:ext>
            </a:extLst>
          </p:cNvPr>
          <p:cNvCxnSpPr>
            <a:cxnSpLocks/>
            <a:stCxn id="36" idx="2"/>
            <a:endCxn id="38" idx="0"/>
          </p:cNvCxnSpPr>
          <p:nvPr/>
        </p:nvCxnSpPr>
        <p:spPr>
          <a:xfrm rot="5400000">
            <a:off x="5631284" y="5600397"/>
            <a:ext cx="446416" cy="12700"/>
          </a:xfrm>
          <a:prstGeom prst="curvedConnector3">
            <a:avLst>
              <a:gd name="adj1" fmla="val 50000"/>
            </a:avLst>
          </a:prstGeom>
          <a:ln>
            <a:tailEnd type="triangle"/>
          </a:ln>
        </p:spPr>
        <p:style>
          <a:lnRef idx="3">
            <a:schemeClr val="accent6"/>
          </a:lnRef>
          <a:fillRef idx="0">
            <a:schemeClr val="accent6"/>
          </a:fillRef>
          <a:effectRef idx="2">
            <a:schemeClr val="accent6"/>
          </a:effectRef>
          <a:fontRef idx="minor">
            <a:schemeClr val="tx1"/>
          </a:fontRef>
        </p:style>
      </p:cxnSp>
      <p:sp>
        <p:nvSpPr>
          <p:cNvPr id="14" name="TextBox 13">
            <a:extLst>
              <a:ext uri="{FF2B5EF4-FFF2-40B4-BE49-F238E27FC236}">
                <a16:creationId xmlns:a16="http://schemas.microsoft.com/office/drawing/2014/main" id="{C9D82EF3-E7D7-F944-84EC-E9CBC69AEBE6}"/>
              </a:ext>
            </a:extLst>
          </p:cNvPr>
          <p:cNvSpPr txBox="1"/>
          <p:nvPr/>
        </p:nvSpPr>
        <p:spPr>
          <a:xfrm>
            <a:off x="3564025" y="1611533"/>
            <a:ext cx="1388522" cy="74892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Reprocess-Job</a:t>
            </a:r>
          </a:p>
          <a:p>
            <a:pPr marL="40640" marR="40640" indent="0" algn="l" defTabSz="914400" rtl="0" fontAlgn="auto" latinLnBrk="0" hangingPunct="0">
              <a:lnSpc>
                <a:spcPct val="100000"/>
              </a:lnSpc>
              <a:spcBef>
                <a:spcPts val="0"/>
              </a:spcBef>
              <a:spcAft>
                <a:spcPts val="0"/>
              </a:spcAft>
              <a:buClrTx/>
              <a:buSzTx/>
              <a:buFontTx/>
              <a:buNone/>
              <a:tabLst/>
            </a:pPr>
            <a:r>
              <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rPr>
              <a:t>or non-IPP</a:t>
            </a:r>
          </a:p>
          <a:p>
            <a:pPr marL="40640" marR="40640" indent="0" algn="l" defTabSz="914400" rtl="0" fontAlgn="auto" latinLnBrk="0" hangingPunct="0">
              <a:lnSpc>
                <a:spcPct val="100000"/>
              </a:lnSpc>
              <a:spcBef>
                <a:spcPts val="0"/>
              </a:spcBef>
              <a:spcAft>
                <a:spcPts val="0"/>
              </a:spcAft>
              <a:buClrTx/>
              <a:buSzTx/>
              <a:buFontTx/>
              <a:buNone/>
              <a:tabLst/>
            </a:pPr>
            <a:r>
              <a:rPr lang="en-US" sz="1400" dirty="0"/>
              <a:t>reprint</a:t>
            </a:r>
            <a:endParaRPr kumimoji="0" lang="en-US" sz="1400" b="0" i="0" u="none" strike="noStrike" cap="none" spc="0" normalizeH="0" baseline="0" dirty="0">
              <a:ln>
                <a:noFill/>
              </a:ln>
              <a:solidFill>
                <a:srgbClr val="000000"/>
              </a:solidFill>
              <a:effectLst/>
              <a:uFill>
                <a:solidFill>
                  <a:srgbClr val="000000"/>
                </a:solidFill>
              </a:uFill>
              <a:latin typeface="Arial"/>
              <a:ea typeface="Arial"/>
              <a:cs typeface="Arial"/>
              <a:sym typeface="Arial"/>
            </a:endParaRPr>
          </a:p>
        </p:txBody>
      </p:sp>
      <p:sp>
        <p:nvSpPr>
          <p:cNvPr id="16" name="TextBox 15">
            <a:extLst>
              <a:ext uri="{FF2B5EF4-FFF2-40B4-BE49-F238E27FC236}">
                <a16:creationId xmlns:a16="http://schemas.microsoft.com/office/drawing/2014/main" id="{A648FEBA-AE76-574A-80F7-5B62E05CD2E5}"/>
              </a:ext>
            </a:extLst>
          </p:cNvPr>
          <p:cNvSpPr txBox="1"/>
          <p:nvPr/>
        </p:nvSpPr>
        <p:spPr>
          <a:xfrm>
            <a:off x="1231503" y="4593591"/>
            <a:ext cx="1114408" cy="24109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900" b="0" i="0" u="none" strike="noStrike" cap="none" spc="0" normalizeH="0" baseline="0" dirty="0">
                <a:ln>
                  <a:noFill/>
                </a:ln>
                <a:solidFill>
                  <a:srgbClr val="000000"/>
                </a:solidFill>
                <a:effectLst/>
                <a:uFill>
                  <a:solidFill>
                    <a:srgbClr val="000000"/>
                  </a:solidFill>
                </a:uFill>
                <a:latin typeface="Arial"/>
                <a:ea typeface="Arial"/>
                <a:cs typeface="Arial"/>
                <a:sym typeface="Arial"/>
              </a:rPr>
              <a:t>Delete documents</a:t>
            </a:r>
          </a:p>
        </p:txBody>
      </p:sp>
      <p:sp>
        <p:nvSpPr>
          <p:cNvPr id="42" name="TextBox 41">
            <a:extLst>
              <a:ext uri="{FF2B5EF4-FFF2-40B4-BE49-F238E27FC236}">
                <a16:creationId xmlns:a16="http://schemas.microsoft.com/office/drawing/2014/main" id="{552B779B-0F33-814A-80BC-07F7BEE38177}"/>
              </a:ext>
            </a:extLst>
          </p:cNvPr>
          <p:cNvSpPr txBox="1"/>
          <p:nvPr/>
        </p:nvSpPr>
        <p:spPr>
          <a:xfrm>
            <a:off x="1273759" y="5459411"/>
            <a:ext cx="1390124" cy="24109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900" b="0" i="0" u="none" strike="noStrike" cap="none" spc="0" normalizeH="0" baseline="0" dirty="0">
                <a:ln>
                  <a:noFill/>
                </a:ln>
                <a:solidFill>
                  <a:srgbClr val="000000"/>
                </a:solidFill>
                <a:effectLst/>
                <a:uFill>
                  <a:solidFill>
                    <a:srgbClr val="000000"/>
                  </a:solidFill>
                </a:uFill>
                <a:latin typeface="Arial"/>
                <a:ea typeface="Arial"/>
                <a:cs typeface="Arial"/>
                <a:sym typeface="Arial"/>
              </a:rPr>
              <a:t>Delete Job from History</a:t>
            </a:r>
          </a:p>
        </p:txBody>
      </p:sp>
      <p:sp>
        <p:nvSpPr>
          <p:cNvPr id="43" name="TextBox 42">
            <a:extLst>
              <a:ext uri="{FF2B5EF4-FFF2-40B4-BE49-F238E27FC236}">
                <a16:creationId xmlns:a16="http://schemas.microsoft.com/office/drawing/2014/main" id="{CF8883D1-8E49-1D4C-AA1D-886BAB2D3FCE}"/>
              </a:ext>
            </a:extLst>
          </p:cNvPr>
          <p:cNvSpPr txBox="1"/>
          <p:nvPr/>
        </p:nvSpPr>
        <p:spPr>
          <a:xfrm>
            <a:off x="5875603" y="4623014"/>
            <a:ext cx="1114408" cy="24109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900" b="0" i="0" u="none" strike="noStrike" cap="none" spc="0" normalizeH="0" baseline="0" dirty="0">
                <a:ln>
                  <a:noFill/>
                </a:ln>
                <a:solidFill>
                  <a:srgbClr val="000000"/>
                </a:solidFill>
                <a:effectLst/>
                <a:uFill>
                  <a:solidFill>
                    <a:srgbClr val="000000"/>
                  </a:solidFill>
                </a:uFill>
                <a:latin typeface="Arial"/>
                <a:ea typeface="Arial"/>
                <a:cs typeface="Arial"/>
                <a:sym typeface="Arial"/>
              </a:rPr>
              <a:t>Delete documents</a:t>
            </a:r>
          </a:p>
        </p:txBody>
      </p:sp>
      <p:sp>
        <p:nvSpPr>
          <p:cNvPr id="45" name="TextBox 44">
            <a:extLst>
              <a:ext uri="{FF2B5EF4-FFF2-40B4-BE49-F238E27FC236}">
                <a16:creationId xmlns:a16="http://schemas.microsoft.com/office/drawing/2014/main" id="{EB06A610-D90A-2742-8E78-31500AB820A2}"/>
              </a:ext>
            </a:extLst>
          </p:cNvPr>
          <p:cNvSpPr txBox="1"/>
          <p:nvPr/>
        </p:nvSpPr>
        <p:spPr>
          <a:xfrm>
            <a:off x="5917859" y="5488834"/>
            <a:ext cx="1390124" cy="24109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40640" marR="40640" indent="0" algn="l" defTabSz="914400" rtl="0" fontAlgn="auto" latinLnBrk="0" hangingPunct="0">
              <a:lnSpc>
                <a:spcPct val="100000"/>
              </a:lnSpc>
              <a:spcBef>
                <a:spcPts val="0"/>
              </a:spcBef>
              <a:spcAft>
                <a:spcPts val="0"/>
              </a:spcAft>
              <a:buClrTx/>
              <a:buSzTx/>
              <a:buFontTx/>
              <a:buNone/>
              <a:tabLst/>
            </a:pPr>
            <a:r>
              <a:rPr kumimoji="0" lang="en-US" sz="900" b="0" i="0" u="none" strike="noStrike" cap="none" spc="0" normalizeH="0" baseline="0" dirty="0">
                <a:ln>
                  <a:noFill/>
                </a:ln>
                <a:solidFill>
                  <a:srgbClr val="000000"/>
                </a:solidFill>
                <a:effectLst/>
                <a:uFill>
                  <a:solidFill>
                    <a:srgbClr val="000000"/>
                  </a:solidFill>
                </a:uFill>
                <a:latin typeface="Arial"/>
                <a:ea typeface="Arial"/>
                <a:cs typeface="Arial"/>
                <a:sym typeface="Arial"/>
              </a:rPr>
              <a:t>Delete Job from History</a:t>
            </a:r>
          </a:p>
        </p:txBody>
      </p:sp>
    </p:spTree>
    <p:extLst>
      <p:ext uri="{BB962C8B-B14F-4D97-AF65-F5344CB8AC3E}">
        <p14:creationId xmlns:p14="http://schemas.microsoft.com/office/powerpoint/2010/main" val="649921046"/>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BBC53-252E-3C40-8E85-EFDDFBD9749C}"/>
              </a:ext>
            </a:extLst>
          </p:cNvPr>
          <p:cNvSpPr>
            <a:spLocks noGrp="1"/>
          </p:cNvSpPr>
          <p:nvPr>
            <p:ph type="title"/>
          </p:nvPr>
        </p:nvSpPr>
        <p:spPr/>
        <p:txBody>
          <a:bodyPr/>
          <a:lstStyle/>
          <a:p>
            <a:r>
              <a:rPr lang="en-US" dirty="0"/>
              <a:t>Stored Job Requirements</a:t>
            </a:r>
          </a:p>
        </p:txBody>
      </p:sp>
      <p:sp>
        <p:nvSpPr>
          <p:cNvPr id="3" name="Text Placeholder 2">
            <a:extLst>
              <a:ext uri="{FF2B5EF4-FFF2-40B4-BE49-F238E27FC236}">
                <a16:creationId xmlns:a16="http://schemas.microsoft.com/office/drawing/2014/main" id="{D320BA3A-5840-384E-9BDE-16150B9E9724}"/>
              </a:ext>
            </a:extLst>
          </p:cNvPr>
          <p:cNvSpPr>
            <a:spLocks noGrp="1"/>
          </p:cNvSpPr>
          <p:nvPr>
            <p:ph type="body" idx="1"/>
          </p:nvPr>
        </p:nvSpPr>
        <p:spPr/>
        <p:txBody>
          <a:bodyPr/>
          <a:lstStyle/>
          <a:p>
            <a:r>
              <a:rPr lang="en-US" dirty="0"/>
              <a:t>After reaching 'completed' state, retained indefinitely</a:t>
            </a:r>
          </a:p>
          <a:p>
            <a:endParaRPr lang="en-US" dirty="0"/>
          </a:p>
          <a:p>
            <a:r>
              <a:rPr lang="en-US" dirty="0"/>
              <a:t>Access Control</a:t>
            </a:r>
          </a:p>
          <a:p>
            <a:pPr lvl="1"/>
            <a:r>
              <a:rPr lang="en-US" dirty="0"/>
              <a:t>Who can see it</a:t>
            </a:r>
          </a:p>
          <a:p>
            <a:pPr lvl="1"/>
            <a:r>
              <a:rPr lang="en-US" dirty="0"/>
              <a:t>Who can reprint it</a:t>
            </a:r>
          </a:p>
          <a:p>
            <a:pPr lvl="1"/>
            <a:r>
              <a:rPr lang="en-US" dirty="0"/>
              <a:t>Encryption</a:t>
            </a:r>
          </a:p>
          <a:p>
            <a:endParaRPr lang="en-US" dirty="0"/>
          </a:p>
          <a:p>
            <a:r>
              <a:rPr lang="en-US" dirty="0"/>
              <a:t>Job Ticket</a:t>
            </a:r>
          </a:p>
          <a:p>
            <a:pPr lvl="1"/>
            <a:endParaRPr lang="en-US" dirty="0"/>
          </a:p>
          <a:p>
            <a:r>
              <a:rPr lang="en-US" dirty="0"/>
              <a:t>Job Accounting</a:t>
            </a:r>
          </a:p>
        </p:txBody>
      </p:sp>
      <p:sp>
        <p:nvSpPr>
          <p:cNvPr id="4" name="Slide Number Placeholder 3">
            <a:extLst>
              <a:ext uri="{FF2B5EF4-FFF2-40B4-BE49-F238E27FC236}">
                <a16:creationId xmlns:a16="http://schemas.microsoft.com/office/drawing/2014/main" id="{64582877-7CDA-2745-8D54-D076B4EC1589}"/>
              </a:ext>
            </a:extLst>
          </p:cNvPr>
          <p:cNvSpPr>
            <a:spLocks noGrp="1"/>
          </p:cNvSpPr>
          <p:nvPr>
            <p:ph type="sldNum" sz="quarter" idx="4"/>
          </p:nvPr>
        </p:nvSpPr>
        <p:spPr/>
        <p:txBody>
          <a:bodyPr/>
          <a:lstStyle/>
          <a:p>
            <a:fld id="{86CB4B4D-7CA3-9044-876B-883B54F8677D}" type="slidenum">
              <a:rPr lang="en-US" smtClean="0"/>
              <a:pPr/>
              <a:t>8</a:t>
            </a:fld>
            <a:endParaRPr lang="en-US" dirty="0"/>
          </a:p>
        </p:txBody>
      </p:sp>
    </p:spTree>
    <p:extLst>
      <p:ext uri="{BB962C8B-B14F-4D97-AF65-F5344CB8AC3E}">
        <p14:creationId xmlns:p14="http://schemas.microsoft.com/office/powerpoint/2010/main" val="300720367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B09008-7C92-284A-9ACC-3AC8B74D5DBE}"/>
              </a:ext>
            </a:extLst>
          </p:cNvPr>
          <p:cNvSpPr>
            <a:spLocks noGrp="1"/>
          </p:cNvSpPr>
          <p:nvPr>
            <p:ph type="title"/>
          </p:nvPr>
        </p:nvSpPr>
        <p:spPr/>
        <p:txBody>
          <a:bodyPr/>
          <a:lstStyle/>
          <a:p>
            <a:r>
              <a:rPr lang="en-US" dirty="0"/>
              <a:t>"job-password"</a:t>
            </a:r>
          </a:p>
        </p:txBody>
      </p:sp>
      <p:sp>
        <p:nvSpPr>
          <p:cNvPr id="5" name="Text Placeholder 4">
            <a:extLst>
              <a:ext uri="{FF2B5EF4-FFF2-40B4-BE49-F238E27FC236}">
                <a16:creationId xmlns:a16="http://schemas.microsoft.com/office/drawing/2014/main" id="{F0F7CD10-4DBD-D244-862D-578D50251527}"/>
              </a:ext>
            </a:extLst>
          </p:cNvPr>
          <p:cNvSpPr>
            <a:spLocks noGrp="1"/>
          </p:cNvSpPr>
          <p:nvPr>
            <p:ph type="body" idx="1"/>
          </p:nvPr>
        </p:nvSpPr>
        <p:spPr/>
        <p:txBody>
          <a:bodyPr/>
          <a:lstStyle/>
          <a:p>
            <a:r>
              <a:rPr lang="en-US" dirty="0"/>
              <a:t>Add related attributes from 2016 registration?</a:t>
            </a:r>
          </a:p>
          <a:p>
            <a:pPr lvl="1"/>
            <a:r>
              <a:rPr lang="en-US" dirty="0"/>
              <a:t>"job-password-repertoire" &amp; friends</a:t>
            </a:r>
          </a:p>
          <a:p>
            <a:pPr lvl="1"/>
            <a:r>
              <a:rPr lang="en-US" dirty="0"/>
              <a:t>"job-password-length-supported"</a:t>
            </a:r>
          </a:p>
        </p:txBody>
      </p:sp>
    </p:spTree>
    <p:extLst>
      <p:ext uri="{BB962C8B-B14F-4D97-AF65-F5344CB8AC3E}">
        <p14:creationId xmlns:p14="http://schemas.microsoft.com/office/powerpoint/2010/main" val="3006066053"/>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pwg-plenary-template-2018-10-19.pptx" id="{01FCAC31-32E7-CC43-8CE9-644A2A9C281E}" vid="{B12FF421-99B9-0C4C-B8C7-9CBD070133C0}"/>
    </a:ext>
  </a:ext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40640" marR="40640" indent="0" algn="l" defTabSz="914400" rtl="0" fontAlgn="auto" latinLnBrk="0" hangingPunct="0">
          <a:lnSpc>
            <a:spcPct val="100000"/>
          </a:lnSpc>
          <a:spcBef>
            <a:spcPts val="0"/>
          </a:spcBef>
          <a:spcAft>
            <a:spcPts val="0"/>
          </a:spcAft>
          <a:buClrTx/>
          <a:buSzTx/>
          <a:buFontTx/>
          <a:buNone/>
          <a:tabLst/>
          <a:defRPr kumimoji="0" sz="1600" b="0" i="0" u="none" strike="noStrike" cap="none" spc="0" normalizeH="0" baseline="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White</Template>
  <TotalTime>8446</TotalTime>
  <Words>1306</Words>
  <Application>Microsoft Macintosh PowerPoint</Application>
  <PresentationFormat>On-screen Show (4:3)</PresentationFormat>
  <Paragraphs>225</Paragraphs>
  <Slides>20</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lucida grande</vt:lpstr>
      <vt:lpstr>lucida grande</vt:lpstr>
      <vt:lpstr>Verdana</vt:lpstr>
      <vt:lpstr>White</vt:lpstr>
      <vt:lpstr>IPP Job Storage 2.0: Fixing JPS2</vt:lpstr>
      <vt:lpstr>JPS2 v2.0 : Topics to Discuss</vt:lpstr>
      <vt:lpstr>Job Storage – Details To Discuss</vt:lpstr>
      <vt:lpstr>Job States – Regular Job</vt:lpstr>
      <vt:lpstr>Job States – Regular Job With Reprint</vt:lpstr>
      <vt:lpstr>Job States – Proof Print Job</vt:lpstr>
      <vt:lpstr>Job States – Stored Job</vt:lpstr>
      <vt:lpstr>Stored Job Requirements</vt:lpstr>
      <vt:lpstr>"job-password"</vt:lpstr>
      <vt:lpstr>"job-print-password"</vt:lpstr>
      <vt:lpstr>Obsolesence vs. Deprecation</vt:lpstr>
      <vt:lpstr>Earlier Slides</vt:lpstr>
      <vt:lpstr>JPS2 – What's wrong with it? (1/2)</vt:lpstr>
      <vt:lpstr>JPS2 – What's wrong with it? (2/2)</vt:lpstr>
      <vt:lpstr>JPS2v2: Goals</vt:lpstr>
      <vt:lpstr>Target Use Cases</vt:lpstr>
      <vt:lpstr>System Requirements</vt:lpstr>
      <vt:lpstr>5100.11 – Deprecations</vt:lpstr>
      <vt:lpstr>5100.11 – Additions</vt:lpstr>
      <vt:lpstr>Next Steps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IPP Job Storage 2.0: Fixing JPS2</dc:title>
  <dc:subject/>
  <dc:creator>Kennedy, Smith (Wireless  &amp; Standards Architect)</dc:creator>
  <cp:keywords/>
  <dc:description/>
  <cp:lastModifiedBy>Kennedy, Smith (Wireless  &amp; Standards Architect)</cp:lastModifiedBy>
  <cp:revision>86</cp:revision>
  <cp:lastPrinted>2018-11-14T01:58:35Z</cp:lastPrinted>
  <dcterms:created xsi:type="dcterms:W3CDTF">2018-11-12T14:58:45Z</dcterms:created>
  <dcterms:modified xsi:type="dcterms:W3CDTF">2019-02-14T16:13:29Z</dcterms:modified>
  <cp:category/>
</cp:coreProperties>
</file>