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417" r:id="rId2"/>
    <p:sldId id="508" r:id="rId3"/>
    <p:sldId id="523" r:id="rId4"/>
    <p:sldId id="524" r:id="rId5"/>
    <p:sldId id="525" r:id="rId6"/>
    <p:sldId id="526" r:id="rId7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7"/>
    <p:restoredTop sz="86429"/>
  </p:normalViewPr>
  <p:slideViewPr>
    <p:cSldViewPr snapToGrid="0" snapToObjects="1">
      <p:cViewPr varScale="1">
        <p:scale>
          <a:sx n="100" d="100"/>
          <a:sy n="100" d="100"/>
        </p:scale>
        <p:origin x="1042" y="58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65667" y="2137835"/>
            <a:ext cx="5569153" cy="512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rPr sz="3333"/>
              <a:t>The Printer Working Group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2656418"/>
            <a:ext cx="9144000" cy="10583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508000" y="3704168"/>
            <a:ext cx="9144000" cy="169333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222"/>
            </a:lvl1pPr>
            <a:lvl2pPr marL="0" indent="0">
              <a:buSzTx/>
              <a:buNone/>
              <a:defRPr sz="2222"/>
            </a:lvl2pPr>
            <a:lvl3pPr marL="0" indent="0">
              <a:buSzTx/>
              <a:buNone/>
              <a:defRPr sz="2222"/>
            </a:lvl3pPr>
            <a:lvl4pPr marL="0" indent="0">
              <a:buSzTx/>
              <a:buNone/>
              <a:defRPr sz="2222"/>
            </a:lvl4pPr>
            <a:lvl5pPr marL="0" indent="0">
              <a:buSzTx/>
              <a:buNone/>
              <a:defRPr sz="222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980CBF-79B9-B3A3-FB47-870C56C31910}"/>
              </a:ext>
            </a:extLst>
          </p:cNvPr>
          <p:cNvGrpSpPr/>
          <p:nvPr userDrawn="1"/>
        </p:nvGrpSpPr>
        <p:grpSpPr>
          <a:xfrm>
            <a:off x="465667" y="294988"/>
            <a:ext cx="1840494" cy="1837161"/>
            <a:chOff x="457200" y="368545"/>
            <a:chExt cx="1840494" cy="1837161"/>
          </a:xfrm>
        </p:grpSpPr>
        <p:pic>
          <p:nvPicPr>
            <p:cNvPr id="9" name="pwg-transparency.png">
              <a:extLst>
                <a:ext uri="{FF2B5EF4-FFF2-40B4-BE49-F238E27FC236}">
                  <a16:creationId xmlns:a16="http://schemas.microsoft.com/office/drawing/2014/main" id="{029DA0FF-97E6-2A1A-750F-D4E4B7A9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7200" y="368545"/>
              <a:ext cx="1586365" cy="1723850"/>
            </a:xfrm>
            <a:prstGeom prst="rect">
              <a:avLst/>
            </a:prstGeom>
          </p:spPr>
        </p:pic>
        <p:sp>
          <p:nvSpPr>
            <p:cNvPr id="10" name="Shape 20">
              <a:extLst>
                <a:ext uri="{FF2B5EF4-FFF2-40B4-BE49-F238E27FC236}">
                  <a16:creationId xmlns:a16="http://schemas.microsoft.com/office/drawing/2014/main" id="{6BBBDCAA-D9BC-3B08-090D-6DB6CA32669B}"/>
                </a:ext>
              </a:extLst>
            </p:cNvPr>
            <p:cNvSpPr/>
            <p:nvPr/>
          </p:nvSpPr>
          <p:spPr>
            <a:xfrm>
              <a:off x="2043565" y="1979084"/>
              <a:ext cx="254129" cy="2266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>
                <a:defRPr sz="1100"/>
              </a:lvl1pPr>
            </a:lstStyle>
            <a:p>
              <a:r>
                <a:rPr sz="917" dirty="0"/>
                <a:t>®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2222"/>
            </a:lvl1pPr>
            <a:lvl3pPr>
              <a:defRPr sz="1778"/>
            </a:lvl3pPr>
            <a:lvl5pPr>
              <a:defRPr sz="1333"/>
            </a:lvl5pPr>
          </a:lstStyle>
          <a:p>
            <a:r>
              <a:rPr lang="en-US" dirty="0"/>
              <a:t>Body Level One</a:t>
            </a:r>
          </a:p>
          <a:p>
            <a:pPr lvl="1"/>
            <a:r>
              <a:rPr lang="en-US" dirty="0"/>
              <a:t>Body Level Two</a:t>
            </a:r>
          </a:p>
          <a:p>
            <a:pPr lvl="2"/>
            <a:r>
              <a:rPr lang="en-US" dirty="0"/>
              <a:t>Body Level Three</a:t>
            </a:r>
          </a:p>
          <a:p>
            <a:pPr lvl="3"/>
            <a:r>
              <a:rPr lang="en-US" dirty="0"/>
              <a:t>Body Level Four</a:t>
            </a:r>
          </a:p>
          <a:p>
            <a:pPr lvl="4"/>
            <a:r>
              <a:rPr lang="en-US" dirty="0"/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833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5524500"/>
            <a:ext cx="10160000" cy="1905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10160000" cy="952500"/>
          </a:xfrm>
          <a:prstGeom prst="rect">
            <a:avLst/>
          </a:prstGeom>
          <a:solidFill>
            <a:srgbClr val="5D6FB7"/>
          </a:solidFill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9144000" cy="4275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508000" y="38364"/>
            <a:ext cx="8410222" cy="84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41111" y="5544381"/>
            <a:ext cx="9496778" cy="14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26" dirty="0"/>
              <a:t>Copyright © </a:t>
            </a:r>
            <a:r>
              <a:rPr lang="en-US" sz="926" dirty="0"/>
              <a:t>2024 The Printer Working Group</a:t>
            </a:r>
            <a:r>
              <a:rPr sz="926" dirty="0"/>
              <a:t>. All rights reserved. The IPP Everywhere and PWG logos are registered trademarks of the IEEE-ISTO.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1A0CF4-CF6B-CDAD-7C78-51B39D2AF287}"/>
              </a:ext>
            </a:extLst>
          </p:cNvPr>
          <p:cNvGrpSpPr/>
          <p:nvPr userDrawn="1"/>
        </p:nvGrpSpPr>
        <p:grpSpPr>
          <a:xfrm>
            <a:off x="9155479" y="105833"/>
            <a:ext cx="767263" cy="740833"/>
            <a:chOff x="8237460" y="105833"/>
            <a:chExt cx="767263" cy="740833"/>
          </a:xfrm>
        </p:grpSpPr>
        <p:pic>
          <p:nvPicPr>
            <p:cNvPr id="5" name="pwg-4dark-bkgrnd-transparency.png">
              <a:extLst>
                <a:ext uri="{FF2B5EF4-FFF2-40B4-BE49-F238E27FC236}">
                  <a16:creationId xmlns:a16="http://schemas.microsoft.com/office/drawing/2014/main" id="{A43B0F66-6107-6188-629F-7E6CFBF11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37460" y="105833"/>
              <a:ext cx="709083" cy="740833"/>
            </a:xfrm>
            <a:prstGeom prst="rect">
              <a:avLst/>
            </a:prstGeom>
          </p:spPr>
        </p:pic>
        <p:sp>
          <p:nvSpPr>
            <p:cNvPr id="9" name="Shape 6">
              <a:extLst>
                <a:ext uri="{FF2B5EF4-FFF2-40B4-BE49-F238E27FC236}">
                  <a16:creationId xmlns:a16="http://schemas.microsoft.com/office/drawing/2014/main" id="{4DDDDEC7-51B7-DA0D-B669-E02DD1D9D25C}"/>
                </a:ext>
              </a:extLst>
            </p:cNvPr>
            <p:cNvSpPr/>
            <p:nvPr/>
          </p:nvSpPr>
          <p:spPr>
            <a:xfrm>
              <a:off x="8756044" y="675419"/>
              <a:ext cx="248679" cy="16243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 marL="57799" marR="57799" defTabSz="1295400">
                <a:defRPr sz="600"/>
              </a:lvl1pPr>
            </a:lstStyle>
            <a:p>
              <a:r>
                <a:rPr sz="500"/>
                <a:t>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37627" marR="37627" indent="0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37627" marR="37627" indent="21165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37627" marR="37627" indent="423312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37627" marR="37627" indent="634968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37627" marR="37627" indent="846625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37627" marR="37627" indent="1058281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37627" marR="37627" indent="126993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37627" marR="37627" indent="1481593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37627" marR="37627" indent="1693249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55112" marR="37627" indent="-317485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784302" marR="37627" indent="-32336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142942" marR="37627" indent="-258691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640166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1165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23312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34968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846625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058281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26993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481593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693249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ustedcomputinggroup.org/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tschofenig-tls-extended-key-update/" TargetMode="External"/><Relationship Id="rId3" Type="http://schemas.openxmlformats.org/officeDocument/2006/relationships/hyperlink" Target="https://datatracker.ietf.org/doc/rfc9261/" TargetMode="External"/><Relationship Id="rId7" Type="http://schemas.openxmlformats.org/officeDocument/2006/relationships/hyperlink" Target="https://datatracker.ietf.org/doc/draft-ietf-tls-8773bis/" TargetMode="External"/><Relationship Id="rId2" Type="http://schemas.openxmlformats.org/officeDocument/2006/relationships/hyperlink" Target="https://datatracker.ietf.org/doc/rfc934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7bis/" TargetMode="External"/><Relationship Id="rId11" Type="http://schemas.openxmlformats.org/officeDocument/2006/relationships/hyperlink" Target="https://datatracker.ietf.org/doc/draft-ietf-tls-tls13-pkcs1/" TargetMode="External"/><Relationship Id="rId5" Type="http://schemas.openxmlformats.org/officeDocument/2006/relationships/hyperlink" Target="https://datatracker.ietf.org/doc/draft-ietf-tls-keylogfile/" TargetMode="External"/><Relationship Id="rId10" Type="http://schemas.openxmlformats.org/officeDocument/2006/relationships/hyperlink" Target="https://datatracker.ietf.org/doc/draft-farrell-tls-pemesni/" TargetMode="External"/><Relationship Id="rId4" Type="http://schemas.openxmlformats.org/officeDocument/2006/relationships/hyperlink" Target="https://datatracker.ietf.org/doc/draft-urien-tls-im/" TargetMode="External"/><Relationship Id="rId9" Type="http://schemas.openxmlformats.org/officeDocument/2006/relationships/hyperlink" Target="https://datatracker.ietf.org/doc/draft-denis-tls-aegi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mcnally-deterministic-cbor/" TargetMode="External"/><Relationship Id="rId13" Type="http://schemas.openxmlformats.org/officeDocument/2006/relationships/hyperlink" Target="https://datatracker.ietf.org/doc/draft-ietf-ntp-ntpv5/" TargetMode="External"/><Relationship Id="rId3" Type="http://schemas.openxmlformats.org/officeDocument/2006/relationships/hyperlink" Target="https://datatracker.ietf.org/doc/draft-ietf-cbor-time-tag/" TargetMode="External"/><Relationship Id="rId7" Type="http://schemas.openxmlformats.org/officeDocument/2006/relationships/hyperlink" Target="https://datatracker.ietf.org/doc/draft-ietf-cbor-cde/" TargetMode="External"/><Relationship Id="rId12" Type="http://schemas.openxmlformats.org/officeDocument/2006/relationships/hyperlink" Target="https://datatracker.ietf.org/doc/draft-ietf-ntp-update-registries/" TargetMode="External"/><Relationship Id="rId2" Type="http://schemas.openxmlformats.org/officeDocument/2006/relationships/hyperlink" Target="https://datatracker.ietf.org/doc/draft-ietf-cbor-edn-litera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bor-packed/" TargetMode="External"/><Relationship Id="rId11" Type="http://schemas.openxmlformats.org/officeDocument/2006/relationships/hyperlink" Target="https://datatracker.ietf.org/doc/draft-ietf-ntp-chronos/" TargetMode="External"/><Relationship Id="rId5" Type="http://schemas.openxmlformats.org/officeDocument/2006/relationships/hyperlink" Target="https://datatracker.ietf.org/doc/draft-ietf-core-href/" TargetMode="External"/><Relationship Id="rId10" Type="http://schemas.openxmlformats.org/officeDocument/2006/relationships/hyperlink" Target="https://datatracker.ietf.org/doc/draft-ietf-ntp-over-ptp/" TargetMode="External"/><Relationship Id="rId4" Type="http://schemas.openxmlformats.org/officeDocument/2006/relationships/hyperlink" Target="https://datatracker.ietf.org/doc/draft-ietf-cbor-update-8610-grammar/" TargetMode="External"/><Relationship Id="rId9" Type="http://schemas.openxmlformats.org/officeDocument/2006/relationships/hyperlink" Target="https://datatracker.ietf.org/doc/draft-ietf-ntp-ntpv5-requirement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cds-rats-intel-corim-profile/" TargetMode="External"/><Relationship Id="rId13" Type="http://schemas.openxmlformats.org/officeDocument/2006/relationships/hyperlink" Target="https://datatracker.ietf.org/doc/draft-birkholz-rats-epoch-markers/" TargetMode="External"/><Relationship Id="rId3" Type="http://schemas.openxmlformats.org/officeDocument/2006/relationships/hyperlink" Target="https://datatracker.ietf.org/doc/draft-bft-rats-kat/" TargetMode="External"/><Relationship Id="rId7" Type="http://schemas.openxmlformats.org/officeDocument/2006/relationships/hyperlink" Target="https://datatracker.ietf.org/doc/draft-ietf-rats-eat/" TargetMode="External"/><Relationship Id="rId12" Type="http://schemas.openxmlformats.org/officeDocument/2006/relationships/hyperlink" Target="https://datatracker.ietf.org/doc/draft-ietf-rats-eat-media-type/" TargetMode="External"/><Relationship Id="rId2" Type="http://schemas.openxmlformats.org/officeDocument/2006/relationships/hyperlink" Target="https://datatracker.ietf.org/doc/rfc933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ts-uccs/" TargetMode="External"/><Relationship Id="rId11" Type="http://schemas.openxmlformats.org/officeDocument/2006/relationships/hyperlink" Target="https://datatracker.ietf.org/doc/draft-ietf-rats-endorsements/" TargetMode="External"/><Relationship Id="rId5" Type="http://schemas.openxmlformats.org/officeDocument/2006/relationships/hyperlink" Target="https://datatracker.ietf.org/doc/draft-mandyam-rats-proxlocclaim/" TargetMode="External"/><Relationship Id="rId10" Type="http://schemas.openxmlformats.org/officeDocument/2006/relationships/hyperlink" Target="https://datatracker.ietf.org/doc/draft-ietf-rats-concise-ta-stores/" TargetMode="External"/><Relationship Id="rId4" Type="http://schemas.openxmlformats.org/officeDocument/2006/relationships/hyperlink" Target="https://datatracker.ietf.org/doc/draft-ietf-rats-msg-wrap/" TargetMode="External"/><Relationship Id="rId9" Type="http://schemas.openxmlformats.org/officeDocument/2006/relationships/hyperlink" Target="https://datatracker.ietf.org/doc/draft-tschofenig-rats-psa-token/" TargetMode="External"/><Relationship Id="rId14" Type="http://schemas.openxmlformats.org/officeDocument/2006/relationships/hyperlink" Target="https://datatracker.ietf.org/doc/draft-ounsworth-rats-x509-evidence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rtf-cfrg-aead-properties/" TargetMode="External"/><Relationship Id="rId13" Type="http://schemas.openxmlformats.org/officeDocument/2006/relationships/hyperlink" Target="https://datatracker.ietf.org/doc/draft-amjad-cfrg-partially-blind-rsa/" TargetMode="External"/><Relationship Id="rId3" Type="http://schemas.openxmlformats.org/officeDocument/2006/relationships/hyperlink" Target="https://datatracker.ietf.org/doc/rfc9381/" TargetMode="External"/><Relationship Id="rId7" Type="http://schemas.openxmlformats.org/officeDocument/2006/relationships/hyperlink" Target="https://datatracker.ietf.org/doc/draft-irtf-cfrg-dnhpke/" TargetMode="External"/><Relationship Id="rId12" Type="http://schemas.openxmlformats.org/officeDocument/2006/relationships/hyperlink" Target="https://datatracker.ietf.org/doc/draft-irtf-cfrg-aegis-aead/" TargetMode="External"/><Relationship Id="rId2" Type="http://schemas.openxmlformats.org/officeDocument/2006/relationships/hyperlink" Target="https://datatracker.ietf.org/doc/rfc938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rtf-cfrg-kangarootwelve/" TargetMode="External"/><Relationship Id="rId11" Type="http://schemas.openxmlformats.org/officeDocument/2006/relationships/hyperlink" Target="https://datatracker.ietf.org/doc/draft-irtf-cfrg-signature-key-blinding/" TargetMode="External"/><Relationship Id="rId5" Type="http://schemas.openxmlformats.org/officeDocument/2006/relationships/hyperlink" Target="https://datatracker.ietf.org/doc/rfc9474/" TargetMode="External"/><Relationship Id="rId10" Type="http://schemas.openxmlformats.org/officeDocument/2006/relationships/hyperlink" Target="https://datatracker.ietf.org/doc/draft-connolly-cfrg-xwing-kem/" TargetMode="External"/><Relationship Id="rId4" Type="http://schemas.openxmlformats.org/officeDocument/2006/relationships/hyperlink" Target="https://datatracker.ietf.org/doc/rfc9380/" TargetMode="External"/><Relationship Id="rId9" Type="http://schemas.openxmlformats.org/officeDocument/2006/relationships/hyperlink" Target="https://datatracker.ietf.org/doc/draft-ounsworth-cfrg-kem-combin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508000" y="3007311"/>
            <a:ext cx="6858000" cy="1058333"/>
          </a:xfrm>
          <a:prstGeom prst="rect">
            <a:avLst/>
          </a:prstGeom>
        </p:spPr>
        <p:txBody>
          <a:bodyPr lIns="0" tIns="50800" rIns="50800" bIns="50800" anchor="b"/>
          <a:lstStyle/>
          <a:p>
            <a:br>
              <a:rPr lang="en-US" dirty="0"/>
            </a:br>
            <a:r>
              <a:rPr lang="fr-FR" dirty="0"/>
              <a:t>IDS Liaison </a:t>
            </a:r>
            <a:r>
              <a:rPr lang="fr-FR" dirty="0" err="1"/>
              <a:t>Status</a:t>
            </a:r>
            <a:r>
              <a:rPr lang="fr-FR" dirty="0"/>
              <a:t> –</a:t>
            </a:r>
            <a:r>
              <a:rPr lang="en-US" dirty="0"/>
              <a:t> February 2024</a:t>
            </a:r>
            <a:br>
              <a:rPr lang="en-US" dirty="0"/>
            </a:b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Ira McDonald, PWG Secretary / IDS Editor</a:t>
            </a:r>
          </a:p>
          <a:p>
            <a:r>
              <a:rPr lang="en-US" dirty="0"/>
              <a:t>February 15, 2024</a:t>
            </a:r>
          </a:p>
        </p:txBody>
      </p:sp>
    </p:spTree>
    <p:extLst>
      <p:ext uri="{BB962C8B-B14F-4D97-AF65-F5344CB8AC3E}">
        <p14:creationId xmlns:p14="http://schemas.microsoft.com/office/powerpoint/2010/main" val="1689477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700" dirty="0"/>
              <a:t>Trusted Computing Group (TCG)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BD45F-8AA1-3641-8AD8-D31A88922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015159"/>
          </a:xfrm>
        </p:spPr>
        <p:txBody>
          <a:bodyPr>
            <a:normAutofit fontScale="85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and Next TCG Members Meetings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(Kirkland, WA) – 24-26 October 2023 – Ira called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(Tokyo, Japan) – 27-29 February 2024 – Ira to call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(Athens, Greece) – 4-6 2024 – Ira cannot attend (GP CSVF/ ESCAR USA / UPTANE same week)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Trusted Mobility Solutions (TMS) – Ira is co-chair and co-editor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Formal Liaisons – GP (TEE, SE, TPS), ETSI (NFV/SAI Security and Privacy)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Informal Liaisons – 3GPP, GSMA, IETF, ISO, ITU-T, SAE, US NIST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TMS Use Cases v2 – published September 2018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Mobile Platform (MPWG) – Ira is co-editor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Formal and Informal Liaisons – jointly with TMS WG above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Mobile Reference Architecture v2 – published August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TPM 2.0 Mobile Common Profile v2 – work-in-progress resumed in Q1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MARS 1.0 Mobile Profile – new work-in-progress Q4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GP TPS Client API / Entity Attestation Protocol / COSE Keystore – joint work</a:t>
            </a:r>
          </a:p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Specifications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http://www.trustedcomputinggroup.org/resources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Technologies for Device Identification and Attestation v1.0 – public review </a:t>
            </a:r>
            <a:r>
              <a:rPr lang="en-US" sz="1100" b="1" i="1" dirty="0" err="1">
                <a:solidFill>
                  <a:srgbClr val="0070C0"/>
                </a:solidFill>
                <a:latin typeface="Verdana"/>
                <a:ea typeface="Verdana"/>
              </a:rPr>
              <a:t>Febr</a:t>
            </a:r>
            <a:r>
              <a:rPr kumimoji="0" lang="en-US" sz="1100" b="1" i="1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uary</a:t>
            </a: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Platform Certificate Profile v2 – public review February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MARS Serialization Interface v1 – published January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Hardware Requirements for a DICE v1 – public review January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100" b="1" i="1" dirty="0">
                <a:solidFill>
                  <a:srgbClr val="0070C0"/>
                </a:solidFill>
                <a:latin typeface="Verdana"/>
                <a:ea typeface="Verdana"/>
              </a:rPr>
              <a:t>TCG Trusted Platform Module Library v2.0 r1.81 – public review  December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100" b="1" i="1" dirty="0">
                <a:solidFill>
                  <a:srgbClr val="0070C0"/>
                </a:solidFill>
                <a:latin typeface="Verdana"/>
                <a:ea typeface="Verdana"/>
              </a:rPr>
              <a:t>TCG PC Client Platform Firmware Profile v1.06 – published December 2023 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ACPI Specification v1.4  r14 – public review November 2023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BDDB402B-449F-134B-8FC2-46724227C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741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F9FE2-BB77-F45E-4FB5-B690C012F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1065DF8A-38F8-1FB6-32D0-C9050A0C7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(1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564F0-AA29-80A3-C5E4-044225761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144699"/>
          </a:xfrm>
        </p:spPr>
        <p:txBody>
          <a:bodyPr>
            <a:normAutofit fontScale="70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and Next IETF Members Meetings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118 Hybrid F2F (Prague, Czech Republic) – 6-10 November 2023 – Ira called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119 Hybrid F2F (Brisbane, Australia) – 18-22 March 2024 – Ira to call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120 Hybrid F2F (Vancouver, Canada) – 22-26 July 2024 – Ira to call in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Transport Layer Security (TLS)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Delegated Credentials for TLS and DTLS – RFC 9345 – July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https://datatracker.ietf.org/doc/rfc9345/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Exported Authenticators in TLS – RFC 9261 – July 2022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https://datatracker.ietf.org/doc/rfc9261/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Identity Module for TLS Version 1.3 – draft-10 – January 2024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4"/>
              </a:rPr>
              <a:t>https://datatracker.ietf.org/doc/draft-urien-tls-im/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SSLKEYLOGFILE Format for TLS – draft-00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https://datatracker.ietf.org/doc/draft-ietf-tls-keylogfile/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IANA Registry Updates for TLS and DTLS – draft-08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https://datatracker.ietf.org/doc/draft-ietf-tls-rfc8447bis/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TLS 1.3 Extension for Using Certificates with External PSK – draft-01 – January 2024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7"/>
              </a:rPr>
              <a:t>https://datatracker.ietf.org/doc/draft-ietf-tls-8773bis/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Extended Key Update for TLS 1.3 – draft-00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https://datatracker.ietf.org/doc/draft-tschofenig-tls-extended-key-update/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AEGIS-based Cipher Suites for TLS 1.3, DTLS 1.3 and QUIC – draft-01 – December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https://datatracker.ietf.org/doc/draft-denis-tls-aegis/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PEM file format for Encrypted Client Hello (ECH) – draft-06 – December 2023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10"/>
              </a:rPr>
              <a:t>https://datatracker.ietf.org/doc/draft-farrell-tls-pemesni/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Legacy RSASSA-PKCS1-v1_5 codepoints for TLS 1.3 – draft-00 – November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https://datatracker.ietf.org/doc/draft-ietf-tls-tls13-pkcs1/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314ABC2F-5ABC-E91F-3798-BCF9F5CB4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12654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2F550-C179-85D7-3D5E-BF167FE7A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1A90AD31-77C4-4D3F-68D0-78C374EDC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(2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8A548-EBA2-670D-A073-14904851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205659"/>
          </a:xfrm>
        </p:spPr>
        <p:txBody>
          <a:bodyPr>
            <a:normAutofit fontScale="70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Concise Binary Object Representation (CBOR)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Ext Diagnostic Notation – draft-08 – February 2024 – Waiting for Writeup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https://datatracker.ietf.org/doc/draft-ietf-cbor-edn-literals/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Time, Duration, Period – draft-12 – January 2024 – RFC Editor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https://datatracker.ietf.org/doc/draft-ietf-cbor-time-tag/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Updates to the CDDL grammar of RFC 8610 – draft-03 – January 2024 – IETF Last Call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4"/>
              </a:rPr>
              <a:t>https://datatracker.ietf.org/doc/draft-ietf-cbor-update-8610-grammar/</a:t>
            </a:r>
            <a:endParaRPr lang="en-US" sz="14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Constrained Resource Identifiers – draft-14 – January 2024 - Waiting for WG Chair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https://datatracker.ietf.org/doc/draft-ietf-core-href/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Packed CBOR – draft-10 – January - Waiting for WG Chair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https://datatracker.ietf.org/doc/draft-ietf-cbor-packed/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Common Deterministic Encoding (CDE) – draft-01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https://datatracker.ietf.org/doc/draft-ietf-cbor-cde/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dCBOR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: A Deterministic CBOR Application Profile – draft-07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https://datatracker.ietf.org/doc/draft-mcnally-deterministic-cbor/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Network Time Protocols (NTP)</a:t>
            </a:r>
          </a:p>
          <a:p>
            <a:pPr marL="762808" marR="40640" lvl="1" indent="-264968" defTabSz="914400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NTPv5 Use Cases and Requirements – draft-04 – </a:t>
            </a:r>
            <a:r>
              <a:rPr lang="en-US" sz="1400" b="1" dirty="0">
                <a:latin typeface="Verdana"/>
                <a:ea typeface="Verdana"/>
              </a:rPr>
              <a:t>January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2024 – WG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https://datatracker.ietf.org/doc/draft-ietf-ntp-ntpv5-requirements/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NTP Over PTP – draft-02 – January 2024 – WG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0"/>
              </a:rPr>
              <a:t>https://datatracker.ietf.org/doc/draft-ietf-ntp-over-ptp/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Secure Selection and Filtering for NTP with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Khronos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draft-25 – January 2024 – RFC Editor AUTH-48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lang="en-US" sz="1400" b="1" dirty="0">
                <a:latin typeface="Verdana"/>
                <a:ea typeface="Verdana"/>
                <a:hlinkClick r:id="rId11"/>
              </a:rPr>
              <a:t>https://datatracker.ietf.org/doc/draft-ietf-ntp-chronos/</a:t>
            </a:r>
            <a:endParaRPr lang="en-US" sz="14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Updating the NTP Registries – draft-13 – December 2023 – IETF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https://datatracker.ietf.org/doc/draft-ietf-ntp-update-registries/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Network Time Protocol v5 – draft-01 – October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https://datatracker.ietf.org/doc/draft-ietf-ntp-ntpv5/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CAADE692-A831-3E1E-9063-48596FD53A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97764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55BE6-0742-D06B-97FA-1D74EC614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458A6A03-021B-9BF1-7047-FA6032F8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(3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F8835-890C-ADFE-5FBF-0B2800C40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175179"/>
          </a:xfrm>
        </p:spPr>
        <p:txBody>
          <a:bodyPr>
            <a:normAutofit fontScale="55000" lnSpcReduction="20000"/>
          </a:bodyPr>
          <a:lstStyle/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Remote </a:t>
            </a:r>
            <a:r>
              <a:rPr kumimoji="0" lang="en-US" sz="2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ATtestation</a:t>
            </a: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</a:t>
            </a:r>
            <a:r>
              <a:rPr kumimoji="0" lang="en-US" sz="2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ProcedureS</a:t>
            </a: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(RATS)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RATS Architecture – RFC 9334 – January 2023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https://datatracker.ietf.org/doc/rfc9334/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RATS EAT-based Key Attestation Token – draft-02 – February 2024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https://datatracker.ietf.org/doc/draft-bft-rats-kat/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RATS Conceptual Messages Wrapper – draft-03 – January 2024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4"/>
              </a:rPr>
              <a:t>https://datatracker.ietf.org/doc/draft-ietf-rats-msg-wrap/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WG Adopted</a:t>
            </a:r>
          </a:p>
          <a:p>
            <a:pPr marL="762808" marR="40640" lvl="1" indent="-264968" defTabSz="914400">
              <a:defRPr sz="1700"/>
            </a:pPr>
            <a:r>
              <a:rPr lang="en-US" b="1" dirty="0">
                <a:latin typeface="Verdana"/>
                <a:ea typeface="Verdana"/>
              </a:rPr>
              <a:t>IETF Proximate Location Claim – draft-01 – January 2024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5"/>
              </a:rPr>
              <a:t>https://datatracker.ietf.org/doc/draft-mandyam-rats-proxlocclaim/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defTabSz="914400">
              <a:defRPr sz="1700"/>
            </a:pPr>
            <a:r>
              <a:rPr lang="en-US" b="1" dirty="0">
                <a:latin typeface="Verdana"/>
                <a:ea typeface="Verdana"/>
              </a:rPr>
              <a:t>IETF CBOR Tag for Unprotected CWT Claims Sets – draft-08 – January 2024 – IETF Last Call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6"/>
              </a:rPr>
              <a:t>https://datatracker.ietf.org/doc/draft-ietf-rats-uccs/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Entity Attestation Token (EAT) – draft-25 – January 2024 – RFC Editor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https://datatracker.ietf.org/doc/draft-ietf-rats-eat/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Intel Profile for </a:t>
            </a:r>
            <a:r>
              <a:rPr lang="en-US" b="1" dirty="0" err="1">
                <a:latin typeface="Verdana"/>
                <a:ea typeface="Verdana"/>
              </a:rPr>
              <a:t>CoRIM</a:t>
            </a:r>
            <a:r>
              <a:rPr lang="en-US" b="1" dirty="0">
                <a:latin typeface="Verdana"/>
                <a:ea typeface="Verdana"/>
              </a:rPr>
              <a:t> – draft-01 – December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8"/>
              </a:rPr>
              <a:t>https://datatracker.ietf.org/doc/draft-cds-rats-intel-corim-profile/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ARM PSA Attestation Token – draft-20 – December 2023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https://datatracker.ietf.org/doc/draft-tschofenig-rats-psa-token/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Concise TA Stores (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CoTS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) – draft-02 – December 2023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0"/>
              </a:rPr>
              <a:t>https://datatracker.ietf.org/doc/draft-ietf-rats-concise-ta-stores/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WG Adopted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RATS Endorsements – draft-00 – December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11"/>
              </a:rPr>
              <a:t>https://datatracker.ietf.org/doc/draft-</a:t>
            </a:r>
            <a:r>
              <a:rPr lang="en-US" b="1" dirty="0" err="1">
                <a:latin typeface="Verdana"/>
                <a:ea typeface="Verdana"/>
                <a:hlinkClick r:id="rId11"/>
              </a:rPr>
              <a:t>ietf</a:t>
            </a:r>
            <a:r>
              <a:rPr lang="en-US" b="1" dirty="0">
                <a:latin typeface="Verdana"/>
                <a:ea typeface="Verdana"/>
                <a:hlinkClick r:id="rId11"/>
              </a:rPr>
              <a:t>-rats-endorsements/</a:t>
            </a:r>
            <a:r>
              <a:rPr lang="en-US" b="1" dirty="0">
                <a:latin typeface="Verdana"/>
                <a:ea typeface="Verdana"/>
              </a:rPr>
              <a:t>– WG Adopted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EAT Media Types – draft-05 – November 2023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https://datatracker.ietf.org/doc/draft-ietf-rats-eat-media-type/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Epoch Markers – draft-06 – October 2023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https://datatracker.ietf.org/doc/draft-birkholz-rats-epoch-markers/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X.509-based Attestation Evidence – draft-00 – October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14"/>
              </a:rPr>
              <a:t>https://datatracker.ietf.org/doc/draft-ounsworth-rats-x509-evidence/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869ACB2A-4E01-F65B-4271-0B6B88D87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639780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EC590-2480-B3B8-267D-EE37FAA66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8684897E-6451-7A2B-884E-08D34BDC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(4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4C336-97DE-10F4-3AAB-E3B06D58D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251379"/>
          </a:xfrm>
        </p:spPr>
        <p:txBody>
          <a:bodyPr>
            <a:normAutofit fontScale="40000" lnSpcReduction="20000"/>
          </a:bodyPr>
          <a:lstStyle/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Crypto Forum Research Group (CFRG) – future algorithms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SPAKE2, a Password-Authenticated Key Exchange – RFC 9382 – September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https://datatracker.ietf.org/doc/rfc9382/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Verifiable Random Functions (VRFs) – RFC 9381 – August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https://datatracker.ietf.org/doc/rfc9381/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Hashing to Elliptic Curves – RFC 9380 – August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4"/>
              </a:rPr>
              <a:t>https://datatracker.ietf.org/doc/rfc9380/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RSA Blind Signatures – RFC 9474– October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https://datatracker.ietf.org/doc/rfc9474/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KangarooTwelve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and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TurboSHAKE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draft-13 – February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https://datatracker.ietf.org/doc/draft-irtf-cfrg-kangarootwelve/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Deterministic Nonce-less Hybrid Public Key Encryption – draft-04 – </a:t>
            </a:r>
            <a:r>
              <a:rPr lang="en-US" sz="2800" b="1" dirty="0">
                <a:latin typeface="Verdana"/>
                <a:ea typeface="Verdana"/>
              </a:rPr>
              <a:t>February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https://datatracker.ietf.org/doc/draft-irtf-cfrg-dnhpke/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Properties of AEAD algorithms – draft-03 – February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https://datatracker.ietf.org/doc/draft-irtf-cfrg-aead-properties/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Combiner Function for Hybrid KEMs – draft-05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https://datatracker.ietf.org/doc/draft-ounsworth-cfrg-kem-combiners/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2800" b="1" dirty="0">
                <a:latin typeface="Verdana"/>
                <a:ea typeface="Verdana"/>
              </a:rPr>
              <a:t>IRTF X-Wing: General-Purpose Hybrid Post-Quantum KEM – draft-01 – January 2024</a:t>
            </a:r>
            <a:br>
              <a:rPr lang="en-US" sz="2800" b="1" dirty="0">
                <a:latin typeface="Verdana"/>
                <a:ea typeface="Verdana"/>
              </a:rPr>
            </a:br>
            <a:r>
              <a:rPr lang="en-US" sz="2800" b="1" dirty="0">
                <a:latin typeface="Verdana"/>
                <a:ea typeface="Verdana"/>
                <a:hlinkClick r:id="rId10"/>
              </a:rPr>
              <a:t>https://datatracker.ietf.org/doc/draft-connolly-cfrg-xwing-kem/</a:t>
            </a:r>
            <a:endParaRPr lang="en-US" sz="28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Key Blinding for Signature Schemes – draft-05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https://datatracker.ietf.org/doc/draft-irtf-cfrg-signature-key-blinding/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AEGIS Family of Authenticated Encryption Algorithms – draft-10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https://datatracker.ietf.org/doc/draft-irtf-cfrg-aegis-aead/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Partially Blind RSA Signatures – draft-02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draft-amjad-cfrg-partially-blind-rsa/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BD71FA89-AA1C-A338-55CE-A7D2C7769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749619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16x9-2023.potx" id="{55313FED-4DF2-7644-8CDA-C3F5DFA7CAB3}" vid="{91A9EE25-D72B-CD41-BA75-7EF898C4CB4B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19467</TotalTime>
  <Words>1643</Words>
  <Application>Microsoft Office PowerPoint</Application>
  <PresentationFormat>Custom</PresentationFormat>
  <Paragraphs>94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Lucida Grande</vt:lpstr>
      <vt:lpstr>Verdana</vt:lpstr>
      <vt:lpstr>White</vt:lpstr>
      <vt:lpstr> IDS Liaison Status – February 2024 </vt:lpstr>
      <vt:lpstr>Trusted Computing Group (TCG)</vt:lpstr>
      <vt:lpstr>Internet Engineering Task Force (IETF) (1 of 4)</vt:lpstr>
      <vt:lpstr>Internet Engineering Task Force (IETF) (2 of 4)</vt:lpstr>
      <vt:lpstr>Internet Engineering Task Force (IETF) (3 of 4)</vt:lpstr>
      <vt:lpstr>Internet Engineering Task Force (IETF) (4 of 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Jeremy L Leber</dc:creator>
  <cp:keywords/>
  <dc:description/>
  <cp:lastModifiedBy>Ira McDonald</cp:lastModifiedBy>
  <cp:revision>35</cp:revision>
  <cp:lastPrinted>2019-03-25T21:04:32Z</cp:lastPrinted>
  <dcterms:created xsi:type="dcterms:W3CDTF">2023-11-06T15:31:39Z</dcterms:created>
  <dcterms:modified xsi:type="dcterms:W3CDTF">2024-02-15T15:51:30Z</dcterms:modified>
  <cp:category/>
</cp:coreProperties>
</file>