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417" r:id="rId2"/>
    <p:sldId id="508" r:id="rId3"/>
    <p:sldId id="523" r:id="rId4"/>
    <p:sldId id="524" r:id="rId5"/>
    <p:sldId id="525" r:id="rId6"/>
    <p:sldId id="526" r:id="rId7"/>
  </p:sldIdLst>
  <p:sldSz cx="10160000" cy="5715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40640" marR="4064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1pPr>
    <a:lvl2pPr marL="40640" marR="40640" indent="3429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2pPr>
    <a:lvl3pPr marL="40640" marR="40640" indent="685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3pPr>
    <a:lvl4pPr marL="40640" marR="40640" indent="10287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4pPr>
    <a:lvl5pPr marL="40640" marR="4064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5pPr>
    <a:lvl6pPr marL="40640" marR="40640" indent="17145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6pPr>
    <a:lvl7pPr marL="40640" marR="40640" indent="2057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7pPr>
    <a:lvl8pPr marL="40640" marR="40640" indent="24003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8pPr>
    <a:lvl9pPr marL="40640" marR="4064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320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6FB7"/>
    <a:srgbClr val="F9F187"/>
    <a:srgbClr val="F9E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8F44A2F1-9E1F-4B54-A3A2-5F16C0AD49E2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28575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28575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85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Row>
  </a:tblStyle>
  <a:tblStyle styleId="{C7B018BB-80A7-4F77-B60F-C8B233D01FF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87"/>
    <p:restoredTop sz="86429"/>
  </p:normalViewPr>
  <p:slideViewPr>
    <p:cSldViewPr snapToGrid="0" snapToObjects="1">
      <p:cViewPr varScale="1">
        <p:scale>
          <a:sx n="100" d="100"/>
          <a:sy n="100" d="100"/>
        </p:scale>
        <p:origin x="1042" y="58"/>
      </p:cViewPr>
      <p:guideLst>
        <p:guide orient="horz" pos="1800"/>
        <p:guide pos="3200"/>
      </p:guideLst>
    </p:cSldViewPr>
  </p:slideViewPr>
  <p:outlineViewPr>
    <p:cViewPr>
      <p:scale>
        <a:sx n="33" d="100"/>
        <a:sy n="33" d="100"/>
      </p:scale>
      <p:origin x="0" y="-411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68995566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1400">
        <a:latin typeface="Lucida Grande"/>
        <a:ea typeface="Lucida Grande"/>
        <a:cs typeface="Lucida Grande"/>
        <a:sym typeface="Lucida Grande"/>
      </a:defRPr>
    </a:lvl1pPr>
    <a:lvl2pPr indent="228600" defTabSz="584200" latinLnBrk="0">
      <a:defRPr sz="1400">
        <a:latin typeface="Lucida Grande"/>
        <a:ea typeface="Lucida Grande"/>
        <a:cs typeface="Lucida Grande"/>
        <a:sym typeface="Lucida Grande"/>
      </a:defRPr>
    </a:lvl2pPr>
    <a:lvl3pPr indent="457200" defTabSz="584200" latinLnBrk="0">
      <a:defRPr sz="1400">
        <a:latin typeface="Lucida Grande"/>
        <a:ea typeface="Lucida Grande"/>
        <a:cs typeface="Lucida Grande"/>
        <a:sym typeface="Lucida Grande"/>
      </a:defRPr>
    </a:lvl3pPr>
    <a:lvl4pPr indent="685800" defTabSz="584200" latinLnBrk="0">
      <a:defRPr sz="1400">
        <a:latin typeface="Lucida Grande"/>
        <a:ea typeface="Lucida Grande"/>
        <a:cs typeface="Lucida Grande"/>
        <a:sym typeface="Lucida Grande"/>
      </a:defRPr>
    </a:lvl4pPr>
    <a:lvl5pPr indent="914400" defTabSz="584200" latinLnBrk="0">
      <a:defRPr sz="1400">
        <a:latin typeface="Lucida Grande"/>
        <a:ea typeface="Lucida Grande"/>
        <a:cs typeface="Lucida Grande"/>
        <a:sym typeface="Lucida Grande"/>
      </a:defRPr>
    </a:lvl5pPr>
    <a:lvl6pPr indent="1143000" defTabSz="584200" latinLnBrk="0">
      <a:defRPr sz="1400">
        <a:latin typeface="Lucida Grande"/>
        <a:ea typeface="Lucida Grande"/>
        <a:cs typeface="Lucida Grande"/>
        <a:sym typeface="Lucida Grande"/>
      </a:defRPr>
    </a:lvl6pPr>
    <a:lvl7pPr indent="1371600" defTabSz="584200" latinLnBrk="0">
      <a:defRPr sz="1400">
        <a:latin typeface="Lucida Grande"/>
        <a:ea typeface="Lucida Grande"/>
        <a:cs typeface="Lucida Grande"/>
        <a:sym typeface="Lucida Grande"/>
      </a:defRPr>
    </a:lvl7pPr>
    <a:lvl8pPr indent="1600200" defTabSz="584200" latinLnBrk="0">
      <a:defRPr sz="1400">
        <a:latin typeface="Lucida Grande"/>
        <a:ea typeface="Lucida Grande"/>
        <a:cs typeface="Lucida Grande"/>
        <a:sym typeface="Lucida Grande"/>
      </a:defRPr>
    </a:lvl8pPr>
    <a:lvl9pPr indent="1828800" defTabSz="584200" latinLnBrk="0">
      <a:defRPr sz="1400">
        <a:latin typeface="Lucida Grande"/>
        <a:ea typeface="Lucida Grande"/>
        <a:cs typeface="Lucida Grande"/>
        <a:sym typeface="Lucida Grand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620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/>
        </p:nvSpPr>
        <p:spPr>
          <a:xfrm>
            <a:off x="465667" y="2137835"/>
            <a:ext cx="5569153" cy="5128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3600" b="1">
                <a:solidFill>
                  <a:srgbClr val="5D70B7"/>
                </a:solidFill>
                <a:uFill>
                  <a:solidFill>
                    <a:srgbClr val="5D70B7"/>
                  </a:solidFill>
                </a:uFill>
              </a:defRPr>
            </a:lvl1pPr>
          </a:lstStyle>
          <a:p>
            <a:r>
              <a:rPr sz="3333"/>
              <a:t>The Printer Working Group</a:t>
            </a:r>
          </a:p>
        </p:txBody>
      </p:sp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508000" y="2656418"/>
            <a:ext cx="9144000" cy="10583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22" name="Shape 22"/>
          <p:cNvSpPr>
            <a:spLocks noGrp="1"/>
          </p:cNvSpPr>
          <p:nvPr>
            <p:ph type="body" sz="half" idx="1"/>
          </p:nvPr>
        </p:nvSpPr>
        <p:spPr>
          <a:xfrm>
            <a:off x="508000" y="3704168"/>
            <a:ext cx="9144000" cy="1693333"/>
          </a:xfrm>
          <a:prstGeom prst="rect">
            <a:avLst/>
          </a:prstGeom>
        </p:spPr>
        <p:txBody>
          <a:bodyPr/>
          <a:lstStyle>
            <a:lvl1pPr marL="0" indent="0">
              <a:buSzTx/>
              <a:buNone/>
              <a:defRPr sz="2222"/>
            </a:lvl1pPr>
            <a:lvl2pPr marL="0" indent="0">
              <a:buSzTx/>
              <a:buNone/>
              <a:defRPr sz="2222"/>
            </a:lvl2pPr>
            <a:lvl3pPr marL="0" indent="0">
              <a:buSzTx/>
              <a:buNone/>
              <a:defRPr sz="2222"/>
            </a:lvl3pPr>
            <a:lvl4pPr marL="0" indent="0">
              <a:buSzTx/>
              <a:buNone/>
              <a:defRPr sz="2222"/>
            </a:lvl4pPr>
            <a:lvl5pPr marL="0" indent="0">
              <a:buSzTx/>
              <a:buNone/>
              <a:defRPr sz="2222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6D980CBF-79B9-B3A3-FB47-870C56C31910}"/>
              </a:ext>
            </a:extLst>
          </p:cNvPr>
          <p:cNvGrpSpPr/>
          <p:nvPr userDrawn="1"/>
        </p:nvGrpSpPr>
        <p:grpSpPr>
          <a:xfrm>
            <a:off x="465667" y="294988"/>
            <a:ext cx="1840494" cy="1837161"/>
            <a:chOff x="457200" y="368545"/>
            <a:chExt cx="1840494" cy="1837161"/>
          </a:xfrm>
        </p:grpSpPr>
        <p:pic>
          <p:nvPicPr>
            <p:cNvPr id="9" name="pwg-transparency.png">
              <a:extLst>
                <a:ext uri="{FF2B5EF4-FFF2-40B4-BE49-F238E27FC236}">
                  <a16:creationId xmlns:a16="http://schemas.microsoft.com/office/drawing/2014/main" id="{029DA0FF-97E6-2A1A-750F-D4E4B7A93CD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57200" y="368545"/>
              <a:ext cx="1586365" cy="1723850"/>
            </a:xfrm>
            <a:prstGeom prst="rect">
              <a:avLst/>
            </a:prstGeom>
          </p:spPr>
        </p:pic>
        <p:sp>
          <p:nvSpPr>
            <p:cNvPr id="10" name="Shape 20">
              <a:extLst>
                <a:ext uri="{FF2B5EF4-FFF2-40B4-BE49-F238E27FC236}">
                  <a16:creationId xmlns:a16="http://schemas.microsoft.com/office/drawing/2014/main" id="{6BBBDCAA-D9BC-3B08-090D-6DB6CA32669B}"/>
                </a:ext>
              </a:extLst>
            </p:cNvPr>
            <p:cNvSpPr/>
            <p:nvPr/>
          </p:nvSpPr>
          <p:spPr>
            <a:xfrm>
              <a:off x="2043565" y="1979084"/>
              <a:ext cx="254129" cy="226622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2333" tIns="42333" rIns="42333" bIns="42333">
              <a:spAutoFit/>
            </a:bodyPr>
            <a:lstStyle>
              <a:lvl1pPr>
                <a:defRPr sz="1100"/>
              </a:lvl1pPr>
            </a:lstStyle>
            <a:p>
              <a:r>
                <a:rPr sz="917" dirty="0"/>
                <a:t>®</a:t>
              </a:r>
            </a:p>
          </p:txBody>
        </p:sp>
      </p:grp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1" name="Shape 31"/>
          <p:cNvSpPr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>
              <a:defRPr sz="2222"/>
            </a:lvl1pPr>
            <a:lvl3pPr>
              <a:defRPr sz="1778"/>
            </a:lvl3pPr>
            <a:lvl5pPr>
              <a:defRPr sz="1333"/>
            </a:lvl5pPr>
          </a:lstStyle>
          <a:p>
            <a:r>
              <a:rPr lang="en-US" dirty="0"/>
              <a:t>Body Level One</a:t>
            </a:r>
          </a:p>
          <a:p>
            <a:pPr lvl="1"/>
            <a:r>
              <a:rPr lang="en-US" dirty="0"/>
              <a:t>Body Level Two</a:t>
            </a:r>
          </a:p>
          <a:p>
            <a:pPr lvl="2"/>
            <a:r>
              <a:rPr lang="en-US" dirty="0"/>
              <a:t>Body Level Three</a:t>
            </a:r>
          </a:p>
          <a:p>
            <a:pPr lvl="3"/>
            <a:r>
              <a:rPr lang="en-US" dirty="0"/>
              <a:t>Body Level Four</a:t>
            </a:r>
          </a:p>
          <a:p>
            <a:pPr lvl="4"/>
            <a:r>
              <a:rPr lang="en-US" dirty="0"/>
              <a:t>Body Level Five</a:t>
            </a:r>
          </a:p>
        </p:txBody>
      </p:sp>
      <p:sp>
        <p:nvSpPr>
          <p:cNvPr id="5" name="Shape 307">
            <a:extLst>
              <a:ext uri="{FF2B5EF4-FFF2-40B4-BE49-F238E27FC236}">
                <a16:creationId xmlns:a16="http://schemas.microsoft.com/office/drawing/2014/main" id="{8BA6A6C4-804A-5E49-836A-CE31D64529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517946" y="5524500"/>
            <a:ext cx="642054" cy="19050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>
            <a:lvl1pPr algn="ctr">
              <a:defRPr sz="833">
                <a:solidFill>
                  <a:schemeClr val="bg1"/>
                </a:solidFill>
              </a:defRPr>
            </a:lvl1pPr>
          </a:lstStyle>
          <a:p>
            <a:fld id="{86CB4B4D-7CA3-9044-876B-883B54F8677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300">
            <a:extLst>
              <a:ext uri="{FF2B5EF4-FFF2-40B4-BE49-F238E27FC236}">
                <a16:creationId xmlns:a16="http://schemas.microsoft.com/office/drawing/2014/main" id="{B67249C2-F919-FB43-A3E8-432384B3F9C2}"/>
              </a:ext>
            </a:extLst>
          </p:cNvPr>
          <p:cNvSpPr/>
          <p:nvPr userDrawn="1"/>
        </p:nvSpPr>
        <p:spPr>
          <a:xfrm>
            <a:off x="0" y="5524500"/>
            <a:ext cx="10160000" cy="190500"/>
          </a:xfrm>
          <a:prstGeom prst="rect">
            <a:avLst/>
          </a:prstGeom>
          <a:solidFill>
            <a:srgbClr val="5D6FB7"/>
          </a:solidFill>
          <a:ln>
            <a:miter lim="400000"/>
          </a:ln>
        </p:spPr>
        <p:txBody>
          <a:bodyPr lIns="47037" tIns="47037" rIns="47037" bIns="47037" anchor="ctr"/>
          <a:lstStyle/>
          <a:p>
            <a:endParaRPr sz="1481"/>
          </a:p>
        </p:txBody>
      </p:sp>
      <p:sp>
        <p:nvSpPr>
          <p:cNvPr id="2" name="Shape 2"/>
          <p:cNvSpPr/>
          <p:nvPr/>
        </p:nvSpPr>
        <p:spPr>
          <a:xfrm>
            <a:off x="0" y="0"/>
            <a:ext cx="10160000" cy="952500"/>
          </a:xfrm>
          <a:prstGeom prst="rect">
            <a:avLst/>
          </a:prstGeom>
          <a:solidFill>
            <a:srgbClr val="5D6FB7"/>
          </a:solidFill>
        </p:spPr>
        <p:txBody>
          <a:bodyPr lIns="47037" tIns="47037" rIns="47037" bIns="47037" anchor="ctr"/>
          <a:lstStyle/>
          <a:p>
            <a:endParaRPr sz="1481"/>
          </a:p>
        </p:txBody>
      </p:sp>
      <p:sp>
        <p:nvSpPr>
          <p:cNvPr id="8" name="Shape 8"/>
          <p:cNvSpPr>
            <a:spLocks noGrp="1"/>
          </p:cNvSpPr>
          <p:nvPr>
            <p:ph type="body" idx="1"/>
          </p:nvPr>
        </p:nvSpPr>
        <p:spPr>
          <a:xfrm>
            <a:off x="508000" y="1143001"/>
            <a:ext cx="9144000" cy="42756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normAutofit/>
          </a:bodyPr>
          <a:lstStyle>
            <a:lvl2pPr marL="783590" indent="-285750">
              <a:spcBef>
                <a:spcPts val="400"/>
              </a:spcBef>
              <a:defRPr sz="1800"/>
            </a:lvl2pPr>
            <a:lvl3pPr marL="1183639" indent="-228600">
              <a:defRPr sz="1800"/>
            </a:lvl3pPr>
            <a:lvl4pPr marL="1640839" indent="-228600">
              <a:spcBef>
                <a:spcPts val="300"/>
              </a:spcBef>
              <a:defRPr sz="1400"/>
            </a:lvl4pPr>
            <a:lvl5pPr marL="2098039" indent="-228600">
              <a:spcBef>
                <a:spcPts val="300"/>
              </a:spcBef>
              <a:defRPr sz="1400"/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7" name="Shape 7"/>
          <p:cNvSpPr>
            <a:spLocks noGrp="1"/>
          </p:cNvSpPr>
          <p:nvPr>
            <p:ph type="title"/>
          </p:nvPr>
        </p:nvSpPr>
        <p:spPr>
          <a:xfrm>
            <a:off x="508000" y="38364"/>
            <a:ext cx="8410222" cy="8466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b"/>
          <a:lstStyle/>
          <a:p>
            <a:r>
              <a:t>Title Text</a:t>
            </a:r>
          </a:p>
        </p:txBody>
      </p:sp>
      <p:sp>
        <p:nvSpPr>
          <p:cNvPr id="14" name="Shape 303">
            <a:extLst>
              <a:ext uri="{FF2B5EF4-FFF2-40B4-BE49-F238E27FC236}">
                <a16:creationId xmlns:a16="http://schemas.microsoft.com/office/drawing/2014/main" id="{D6751747-1FDD-7544-A3EA-07F79A4C8066}"/>
              </a:ext>
            </a:extLst>
          </p:cNvPr>
          <p:cNvSpPr/>
          <p:nvPr userDrawn="1"/>
        </p:nvSpPr>
        <p:spPr>
          <a:xfrm>
            <a:off x="141111" y="5544381"/>
            <a:ext cx="9496778" cy="1424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buClr>
                <a:srgbClr val="000000"/>
              </a:buClr>
              <a:buFont typeface="Arial"/>
              <a:defRPr sz="1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lvl1pPr>
          </a:lstStyle>
          <a:p>
            <a:r>
              <a:rPr sz="926" dirty="0"/>
              <a:t>Copyright © </a:t>
            </a:r>
            <a:r>
              <a:rPr lang="en-US" sz="926" dirty="0"/>
              <a:t>2024 The Printer Working Group</a:t>
            </a:r>
            <a:r>
              <a:rPr sz="926" dirty="0"/>
              <a:t>. All rights reserved. The IPP Everywhere and PWG logos are registered trademarks of the IEEE-ISTO.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E1A0CF4-CF6B-CDAD-7C78-51B39D2AF287}"/>
              </a:ext>
            </a:extLst>
          </p:cNvPr>
          <p:cNvGrpSpPr/>
          <p:nvPr userDrawn="1"/>
        </p:nvGrpSpPr>
        <p:grpSpPr>
          <a:xfrm>
            <a:off x="9155479" y="105833"/>
            <a:ext cx="767263" cy="740833"/>
            <a:chOff x="8237460" y="105833"/>
            <a:chExt cx="767263" cy="740833"/>
          </a:xfrm>
        </p:grpSpPr>
        <p:pic>
          <p:nvPicPr>
            <p:cNvPr id="5" name="pwg-4dark-bkgrnd-transparency.png">
              <a:extLst>
                <a:ext uri="{FF2B5EF4-FFF2-40B4-BE49-F238E27FC236}">
                  <a16:creationId xmlns:a16="http://schemas.microsoft.com/office/drawing/2014/main" id="{A43B0F66-6107-6188-629F-7E6CFBF11D3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8237460" y="105833"/>
              <a:ext cx="709083" cy="740833"/>
            </a:xfrm>
            <a:prstGeom prst="rect">
              <a:avLst/>
            </a:prstGeom>
          </p:spPr>
        </p:pic>
        <p:sp>
          <p:nvSpPr>
            <p:cNvPr id="9" name="Shape 6">
              <a:extLst>
                <a:ext uri="{FF2B5EF4-FFF2-40B4-BE49-F238E27FC236}">
                  <a16:creationId xmlns:a16="http://schemas.microsoft.com/office/drawing/2014/main" id="{4DDDDEC7-51B7-DA0D-B669-E02DD1D9D25C}"/>
                </a:ext>
              </a:extLst>
            </p:cNvPr>
            <p:cNvSpPr/>
            <p:nvPr/>
          </p:nvSpPr>
          <p:spPr>
            <a:xfrm>
              <a:off x="8756044" y="675419"/>
              <a:ext cx="248679" cy="162437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2333" tIns="42333" rIns="42333" bIns="42333">
              <a:spAutoFit/>
            </a:bodyPr>
            <a:lstStyle>
              <a:lvl1pPr marL="57799" marR="57799" defTabSz="1295400">
                <a:defRPr sz="600"/>
              </a:lvl1pPr>
            </a:lstStyle>
            <a:p>
              <a:r>
                <a:rPr sz="500"/>
                <a:t>®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hf hdr="0" ftr="0" dt="0"/>
  <p:txStyles>
    <p:titleStyle>
      <a:lvl1pPr marL="37627" marR="37627" indent="0" algn="l" defTabSz="846625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78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1pPr>
      <a:lvl2pPr marL="37627" marR="37627" indent="211656" algn="l" defTabSz="846625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78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2pPr>
      <a:lvl3pPr marL="37627" marR="37627" indent="423312" algn="l" defTabSz="846625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78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3pPr>
      <a:lvl4pPr marL="37627" marR="37627" indent="634968" algn="l" defTabSz="846625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78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4pPr>
      <a:lvl5pPr marL="37627" marR="37627" indent="846625" algn="l" defTabSz="846625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78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5pPr>
      <a:lvl6pPr marL="37627" marR="37627" indent="1058281" algn="l" defTabSz="846625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78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6pPr>
      <a:lvl7pPr marL="37627" marR="37627" indent="1269936" algn="l" defTabSz="846625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78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7pPr>
      <a:lvl8pPr marL="37627" marR="37627" indent="1481593" algn="l" defTabSz="846625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78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8pPr>
      <a:lvl9pPr marL="37627" marR="37627" indent="1693249" algn="l" defTabSz="846625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78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9pPr>
    </p:titleStyle>
    <p:bodyStyle>
      <a:lvl1pPr marL="355112" marR="37627" indent="-317485" algn="l" defTabSz="846625" rtl="0" eaLnBrk="1" latinLnBrk="0" hangingPunct="1">
        <a:lnSpc>
          <a:spcPct val="100000"/>
        </a:lnSpc>
        <a:spcBef>
          <a:spcPts val="463"/>
        </a:spcBef>
        <a:spcAft>
          <a:spcPts val="0"/>
        </a:spcAft>
        <a:buClrTx/>
        <a:buSzPct val="100000"/>
        <a:buFontTx/>
        <a:buChar char="•"/>
        <a:tabLst/>
        <a:defRPr sz="2037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1pPr>
      <a:lvl2pPr marL="784302" marR="37627" indent="-323362" algn="l" defTabSz="846625" rtl="0" eaLnBrk="1" latinLnBrk="0" hangingPunct="1">
        <a:lnSpc>
          <a:spcPct val="100000"/>
        </a:lnSpc>
        <a:spcBef>
          <a:spcPts val="463"/>
        </a:spcBef>
        <a:spcAft>
          <a:spcPts val="0"/>
        </a:spcAft>
        <a:buClrTx/>
        <a:buSzPct val="100000"/>
        <a:buFontTx/>
        <a:buChar char="•"/>
        <a:tabLst/>
        <a:defRPr sz="2037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2pPr>
      <a:lvl3pPr marL="1142942" marR="37627" indent="-258691" algn="l" defTabSz="846625" rtl="0" eaLnBrk="1" latinLnBrk="0" hangingPunct="1">
        <a:lnSpc>
          <a:spcPct val="100000"/>
        </a:lnSpc>
        <a:spcBef>
          <a:spcPts val="463"/>
        </a:spcBef>
        <a:spcAft>
          <a:spcPts val="0"/>
        </a:spcAft>
        <a:buClrTx/>
        <a:buSzPct val="100000"/>
        <a:buFontTx/>
        <a:buChar char="•"/>
        <a:tabLst/>
        <a:defRPr sz="2037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3pPr>
      <a:lvl4pPr marL="1640166" marR="37627" indent="-332602" algn="l" defTabSz="846625" rtl="0" eaLnBrk="1" latinLnBrk="0" hangingPunct="1">
        <a:lnSpc>
          <a:spcPct val="100000"/>
        </a:lnSpc>
        <a:spcBef>
          <a:spcPts val="463"/>
        </a:spcBef>
        <a:spcAft>
          <a:spcPts val="0"/>
        </a:spcAft>
        <a:buClrTx/>
        <a:buSzPct val="100000"/>
        <a:buFontTx/>
        <a:buChar char="•"/>
        <a:tabLst/>
        <a:defRPr sz="2037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4pPr>
      <a:lvl5pPr marL="2063478" marR="37627" indent="-332602" algn="l" defTabSz="846625" rtl="0" eaLnBrk="1" latinLnBrk="0" hangingPunct="1">
        <a:lnSpc>
          <a:spcPct val="100000"/>
        </a:lnSpc>
        <a:spcBef>
          <a:spcPts val="463"/>
        </a:spcBef>
        <a:spcAft>
          <a:spcPts val="0"/>
        </a:spcAft>
        <a:buClrTx/>
        <a:buSzPct val="100000"/>
        <a:buFontTx/>
        <a:buChar char="•"/>
        <a:tabLst/>
        <a:defRPr sz="2037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5pPr>
      <a:lvl6pPr marL="2063478" marR="37627" indent="-332602" algn="l" defTabSz="846625" rtl="0" eaLnBrk="1" latinLnBrk="0" hangingPunct="1">
        <a:lnSpc>
          <a:spcPct val="100000"/>
        </a:lnSpc>
        <a:spcBef>
          <a:spcPts val="463"/>
        </a:spcBef>
        <a:spcAft>
          <a:spcPts val="0"/>
        </a:spcAft>
        <a:buClrTx/>
        <a:buSzPct val="100000"/>
        <a:buFontTx/>
        <a:buChar char="•"/>
        <a:tabLst/>
        <a:defRPr sz="2037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6pPr>
      <a:lvl7pPr marL="2063478" marR="37627" indent="-332602" algn="l" defTabSz="846625" rtl="0" eaLnBrk="1" latinLnBrk="0" hangingPunct="1">
        <a:lnSpc>
          <a:spcPct val="100000"/>
        </a:lnSpc>
        <a:spcBef>
          <a:spcPts val="463"/>
        </a:spcBef>
        <a:spcAft>
          <a:spcPts val="0"/>
        </a:spcAft>
        <a:buClrTx/>
        <a:buSzPct val="100000"/>
        <a:buFontTx/>
        <a:buChar char="•"/>
        <a:tabLst/>
        <a:defRPr sz="2037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7pPr>
      <a:lvl8pPr marL="2063478" marR="37627" indent="-332602" algn="l" defTabSz="846625" rtl="0" eaLnBrk="1" latinLnBrk="0" hangingPunct="1">
        <a:lnSpc>
          <a:spcPct val="100000"/>
        </a:lnSpc>
        <a:spcBef>
          <a:spcPts val="463"/>
        </a:spcBef>
        <a:spcAft>
          <a:spcPts val="0"/>
        </a:spcAft>
        <a:buClrTx/>
        <a:buSzPct val="100000"/>
        <a:buFontTx/>
        <a:buChar char="•"/>
        <a:tabLst/>
        <a:defRPr sz="2037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8pPr>
      <a:lvl9pPr marL="2063478" marR="37627" indent="-332602" algn="l" defTabSz="846625" rtl="0" eaLnBrk="1" latinLnBrk="0" hangingPunct="1">
        <a:lnSpc>
          <a:spcPct val="100000"/>
        </a:lnSpc>
        <a:spcBef>
          <a:spcPts val="463"/>
        </a:spcBef>
        <a:spcAft>
          <a:spcPts val="0"/>
        </a:spcAft>
        <a:buClrTx/>
        <a:buSzPct val="100000"/>
        <a:buFontTx/>
        <a:buChar char="•"/>
        <a:tabLst/>
        <a:defRPr sz="2037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9pPr>
    </p:bodyStyle>
    <p:otherStyle>
      <a:lvl1pPr marL="0" marR="0" indent="0" algn="ctr" defTabSz="540899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26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1pPr>
      <a:lvl2pPr marL="0" marR="0" indent="211656" algn="ctr" defTabSz="540899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26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2pPr>
      <a:lvl3pPr marL="0" marR="0" indent="423312" algn="ctr" defTabSz="540899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26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3pPr>
      <a:lvl4pPr marL="0" marR="0" indent="634968" algn="ctr" defTabSz="540899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26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4pPr>
      <a:lvl5pPr marL="0" marR="0" indent="846625" algn="ctr" defTabSz="540899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26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5pPr>
      <a:lvl6pPr marL="0" marR="0" indent="1058281" algn="ctr" defTabSz="540899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26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6pPr>
      <a:lvl7pPr marL="0" marR="0" indent="1269936" algn="ctr" defTabSz="540899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26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7pPr>
      <a:lvl8pPr marL="0" marR="0" indent="1481593" algn="ctr" defTabSz="540899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26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8pPr>
      <a:lvl9pPr marL="0" marR="0" indent="1693249" algn="ctr" defTabSz="540899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26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rustedcomputinggroup.org/resource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datatracker.ietf.org/doc/draft-tschofenig-tls-extended-key-update/" TargetMode="External"/><Relationship Id="rId3" Type="http://schemas.openxmlformats.org/officeDocument/2006/relationships/hyperlink" Target="https://datatracker.ietf.org/doc/rfc9261/" TargetMode="External"/><Relationship Id="rId7" Type="http://schemas.openxmlformats.org/officeDocument/2006/relationships/hyperlink" Target="https://datatracker.ietf.org/doc/draft-ietf-tls-8773bis/" TargetMode="External"/><Relationship Id="rId2" Type="http://schemas.openxmlformats.org/officeDocument/2006/relationships/hyperlink" Target="https://datatracker.ietf.org/doc/rfc9345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tls-rfc8447bis/" TargetMode="External"/><Relationship Id="rId11" Type="http://schemas.openxmlformats.org/officeDocument/2006/relationships/hyperlink" Target="https://datatracker.ietf.org/doc/draft-ietf-tls-tls13-pkcs1/" TargetMode="External"/><Relationship Id="rId5" Type="http://schemas.openxmlformats.org/officeDocument/2006/relationships/hyperlink" Target="https://datatracker.ietf.org/doc/draft-ietf-tls-keylogfile/" TargetMode="External"/><Relationship Id="rId10" Type="http://schemas.openxmlformats.org/officeDocument/2006/relationships/hyperlink" Target="https://datatracker.ietf.org/doc/draft-farrell-tls-pemesni/" TargetMode="External"/><Relationship Id="rId4" Type="http://schemas.openxmlformats.org/officeDocument/2006/relationships/hyperlink" Target="https://datatracker.ietf.org/doc/draft-urien-tls-im/" TargetMode="External"/><Relationship Id="rId9" Type="http://schemas.openxmlformats.org/officeDocument/2006/relationships/hyperlink" Target="https://datatracker.ietf.org/doc/draft-denis-tls-aegis/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datatracker.ietf.org/doc/draft-mcnally-deterministic-cbor/" TargetMode="External"/><Relationship Id="rId13" Type="http://schemas.openxmlformats.org/officeDocument/2006/relationships/hyperlink" Target="https://datatracker.ietf.org/doc/draft-ietf-ntp-ntpv5/" TargetMode="External"/><Relationship Id="rId3" Type="http://schemas.openxmlformats.org/officeDocument/2006/relationships/hyperlink" Target="https://datatracker.ietf.org/doc/draft-ietf-cbor-time-tag/" TargetMode="External"/><Relationship Id="rId7" Type="http://schemas.openxmlformats.org/officeDocument/2006/relationships/hyperlink" Target="https://datatracker.ietf.org/doc/draft-ietf-cbor-cde/" TargetMode="External"/><Relationship Id="rId12" Type="http://schemas.openxmlformats.org/officeDocument/2006/relationships/hyperlink" Target="https://datatracker.ietf.org/doc/draft-ietf-ntp-update-registries/" TargetMode="External"/><Relationship Id="rId2" Type="http://schemas.openxmlformats.org/officeDocument/2006/relationships/hyperlink" Target="https://datatracker.ietf.org/doc/draft-ietf-cbor-edn-literal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cbor-packed/" TargetMode="External"/><Relationship Id="rId11" Type="http://schemas.openxmlformats.org/officeDocument/2006/relationships/hyperlink" Target="https://datatracker.ietf.org/doc/draft-ietf-ntp-chronos/" TargetMode="External"/><Relationship Id="rId5" Type="http://schemas.openxmlformats.org/officeDocument/2006/relationships/hyperlink" Target="https://datatracker.ietf.org/doc/draft-ietf-core-href/" TargetMode="External"/><Relationship Id="rId10" Type="http://schemas.openxmlformats.org/officeDocument/2006/relationships/hyperlink" Target="https://datatracker.ietf.org/doc/draft-ietf-ntp-over-ptp/" TargetMode="External"/><Relationship Id="rId4" Type="http://schemas.openxmlformats.org/officeDocument/2006/relationships/hyperlink" Target="https://datatracker.ietf.org/doc/draft-ietf-cbor-update-8610-grammar/" TargetMode="External"/><Relationship Id="rId9" Type="http://schemas.openxmlformats.org/officeDocument/2006/relationships/hyperlink" Target="https://datatracker.ietf.org/doc/draft-ietf-ntp-ntpv5-requirements/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datatracker.ietf.org/doc/draft-tschofenig-rats-psa-token/" TargetMode="External"/><Relationship Id="rId13" Type="http://schemas.openxmlformats.org/officeDocument/2006/relationships/hyperlink" Target="X.509-based%20Attestation%20Evidence" TargetMode="External"/><Relationship Id="rId3" Type="http://schemas.openxmlformats.org/officeDocument/2006/relationships/hyperlink" Target="https://datatracker.ietf.org/doc/draft-ietf-rats-msg-wrap/" TargetMode="External"/><Relationship Id="rId7" Type="http://schemas.openxmlformats.org/officeDocument/2006/relationships/hyperlink" Target="https://datatracker.ietf.org/doc/draft-cds-rats-intel-corim-profile/" TargetMode="External"/><Relationship Id="rId12" Type="http://schemas.openxmlformats.org/officeDocument/2006/relationships/hyperlink" Target="https://datatracker.ietf.org/doc/draft-birkholz-rats-epoch-markers/" TargetMode="External"/><Relationship Id="rId2" Type="http://schemas.openxmlformats.org/officeDocument/2006/relationships/hyperlink" Target="https://datatracker.ietf.org/doc/rfc9334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rats-eat/" TargetMode="External"/><Relationship Id="rId11" Type="http://schemas.openxmlformats.org/officeDocument/2006/relationships/hyperlink" Target="https://datatracker.ietf.org/doc/draft-ietf-rats-eat-media-type/" TargetMode="External"/><Relationship Id="rId5" Type="http://schemas.openxmlformats.org/officeDocument/2006/relationships/hyperlink" Target="https://datatracker.ietf.org/doc/draft-ietf-rats-uccs/" TargetMode="External"/><Relationship Id="rId10" Type="http://schemas.openxmlformats.org/officeDocument/2006/relationships/hyperlink" Target="https://datatracker.ietf.org/doc/draft-ietf-rats-endorsements/" TargetMode="External"/><Relationship Id="rId4" Type="http://schemas.openxmlformats.org/officeDocument/2006/relationships/hyperlink" Target="https://datatracker.ietf.org/doc/draft-mandyam-rats-proxlocclaim/" TargetMode="External"/><Relationship Id="rId9" Type="http://schemas.openxmlformats.org/officeDocument/2006/relationships/hyperlink" Target="https://datatracker.ietf.org/doc/draft-ietf-rats-concise-ta-stores/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datatracker.ietf.org/doc/draft-irtf-cfrg-aead-properties/" TargetMode="External"/><Relationship Id="rId13" Type="http://schemas.openxmlformats.org/officeDocument/2006/relationships/hyperlink" Target="https://datatracker.ietf.org/doc/draft-amjad-cfrg-partially-blind-rsa/" TargetMode="External"/><Relationship Id="rId3" Type="http://schemas.openxmlformats.org/officeDocument/2006/relationships/hyperlink" Target="https://datatracker.ietf.org/doc/rfc9381/" TargetMode="External"/><Relationship Id="rId7" Type="http://schemas.openxmlformats.org/officeDocument/2006/relationships/hyperlink" Target="https://datatracker.ietf.org/doc/draft-irtf-cfrg-dnhpke/" TargetMode="External"/><Relationship Id="rId12" Type="http://schemas.openxmlformats.org/officeDocument/2006/relationships/hyperlink" Target="https://datatracker.ietf.org/doc/draft-irtf-cfrg-aegis-aead/" TargetMode="External"/><Relationship Id="rId2" Type="http://schemas.openxmlformats.org/officeDocument/2006/relationships/hyperlink" Target="https://datatracker.ietf.org/doc/rfc9382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rtf-cfrg-kangarootwelve/" TargetMode="External"/><Relationship Id="rId11" Type="http://schemas.openxmlformats.org/officeDocument/2006/relationships/hyperlink" Target="https://datatracker.ietf.org/doc/draft-irtf-cfrg-signature-key-blinding/" TargetMode="External"/><Relationship Id="rId5" Type="http://schemas.openxmlformats.org/officeDocument/2006/relationships/hyperlink" Target="https://datatracker.ietf.org/doc/rfc9474/" TargetMode="External"/><Relationship Id="rId10" Type="http://schemas.openxmlformats.org/officeDocument/2006/relationships/hyperlink" Target="https://datatracker.ietf.org/doc/draft-connolly-cfrg-xwing-kem/" TargetMode="External"/><Relationship Id="rId4" Type="http://schemas.openxmlformats.org/officeDocument/2006/relationships/hyperlink" Target="https://datatracker.ietf.org/doc/rfc9380/" TargetMode="External"/><Relationship Id="rId9" Type="http://schemas.openxmlformats.org/officeDocument/2006/relationships/hyperlink" Target="https://datatracker.ietf.org/doc/draft-ounsworth-cfrg-kem-combiner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/>
          </p:cNvSpPr>
          <p:nvPr>
            <p:ph type="title"/>
          </p:nvPr>
        </p:nvSpPr>
        <p:spPr>
          <a:xfrm>
            <a:off x="508000" y="3007311"/>
            <a:ext cx="6858000" cy="1058333"/>
          </a:xfrm>
          <a:prstGeom prst="rect">
            <a:avLst/>
          </a:prstGeom>
        </p:spPr>
        <p:txBody>
          <a:bodyPr lIns="0" tIns="50800" rIns="50800" bIns="50800" anchor="b"/>
          <a:lstStyle/>
          <a:p>
            <a:br>
              <a:rPr lang="en-US" dirty="0"/>
            </a:br>
            <a:r>
              <a:rPr lang="fr-FR" dirty="0"/>
              <a:t>IDS Liaison </a:t>
            </a:r>
            <a:r>
              <a:rPr lang="fr-FR" dirty="0" err="1"/>
              <a:t>Status</a:t>
            </a:r>
            <a:r>
              <a:rPr lang="fr-FR" dirty="0"/>
              <a:t> –</a:t>
            </a:r>
            <a:r>
              <a:rPr lang="en-US" dirty="0"/>
              <a:t> February 2024</a:t>
            </a:r>
            <a:br>
              <a:rPr lang="en-US" dirty="0"/>
            </a:br>
            <a:endParaRPr dirty="0"/>
          </a:p>
        </p:txBody>
      </p:sp>
      <p:sp>
        <p:nvSpPr>
          <p:cNvPr id="74" name="Shape 74"/>
          <p:cNvSpPr>
            <a:spLocks noGrp="1"/>
          </p:cNvSpPr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Ira McDonald, PWG Secretary / IDS Editor</a:t>
            </a:r>
          </a:p>
          <a:p>
            <a:r>
              <a:rPr lang="en-US" dirty="0"/>
              <a:t>February 15, 2024</a:t>
            </a:r>
          </a:p>
        </p:txBody>
      </p:sp>
    </p:spTree>
    <p:extLst>
      <p:ext uri="{BB962C8B-B14F-4D97-AF65-F5344CB8AC3E}">
        <p14:creationId xmlns:p14="http://schemas.microsoft.com/office/powerpoint/2010/main" val="168947725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Shape 36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z="2700" dirty="0"/>
              <a:t>Trusted Computing Group (TCG)</a:t>
            </a:r>
            <a:endParaRPr sz="27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CBD45F-8AA1-3641-8AD8-D31A889220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6055" y="1219780"/>
            <a:ext cx="8972793" cy="4015159"/>
          </a:xfrm>
        </p:spPr>
        <p:txBody>
          <a:bodyPr>
            <a:normAutofit fontScale="85000" lnSpcReduction="20000"/>
          </a:bodyPr>
          <a:lstStyle/>
          <a:p>
            <a:pPr marL="305608" marR="40640" lvl="0" indent="-264968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Recent and Next TCG Members Meetings</a:t>
            </a:r>
          </a:p>
          <a:p>
            <a:pPr marL="767715" marR="40640" lvl="1" indent="-269875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TCG Hybrid F2F (Kirkland, WA) – 24-26 October 2023 – Ira called in</a:t>
            </a:r>
          </a:p>
          <a:p>
            <a:pPr marL="767715" marR="40640" lvl="1" indent="-269875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TCG Hybrid F2F (Tokyo, Japan) – 27-29 February 2024 – Ira to call in</a:t>
            </a:r>
          </a:p>
          <a:p>
            <a:pPr marL="767715" marR="40640" lvl="1" indent="-269875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TCG Hybrid F2F (Athens, Greece) – 4-6 2024 – Ira cannot attend (GP CSVF/ ESCAR USA / UPTANE same week)</a:t>
            </a:r>
          </a:p>
          <a:p>
            <a:pPr marL="305608" marR="40640" lvl="0" indent="-264968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Trusted Mobility Solutions (TMS) – Ira is co-chair and co-editor</a:t>
            </a:r>
          </a:p>
          <a:p>
            <a:pPr marL="767715" marR="40640" lvl="1" indent="-269875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Formal Liaisons – GP (TEE, SE, TPS), ETSI (NFV/SAI Security and Privacy)</a:t>
            </a:r>
          </a:p>
          <a:p>
            <a:pPr marL="767715" marR="40640" lvl="1" indent="-269875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Informal Liaisons – 3GPP, GSMA, IETF, ISO, ITU-T, SAE, US NIST</a:t>
            </a:r>
          </a:p>
          <a:p>
            <a:pPr marL="767715" marR="40640" lvl="1" indent="-269875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kumimoji="0" lang="en-US" sz="1100" b="1" i="1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TCG TMS Use Cases v2 – published September 2018</a:t>
            </a:r>
          </a:p>
          <a:p>
            <a:pPr marL="305608" marR="40640" lvl="0" indent="-264968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Mobile Platform (MPWG) – Ira is co-editor</a:t>
            </a:r>
          </a:p>
          <a:p>
            <a:pPr marL="762808" marR="40640" lvl="1" indent="-264968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Formal and Informal Liaisons – jointly with TMS WG above</a:t>
            </a:r>
          </a:p>
          <a:p>
            <a:pPr marL="762808" marR="40640" lvl="1" indent="-264968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kumimoji="0" lang="en-US" sz="1100" b="1" i="1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TCG Mobile Reference Architecture v2 – published August 2023</a:t>
            </a:r>
          </a:p>
          <a:p>
            <a:pPr marL="762808" marR="40640" lvl="1" indent="-264968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kumimoji="0" lang="en-US" sz="1100" b="1" i="1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TCG TPM 2.0 Mobile Common Profile v2 – work-in-progress resumed in Q1 2024</a:t>
            </a:r>
          </a:p>
          <a:p>
            <a:pPr marL="762808" marR="40640" lvl="1" indent="-264968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kumimoji="0" lang="en-US" sz="1100" b="1" i="1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TCG MARS 1.0 Mobile Profile – new work-in-progress Q4 2023</a:t>
            </a:r>
          </a:p>
          <a:p>
            <a:pPr marL="762808" marR="40640" lvl="1" indent="-264968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kumimoji="0" lang="en-US" sz="1100" b="1" i="1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GP TPS Client API / Entity Attestation Protocol / COSE Keystore – joint work</a:t>
            </a:r>
          </a:p>
          <a:p>
            <a:pPr marL="362758" marR="40640" lvl="0" indent="-264968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Recent Specifications</a:t>
            </a:r>
          </a:p>
          <a:p>
            <a:pPr marL="762808" marR="40640" lvl="1" indent="-264968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  <a:hlinkClick r:id="rId2"/>
              </a:rPr>
              <a:t>http://www.trustedcomputinggroup.org/resources</a:t>
            </a:r>
            <a:endParaRPr kumimoji="0" lang="en-US" sz="11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>
                <a:solidFill>
                  <a:srgbClr val="000000"/>
                </a:solidFill>
              </a:uFill>
              <a:latin typeface="Verdana"/>
              <a:ea typeface="Verdana"/>
              <a:sym typeface="Verdana"/>
            </a:endParaRPr>
          </a:p>
          <a:p>
            <a:pPr marL="762808" marR="40640" lvl="1" indent="-264968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kumimoji="0" lang="en-US" sz="1100" b="1" i="1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TCG Platform Certificate Profile v2 – public review February 2024</a:t>
            </a:r>
          </a:p>
          <a:p>
            <a:pPr marL="762808" marR="40640" lvl="1" indent="-264968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kumimoji="0" lang="en-US" sz="1100" b="1" i="1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TCG MARS Serialization Interface v1 – published January 2024</a:t>
            </a:r>
          </a:p>
          <a:p>
            <a:pPr marL="762808" marR="40640" lvl="1" indent="-264968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kumimoji="0" lang="en-US" sz="1100" b="1" i="1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TCG Hardware Requirements for a DICE v1 – public review January 2024</a:t>
            </a:r>
          </a:p>
          <a:p>
            <a:pPr marL="762808" marR="40640" lvl="1" indent="-264968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kumimoji="0" lang="en-US" sz="1100" b="1" i="1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TCG Technologies for Device Identification and Attestation v1.0 – public review January 2024</a:t>
            </a:r>
          </a:p>
          <a:p>
            <a:pPr marL="762808" marR="40640" lvl="1" indent="-264968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lang="en-US" sz="1100" b="1" i="1" dirty="0">
                <a:solidFill>
                  <a:srgbClr val="0070C0"/>
                </a:solidFill>
                <a:latin typeface="Verdana"/>
                <a:ea typeface="Verdana"/>
              </a:rPr>
              <a:t>TCG Trusted Platform Module Library v2.0 r1.81 – public review  December 2023</a:t>
            </a:r>
          </a:p>
          <a:p>
            <a:pPr marL="762808" marR="40640" lvl="1" indent="-264968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kumimoji="0" lang="en-US" sz="1100" b="1" i="1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TCG ACPI Specification v1.4  r14 – public review November 2023</a:t>
            </a:r>
          </a:p>
          <a:p>
            <a:pPr marL="762808" marR="40640" lvl="1" indent="-264968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kumimoji="0" lang="en-US" sz="1100" b="1" i="1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TCG PC Client Reference Integrity Manifest v1.1 – public review October 2023</a:t>
            </a:r>
          </a:p>
        </p:txBody>
      </p:sp>
      <p:sp>
        <p:nvSpPr>
          <p:cNvPr id="6" name="Shape 334">
            <a:extLst>
              <a:ext uri="{FF2B5EF4-FFF2-40B4-BE49-F238E27FC236}">
                <a16:creationId xmlns:a16="http://schemas.microsoft.com/office/drawing/2014/main" id="{BDDB402B-449F-134B-8FC2-46724227C4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08459" y="5524500"/>
            <a:ext cx="481541" cy="1905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0741775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29F9FE2-BB77-F45E-4FB5-B690C012FC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Shape 368">
            <a:extLst>
              <a:ext uri="{FF2B5EF4-FFF2-40B4-BE49-F238E27FC236}">
                <a16:creationId xmlns:a16="http://schemas.microsoft.com/office/drawing/2014/main" id="{1065DF8A-38F8-1FB6-32D0-C9050A0C7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38364"/>
            <a:ext cx="8567420" cy="846668"/>
          </a:xfrm>
          <a:prstGeom prst="rect">
            <a:avLst/>
          </a:prstGeom>
        </p:spPr>
        <p:txBody>
          <a:bodyPr/>
          <a:lstStyle/>
          <a:p>
            <a:r>
              <a:rPr lang="en-US" sz="2700" dirty="0"/>
              <a:t>Internet Engineering Task Force (IETF) (1 of 4)</a:t>
            </a:r>
            <a:endParaRPr sz="27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6564F0-AA29-80A3-C5E4-0442257612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6055" y="1219780"/>
            <a:ext cx="8972793" cy="4144699"/>
          </a:xfrm>
        </p:spPr>
        <p:txBody>
          <a:bodyPr>
            <a:normAutofit fontScale="70000" lnSpcReduction="20000"/>
          </a:bodyPr>
          <a:lstStyle/>
          <a:p>
            <a:pPr marL="305608" marR="40640" lvl="0" indent="-264968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kumimoji="0" lang="en-US" sz="23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Recent and Next IETF Members Meetings</a:t>
            </a:r>
          </a:p>
          <a:p>
            <a:pPr marL="767715" marR="40640" lvl="1" indent="-269875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IETF 118 Hybrid F2F (Prague, Czech Republic) – 6-10 November 2023 – Ira called in</a:t>
            </a:r>
          </a:p>
          <a:p>
            <a:pPr marL="767715" marR="40640" lvl="1" indent="-269875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IETF 119 Hybrid F2F (Brisbane, Australia) – 18-22 March 2024 – Ira to call in</a:t>
            </a:r>
          </a:p>
          <a:p>
            <a:pPr marL="767715" marR="40640" lvl="1" indent="-269875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IETF 120 Hybrid F2F (Vancouver, Canada) – 22-26 July 2024 – Ira to call in</a:t>
            </a:r>
          </a:p>
          <a:p>
            <a:pPr marL="305608" marR="40640" lvl="0" indent="-264968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kumimoji="0" lang="en-US" sz="23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Transport Layer Security (TLS)</a:t>
            </a:r>
          </a:p>
          <a:p>
            <a:pPr marL="767715" marR="40640" lvl="1" indent="-269875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IETF Delegated Credentials for TLS and DTLS – RFC 9345 – July 2023</a:t>
            </a:r>
            <a:b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</a:b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  <a:hlinkClick r:id="rId2"/>
              </a:rPr>
              <a:t>https://datatracker.ietf.org/doc/rfc9345/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000000"/>
                </a:solidFill>
              </a:uFill>
              <a:latin typeface="Verdana"/>
              <a:ea typeface="Verdana"/>
              <a:sym typeface="Verdana"/>
            </a:endParaRPr>
          </a:p>
          <a:p>
            <a:pPr marL="767715" marR="40640" lvl="1" indent="-269875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IETF Exported Authenticators in TLS – RFC 9261 – July 2022</a:t>
            </a:r>
            <a:b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</a:b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  <a:hlinkClick r:id="rId3"/>
              </a:rPr>
              <a:t>https://datatracker.ietf.org/doc/rfc9261/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000000"/>
                </a:solidFill>
              </a:uFill>
              <a:latin typeface="Verdana"/>
              <a:ea typeface="Verdana"/>
              <a:sym typeface="Verdana"/>
            </a:endParaRPr>
          </a:p>
          <a:p>
            <a:pPr marL="767715" marR="40640" lvl="1" indent="-269875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lang="en-US" sz="1400" b="1" dirty="0">
                <a:latin typeface="Verdana"/>
                <a:ea typeface="Verdana"/>
              </a:rPr>
              <a:t>IETF Identity Module for TLS Version 1.3 – draft-10 – January 2024</a:t>
            </a:r>
            <a:br>
              <a:rPr lang="en-US" sz="1400" b="1" dirty="0">
                <a:latin typeface="Verdana"/>
                <a:ea typeface="Verdana"/>
              </a:rPr>
            </a:br>
            <a:r>
              <a:rPr lang="en-US" sz="1400" b="1" dirty="0">
                <a:latin typeface="Verdana"/>
                <a:ea typeface="Verdana"/>
                <a:hlinkClick r:id="rId4"/>
              </a:rPr>
              <a:t>https://datatracker.ietf.org/doc/draft-urien-tls-im/</a:t>
            </a:r>
            <a:endParaRPr lang="en-US" sz="1400" b="1" dirty="0">
              <a:latin typeface="Verdana"/>
              <a:ea typeface="Verdana"/>
            </a:endParaRPr>
          </a:p>
          <a:p>
            <a:pPr marL="767715" marR="40640" lvl="1" indent="-269875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IETF SSLKEYLOGFILE Format for TLS – draft-00 – January 2024</a:t>
            </a:r>
            <a:b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</a:b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  <a:hlinkClick r:id="rId5"/>
              </a:rPr>
              <a:t>https://datatracker.ietf.org/doc/draft-ietf-tls-keylogfile/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000000"/>
                </a:solidFill>
              </a:uFill>
              <a:latin typeface="Verdana"/>
              <a:ea typeface="Verdana"/>
              <a:sym typeface="Verdana"/>
            </a:endParaRPr>
          </a:p>
          <a:p>
            <a:pPr marL="767715" marR="40640" lvl="1" indent="-269875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IETF IANA Registry Updates for TLS and DTLS – draft-08 – January 2024</a:t>
            </a:r>
            <a:b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</a:b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  <a:hlinkClick r:id="rId6"/>
              </a:rPr>
              <a:t>https://datatracker.ietf.org/doc/draft-ietf-tls-rfc8447bis/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000000"/>
                </a:solidFill>
              </a:uFill>
              <a:latin typeface="Verdana"/>
              <a:ea typeface="Verdana"/>
              <a:sym typeface="Verdana"/>
            </a:endParaRPr>
          </a:p>
          <a:p>
            <a:pPr marL="767715" marR="40640" lvl="1" indent="-269875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lang="en-US" sz="1400" b="1" dirty="0">
                <a:latin typeface="Verdana"/>
                <a:ea typeface="Verdana"/>
              </a:rPr>
              <a:t>IETF TLS 1.3 Extension for Using Certificates with External PSK – draft-01 – January 2024</a:t>
            </a:r>
            <a:br>
              <a:rPr lang="en-US" sz="1400" b="1" dirty="0">
                <a:latin typeface="Verdana"/>
                <a:ea typeface="Verdana"/>
              </a:rPr>
            </a:br>
            <a:r>
              <a:rPr lang="en-US" sz="1400" b="1" dirty="0">
                <a:latin typeface="Verdana"/>
                <a:ea typeface="Verdana"/>
                <a:hlinkClick r:id="rId7"/>
              </a:rPr>
              <a:t>https://datatracker.ietf.org/doc/draft-ietf-tls-8773bis/</a:t>
            </a:r>
            <a:endParaRPr lang="en-US" sz="1400" b="1" dirty="0">
              <a:latin typeface="Verdana"/>
              <a:ea typeface="Verdana"/>
            </a:endParaRPr>
          </a:p>
          <a:p>
            <a:pPr marL="767715" marR="40640" lvl="1" indent="-269875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IETF Extended Key Update for TLS 1.3 – draft-00 – January 2024</a:t>
            </a:r>
            <a:b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</a:b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  <a:hlinkClick r:id="rId8"/>
              </a:rPr>
              <a:t>https://datatracker.ietf.org/doc/draft-tschofenig-tls-extended-key-update/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000000"/>
                </a:solidFill>
              </a:uFill>
              <a:latin typeface="Verdana"/>
              <a:ea typeface="Verdana"/>
              <a:sym typeface="Verdana"/>
            </a:endParaRPr>
          </a:p>
          <a:p>
            <a:pPr marL="767715" marR="40640" lvl="1" indent="-269875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IETF AEGIS-based Cipher Suites for TLS 1.3, DTLS 1.3 and QUIC – draft-01 – December 2023</a:t>
            </a:r>
            <a:b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</a:b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  <a:hlinkClick r:id="rId9"/>
              </a:rPr>
              <a:t>https://datatracker.ietf.org/doc/draft-denis-tls-aegis/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000000"/>
                </a:solidFill>
              </a:uFill>
              <a:latin typeface="Verdana"/>
              <a:ea typeface="Verdana"/>
              <a:sym typeface="Verdana"/>
            </a:endParaRPr>
          </a:p>
          <a:p>
            <a:pPr marL="767715" marR="40640" lvl="1" indent="-269875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lang="en-US" sz="1400" b="1" dirty="0">
                <a:latin typeface="Verdana"/>
                <a:ea typeface="Verdana"/>
              </a:rPr>
              <a:t>IETF PEM file format for Encrypted Client Hello (ECH) – draft-06 – December 2023</a:t>
            </a:r>
            <a:br>
              <a:rPr lang="en-US" sz="1400" b="1" dirty="0">
                <a:latin typeface="Verdana"/>
                <a:ea typeface="Verdana"/>
              </a:rPr>
            </a:br>
            <a:r>
              <a:rPr lang="en-US" sz="1400" b="1" dirty="0">
                <a:latin typeface="Verdana"/>
                <a:ea typeface="Verdana"/>
                <a:hlinkClick r:id="rId10"/>
              </a:rPr>
              <a:t>https://datatracker.ietf.org/doc/draft-farrell-tls-pemesni/</a:t>
            </a:r>
            <a:endParaRPr lang="en-US" sz="1400" b="1" dirty="0">
              <a:latin typeface="Verdana"/>
              <a:ea typeface="Verdana"/>
            </a:endParaRPr>
          </a:p>
          <a:p>
            <a:pPr marL="767715" marR="40640" lvl="1" indent="-269875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IETF Legacy RSASSA-PKCS1-v1_5 codepoints for TLS 1.3 – draft-00 – November 2023</a:t>
            </a:r>
            <a:b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</a:b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  <a:hlinkClick r:id="rId11"/>
              </a:rPr>
              <a:t>https://datatracker.ietf.org/doc/draft-ietf-tls-tls13-pkcs1/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000000"/>
                </a:solidFill>
              </a:uFill>
              <a:latin typeface="Verdana"/>
              <a:ea typeface="Verdana"/>
              <a:sym typeface="Verdana"/>
            </a:endParaRPr>
          </a:p>
        </p:txBody>
      </p:sp>
      <p:sp>
        <p:nvSpPr>
          <p:cNvPr id="6" name="Shape 334">
            <a:extLst>
              <a:ext uri="{FF2B5EF4-FFF2-40B4-BE49-F238E27FC236}">
                <a16:creationId xmlns:a16="http://schemas.microsoft.com/office/drawing/2014/main" id="{314ABC2F-5ABC-E91F-3798-BCF9F5CB47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08459" y="5524500"/>
            <a:ext cx="481541" cy="19050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4126545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A22F550-C179-85D7-3D5E-BF167FE7A1A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Shape 368">
            <a:extLst>
              <a:ext uri="{FF2B5EF4-FFF2-40B4-BE49-F238E27FC236}">
                <a16:creationId xmlns:a16="http://schemas.microsoft.com/office/drawing/2014/main" id="{1A90AD31-77C4-4D3F-68D0-78C374EDCA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38364"/>
            <a:ext cx="8567420" cy="846668"/>
          </a:xfrm>
          <a:prstGeom prst="rect">
            <a:avLst/>
          </a:prstGeom>
        </p:spPr>
        <p:txBody>
          <a:bodyPr/>
          <a:lstStyle/>
          <a:p>
            <a:r>
              <a:rPr lang="en-US" sz="2700" dirty="0"/>
              <a:t>Internet Engineering Task Force (IETF) (2 of 4)</a:t>
            </a:r>
            <a:endParaRPr sz="27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98A548-EBA2-670D-A073-1490485194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6055" y="1219780"/>
            <a:ext cx="8972793" cy="4205659"/>
          </a:xfrm>
        </p:spPr>
        <p:txBody>
          <a:bodyPr>
            <a:normAutofit fontScale="70000" lnSpcReduction="20000"/>
          </a:bodyPr>
          <a:lstStyle/>
          <a:p>
            <a:pPr marL="305608" marR="40640" lvl="0" indent="-264968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Concise Binary Object Representation (CBOR)</a:t>
            </a:r>
          </a:p>
          <a:p>
            <a:pPr marL="762808" marR="40640" lvl="1" indent="-264968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IETF CBOR Ext Diagnostic Notation – draft-08 – February 2024 – Waiting for Writeup</a:t>
            </a:r>
            <a:b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</a:b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  <a:hlinkClick r:id="rId2"/>
              </a:rPr>
              <a:t>https://datatracker.ietf.org/doc/draft-ietf-cbor-edn-literals/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000000"/>
                </a:solidFill>
              </a:uFill>
              <a:latin typeface="Verdana"/>
              <a:ea typeface="Verdana"/>
              <a:sym typeface="Verdana"/>
            </a:endParaRPr>
          </a:p>
          <a:p>
            <a:pPr marL="762808" marR="40640" lvl="1" indent="-264968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IETF CBOR Time, Duration, Period – draft-12 – January 2024 – RFC Editor</a:t>
            </a:r>
            <a:b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</a:b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  <a:hlinkClick r:id="rId3"/>
              </a:rPr>
              <a:t>https://datatracker.ietf.org/doc/draft-ietf-cbor-time-tag/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000000"/>
                </a:solidFill>
              </a:uFill>
              <a:latin typeface="Verdana"/>
              <a:ea typeface="Verdana"/>
              <a:sym typeface="Verdana"/>
            </a:endParaRPr>
          </a:p>
          <a:p>
            <a:pPr marL="762808" marR="40640" lvl="1" indent="-264968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lang="en-US" sz="1400" b="1" dirty="0">
                <a:latin typeface="Verdana"/>
                <a:ea typeface="Verdana"/>
              </a:rPr>
              <a:t>IETF Updates to the CDDL grammar of RFC 8610 – draft-03 – January 2024 – IETF Last Call</a:t>
            </a:r>
            <a:br>
              <a:rPr lang="en-US" sz="1400" b="1" dirty="0">
                <a:latin typeface="Verdana"/>
                <a:ea typeface="Verdana"/>
              </a:rPr>
            </a:br>
            <a:r>
              <a:rPr lang="en-US" sz="1400" b="1" dirty="0">
                <a:latin typeface="Verdana"/>
                <a:ea typeface="Verdana"/>
                <a:hlinkClick r:id="rId4"/>
              </a:rPr>
              <a:t>https://datatracker.ietf.org/doc/draft-ietf-cbor-update-8610-grammar/</a:t>
            </a:r>
            <a:endParaRPr lang="en-US" sz="1400" b="1" dirty="0">
              <a:latin typeface="Verdana"/>
              <a:ea typeface="Verdana"/>
            </a:endParaRPr>
          </a:p>
          <a:p>
            <a:pPr marL="762808" marR="40640" lvl="1" indent="-264968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IETF Constrained Resource Identifiers – draft-14 – January 2024 - Waiting for WG Chair</a:t>
            </a:r>
            <a:b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</a:b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  <a:hlinkClick r:id="rId5"/>
              </a:rPr>
              <a:t>https://datatracker.ietf.org/doc/draft-ietf-core-href/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000000"/>
                </a:solidFill>
              </a:uFill>
              <a:latin typeface="Verdana"/>
              <a:ea typeface="Verdana"/>
              <a:sym typeface="Verdana"/>
            </a:endParaRPr>
          </a:p>
          <a:p>
            <a:pPr marL="762808" marR="40640" lvl="1" indent="-264968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IETF Packed CBOR – draft-10 – January - Waiting for WG Chair</a:t>
            </a:r>
            <a:b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</a:b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  <a:hlinkClick r:id="rId6"/>
              </a:rPr>
              <a:t>https://datatracker.ietf.org/doc/draft-ietf-cbor-packed/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000000"/>
                </a:solidFill>
              </a:uFill>
              <a:latin typeface="Verdana"/>
              <a:ea typeface="Verdana"/>
              <a:sym typeface="Verdana"/>
            </a:endParaRPr>
          </a:p>
          <a:p>
            <a:pPr marL="762808" marR="40640" lvl="1" indent="-264968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IETF CBOR Common Deterministic Encoding (CDE) – draft-01 – January 2024</a:t>
            </a:r>
            <a:b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</a:b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  <a:hlinkClick r:id="rId7"/>
              </a:rPr>
              <a:t>https://datatracker.ietf.org/doc/draft-ietf-cbor-cde/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000000"/>
                </a:solidFill>
              </a:uFill>
              <a:latin typeface="Verdana"/>
              <a:ea typeface="Verdana"/>
              <a:sym typeface="Verdana"/>
            </a:endParaRPr>
          </a:p>
          <a:p>
            <a:pPr marL="762808" marR="40640" lvl="1" indent="-264968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IETF </a:t>
            </a:r>
            <a:r>
              <a:rPr kumimoji="0" lang="en-US" sz="14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dCBOR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: A Deterministic CBOR Application Profile – draft-07 – January 2024</a:t>
            </a:r>
            <a:b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</a:b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  <a:hlinkClick r:id="rId8"/>
              </a:rPr>
              <a:t>https://datatracker.ietf.org/doc/draft-mcnally-deterministic-cbor/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000000"/>
                </a:solidFill>
              </a:uFill>
              <a:latin typeface="Verdana"/>
              <a:ea typeface="Verdana"/>
              <a:sym typeface="Verdana"/>
            </a:endParaRPr>
          </a:p>
          <a:p>
            <a:pPr marL="362758" marR="40640" lvl="0" indent="-264968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Network Time Protocols (NTP)</a:t>
            </a:r>
          </a:p>
          <a:p>
            <a:pPr marL="762808" marR="40640" lvl="1" indent="-264968" defTabSz="914400">
              <a:defRPr sz="1700"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IETF NTPv5 Use Cases and Requirements – draft-04 – </a:t>
            </a:r>
            <a:r>
              <a:rPr lang="en-US" sz="1400" b="1" dirty="0">
                <a:latin typeface="Verdana"/>
                <a:ea typeface="Verdana"/>
              </a:rPr>
              <a:t>January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 2024 – WG Last Call</a:t>
            </a:r>
            <a:b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</a:b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  <a:hlinkClick r:id="rId9"/>
              </a:rPr>
              <a:t>https://datatracker.ietf.org/doc/draft-ietf-ntp-ntpv5-requirements/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000000"/>
                </a:solidFill>
              </a:uFill>
              <a:latin typeface="Verdana"/>
              <a:ea typeface="Verdana"/>
              <a:sym typeface="Verdana"/>
            </a:endParaRPr>
          </a:p>
          <a:p>
            <a:pPr marL="762808" marR="40640" lvl="1" indent="-264968" defTabSz="914400">
              <a:defRPr sz="1700"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IETF NTP Over PTP – draft-02 – January 2024 – WG Last Call</a:t>
            </a:r>
            <a:b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</a:b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  <a:hlinkClick r:id="rId10"/>
              </a:rPr>
              <a:t>https://datatracker.ietf.org/doc/draft-ietf-ntp-over-ptp/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000000"/>
                </a:solidFill>
              </a:uFill>
              <a:latin typeface="Verdana"/>
              <a:ea typeface="Verdana"/>
              <a:sym typeface="Verdana"/>
            </a:endParaRPr>
          </a:p>
          <a:p>
            <a:pPr marL="762808" marR="40640" lvl="1" indent="-264968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IETF Secure Selection and Filtering for NTP with </a:t>
            </a:r>
            <a:r>
              <a:rPr kumimoji="0" lang="en-US" sz="14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Khronos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 – draft-25 – January 2024 – RFC Editor AUTH-48</a:t>
            </a:r>
            <a:b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</a:br>
            <a:r>
              <a:rPr lang="en-US" sz="1400" b="1" dirty="0">
                <a:latin typeface="Verdana"/>
                <a:ea typeface="Verdana"/>
                <a:hlinkClick r:id="rId11"/>
              </a:rPr>
              <a:t>https://datatracker.ietf.org/doc/draft-ietf-ntp-chronos/</a:t>
            </a:r>
            <a:endParaRPr lang="en-US" sz="1400" b="1" dirty="0">
              <a:latin typeface="Verdana"/>
              <a:ea typeface="Verdana"/>
            </a:endParaRPr>
          </a:p>
          <a:p>
            <a:pPr marL="762808" marR="40640" lvl="1" indent="-264968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IETF Updating the NTP Registries – draft-13 – December 2023 – IETF Last Call</a:t>
            </a:r>
            <a:b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</a:b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  <a:hlinkClick r:id="rId12"/>
              </a:rPr>
              <a:t>https://datatracker.ietf.org/doc/draft-ietf-ntp-update-registries/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000000"/>
                </a:solidFill>
              </a:uFill>
              <a:latin typeface="Verdana"/>
              <a:ea typeface="Verdana"/>
              <a:sym typeface="Verdana"/>
            </a:endParaRPr>
          </a:p>
          <a:p>
            <a:pPr marL="762808" marR="40640" lvl="1" indent="-264968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IETF Network Time Protocol v5 – draft-01 – October 2023</a:t>
            </a:r>
            <a:b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</a:b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  <a:hlinkClick r:id="rId13"/>
              </a:rPr>
              <a:t>https://datatracker.ietf.org/doc/draft-ietf-ntp-ntpv5/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000000"/>
                </a:solidFill>
              </a:uFill>
              <a:latin typeface="Verdana"/>
              <a:ea typeface="Verdana"/>
              <a:sym typeface="Verdana"/>
            </a:endParaRPr>
          </a:p>
        </p:txBody>
      </p:sp>
      <p:sp>
        <p:nvSpPr>
          <p:cNvPr id="6" name="Shape 334">
            <a:extLst>
              <a:ext uri="{FF2B5EF4-FFF2-40B4-BE49-F238E27FC236}">
                <a16:creationId xmlns:a16="http://schemas.microsoft.com/office/drawing/2014/main" id="{CAADE692-A831-3E1E-9063-48596FD53A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08459" y="5524500"/>
            <a:ext cx="481541" cy="1905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87977644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7955BE6-0742-D06B-97FA-1D74EC614F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Shape 368">
            <a:extLst>
              <a:ext uri="{FF2B5EF4-FFF2-40B4-BE49-F238E27FC236}">
                <a16:creationId xmlns:a16="http://schemas.microsoft.com/office/drawing/2014/main" id="{458A6A03-021B-9BF1-7047-FA6032F8C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38364"/>
            <a:ext cx="8567420" cy="846668"/>
          </a:xfrm>
          <a:prstGeom prst="rect">
            <a:avLst/>
          </a:prstGeom>
        </p:spPr>
        <p:txBody>
          <a:bodyPr/>
          <a:lstStyle/>
          <a:p>
            <a:r>
              <a:rPr lang="en-US" sz="2700" dirty="0"/>
              <a:t>Internet Engineering Task Force (IETF) (3 of 4)</a:t>
            </a:r>
            <a:endParaRPr sz="27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CF8835-890C-ADFE-5FBF-0B2800C40C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6055" y="1219780"/>
            <a:ext cx="8972793" cy="4175179"/>
          </a:xfrm>
        </p:spPr>
        <p:txBody>
          <a:bodyPr>
            <a:normAutofit fontScale="62500" lnSpcReduction="20000"/>
          </a:bodyPr>
          <a:lstStyle/>
          <a:p>
            <a:pPr marL="362758" marR="40640" lvl="0" indent="-264968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kumimoji="0" lang="en-US" sz="2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Remote </a:t>
            </a:r>
            <a:r>
              <a:rPr kumimoji="0" lang="en-US" sz="27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ATtestation</a:t>
            </a:r>
            <a:r>
              <a:rPr kumimoji="0" lang="en-US" sz="2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 </a:t>
            </a:r>
            <a:r>
              <a:rPr kumimoji="0" lang="en-US" sz="27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ProcedureS</a:t>
            </a:r>
            <a:r>
              <a:rPr kumimoji="0" lang="en-US" sz="2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 (RATS)</a:t>
            </a:r>
          </a:p>
          <a:p>
            <a:pPr marL="762808" marR="40640" lvl="1" indent="-264968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IETF RATS Architecture – RFC 9334 – January 2023</a:t>
            </a:r>
            <a:b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</a:b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  <a:hlinkClick r:id="rId2"/>
              </a:rPr>
              <a:t>https://datatracker.ietf.org/doc/rfc9334/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000000"/>
                </a:solidFill>
              </a:uFill>
              <a:latin typeface="Verdana"/>
              <a:ea typeface="Verdana"/>
              <a:sym typeface="Verdana"/>
            </a:endParaRPr>
          </a:p>
          <a:p>
            <a:pPr marL="762808" marR="40640" lvl="1" indent="-264968" defTabSz="914400">
              <a:defRPr sz="1700"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IETF RATS Conceptual Messages Wrapper – draft-03 – January 2024</a:t>
            </a:r>
            <a:b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</a:b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  <a:hlinkClick r:id="rId3"/>
              </a:rPr>
              <a:t>https://datatracker.ietf.org/doc/draft-ietf-rats-msg-wrap/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 – WG Adopted</a:t>
            </a:r>
          </a:p>
          <a:p>
            <a:pPr marL="762808" marR="40640" lvl="1" indent="-264968" defTabSz="914400">
              <a:defRPr sz="1700"/>
            </a:pPr>
            <a:r>
              <a:rPr lang="en-US" b="1" dirty="0">
                <a:latin typeface="Verdana"/>
                <a:ea typeface="Verdana"/>
              </a:rPr>
              <a:t>IETF Proximate Location Claim – draft-01 – January 2024</a:t>
            </a:r>
            <a:br>
              <a:rPr lang="en-US" b="1" dirty="0">
                <a:latin typeface="Verdana"/>
                <a:ea typeface="Verdana"/>
              </a:rPr>
            </a:br>
            <a:r>
              <a:rPr lang="en-US" b="1" dirty="0">
                <a:latin typeface="Verdana"/>
                <a:ea typeface="Verdana"/>
                <a:hlinkClick r:id="rId4"/>
              </a:rPr>
              <a:t>https://datatracker.ietf.org/doc/draft-mandyam-rats-proxlocclaim/</a:t>
            </a:r>
            <a:endParaRPr lang="en-US" b="1" dirty="0">
              <a:latin typeface="Verdana"/>
              <a:ea typeface="Verdana"/>
            </a:endParaRPr>
          </a:p>
          <a:p>
            <a:pPr marL="762808" marR="40640" lvl="1" indent="-264968" defTabSz="914400">
              <a:defRPr sz="1700"/>
            </a:pPr>
            <a:r>
              <a:rPr lang="en-US" b="1" dirty="0">
                <a:latin typeface="Verdana"/>
                <a:ea typeface="Verdana"/>
              </a:rPr>
              <a:t>IETF CBOR Tag for Unprotected CWT Claims Sets – draft-08 – January 2024 – IETF Last Call</a:t>
            </a:r>
            <a:br>
              <a:rPr lang="en-US" b="1" dirty="0">
                <a:latin typeface="Verdana"/>
                <a:ea typeface="Verdana"/>
              </a:rPr>
            </a:br>
            <a:r>
              <a:rPr lang="en-US" b="1" dirty="0">
                <a:latin typeface="Verdana"/>
                <a:ea typeface="Verdana"/>
                <a:hlinkClick r:id="rId5"/>
              </a:rPr>
              <a:t>https://datatracker.ietf.org/doc/draft-ietf-rats-uccs/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000000"/>
                </a:solidFill>
              </a:uFill>
              <a:latin typeface="Verdana"/>
              <a:ea typeface="Verdana"/>
              <a:sym typeface="Verdana"/>
            </a:endParaRPr>
          </a:p>
          <a:p>
            <a:pPr marL="762808" marR="40640" lvl="1" indent="-264968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IETF Entity Attestation Token (EAT) – draft-25 – January 2024 – RFC Editor</a:t>
            </a:r>
            <a:b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</a:b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  <a:hlinkClick r:id="rId6"/>
              </a:rPr>
              <a:t>https://datatracker.ietf.org/doc/draft-ietf-rats-eat/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000000"/>
                </a:solidFill>
              </a:uFill>
              <a:latin typeface="Verdana"/>
              <a:ea typeface="Verdana"/>
              <a:sym typeface="Verdana"/>
            </a:endParaRPr>
          </a:p>
          <a:p>
            <a:pPr marL="762808" marR="40640" lvl="1" indent="-264968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lang="en-US" b="1" dirty="0">
                <a:latin typeface="Verdana"/>
                <a:ea typeface="Verdana"/>
              </a:rPr>
              <a:t>IETF Intel Profile for </a:t>
            </a:r>
            <a:r>
              <a:rPr lang="en-US" b="1" dirty="0" err="1">
                <a:latin typeface="Verdana"/>
                <a:ea typeface="Verdana"/>
              </a:rPr>
              <a:t>CoRIM</a:t>
            </a:r>
            <a:r>
              <a:rPr lang="en-US" b="1" dirty="0">
                <a:latin typeface="Verdana"/>
                <a:ea typeface="Verdana"/>
              </a:rPr>
              <a:t> – draft-01 – December 2023</a:t>
            </a:r>
            <a:br>
              <a:rPr lang="en-US" b="1" dirty="0">
                <a:latin typeface="Verdana"/>
                <a:ea typeface="Verdana"/>
              </a:rPr>
            </a:br>
            <a:r>
              <a:rPr lang="en-US" b="1" dirty="0">
                <a:latin typeface="Verdana"/>
                <a:ea typeface="Verdana"/>
                <a:hlinkClick r:id="rId7"/>
              </a:rPr>
              <a:t>https://datatracker.ietf.org/doc/draft-cds-rats-intel-corim-profile/</a:t>
            </a:r>
            <a:endParaRPr lang="en-US" b="1" dirty="0">
              <a:latin typeface="Verdana"/>
              <a:ea typeface="Verdana"/>
            </a:endParaRPr>
          </a:p>
          <a:p>
            <a:pPr marL="762808" marR="40640" lvl="1" indent="-264968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IETF ARM PSA Attestation Token – draft-20 – December 2023</a:t>
            </a:r>
            <a:b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</a:b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  <a:hlinkClick r:id="rId8"/>
              </a:rPr>
              <a:t>https://datatracker.ietf.org/doc/draft-tschofenig-rats-psa-token/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000000"/>
                </a:solidFill>
              </a:uFill>
              <a:latin typeface="Verdana"/>
              <a:ea typeface="Verdana"/>
              <a:sym typeface="Verdana"/>
            </a:endParaRPr>
          </a:p>
          <a:p>
            <a:pPr marL="762808" marR="40640" lvl="1" indent="-264968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IETF Concise TA Stores (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CoTS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) – draft-02 – December 2023</a:t>
            </a:r>
            <a:b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</a:b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  <a:hlinkClick r:id="rId9"/>
              </a:rPr>
              <a:t>https://datatracker.ietf.org/doc/draft-ietf-rats-concise-ta-stores/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 – WG Adopted</a:t>
            </a:r>
          </a:p>
          <a:p>
            <a:pPr marL="762808" marR="40640" lvl="1" indent="-264968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lang="en-US" b="1" dirty="0">
                <a:latin typeface="Verdana"/>
                <a:ea typeface="Verdana"/>
              </a:rPr>
              <a:t>IETF RATS Endorsements – draft-00 – December 2023</a:t>
            </a:r>
            <a:br>
              <a:rPr lang="en-US" b="1" dirty="0">
                <a:latin typeface="Verdana"/>
                <a:ea typeface="Verdana"/>
              </a:rPr>
            </a:br>
            <a:r>
              <a:rPr lang="en-US" b="1" dirty="0">
                <a:latin typeface="Verdana"/>
                <a:ea typeface="Verdana"/>
                <a:hlinkClick r:id="rId10"/>
              </a:rPr>
              <a:t>https://datatracker.ietf.org/doc/draft-</a:t>
            </a:r>
            <a:r>
              <a:rPr lang="en-US" b="1" dirty="0" err="1">
                <a:latin typeface="Verdana"/>
                <a:ea typeface="Verdana"/>
                <a:hlinkClick r:id="rId10"/>
              </a:rPr>
              <a:t>ietf</a:t>
            </a:r>
            <a:r>
              <a:rPr lang="en-US" b="1" dirty="0">
                <a:latin typeface="Verdana"/>
                <a:ea typeface="Verdana"/>
                <a:hlinkClick r:id="rId10"/>
              </a:rPr>
              <a:t>-rats-endorsements/</a:t>
            </a:r>
            <a:r>
              <a:rPr lang="en-US" b="1" dirty="0">
                <a:latin typeface="Verdana"/>
                <a:ea typeface="Verdana"/>
              </a:rPr>
              <a:t>– WG Adopted</a:t>
            </a:r>
          </a:p>
          <a:p>
            <a:pPr marL="762808" marR="40640" lvl="1" indent="-264968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IETF EAT Media Types – draft-05 – November 2023</a:t>
            </a:r>
            <a:b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</a:b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  <a:hlinkClick r:id="rId11"/>
              </a:rPr>
              <a:t>https://datatracker.ietf.org/doc/draft-ietf-rats-eat-media-type/</a:t>
            </a:r>
            <a:endParaRPr lang="en-US" b="1" dirty="0">
              <a:latin typeface="Verdana"/>
              <a:ea typeface="Verdana"/>
            </a:endParaRPr>
          </a:p>
          <a:p>
            <a:pPr marL="762808" marR="40640" lvl="1" indent="-264968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IETF Epoch Markers – draft-06 – October 2023</a:t>
            </a:r>
            <a:b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</a:b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  <a:hlinkClick r:id="rId12"/>
              </a:rPr>
              <a:t>https://datatracker.ietf.org/doc/draft-birkholz-rats-epoch-markers/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000000"/>
                </a:solidFill>
              </a:uFill>
              <a:latin typeface="Verdana"/>
              <a:ea typeface="Verdana"/>
              <a:sym typeface="Verdana"/>
            </a:endParaRPr>
          </a:p>
          <a:p>
            <a:pPr marL="762808" marR="40640" lvl="1" indent="-264968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lang="en-US" b="1" dirty="0">
                <a:latin typeface="Verdana"/>
                <a:ea typeface="Verdana"/>
              </a:rPr>
              <a:t>IETF X.509-based Attestation Evidence – draft-00 – October 2023</a:t>
            </a:r>
            <a:br>
              <a:rPr lang="en-US" b="1" dirty="0">
                <a:latin typeface="Verdana"/>
                <a:ea typeface="Verdana"/>
              </a:rPr>
            </a:br>
            <a:r>
              <a:rPr lang="en-US" b="1" dirty="0">
                <a:latin typeface="Verdana"/>
                <a:ea typeface="Verdana"/>
                <a:hlinkClick r:id="rId13" action="ppaction://hlinkfile"/>
              </a:rPr>
              <a:t>X.509-based Attestation Evidence</a:t>
            </a:r>
            <a:endParaRPr lang="en-US" b="1" dirty="0">
              <a:latin typeface="Verdana"/>
              <a:ea typeface="Verdana"/>
            </a:endParaRPr>
          </a:p>
          <a:p>
            <a:pPr marL="762808" marR="40640" lvl="1" indent="-264968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000000"/>
                </a:solidFill>
              </a:uFill>
              <a:latin typeface="Verdana"/>
              <a:ea typeface="Verdana"/>
              <a:sym typeface="Verdana"/>
            </a:endParaRPr>
          </a:p>
        </p:txBody>
      </p:sp>
      <p:sp>
        <p:nvSpPr>
          <p:cNvPr id="6" name="Shape 334">
            <a:extLst>
              <a:ext uri="{FF2B5EF4-FFF2-40B4-BE49-F238E27FC236}">
                <a16:creationId xmlns:a16="http://schemas.microsoft.com/office/drawing/2014/main" id="{869ACB2A-4E01-F65B-4271-0B6B88D87D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08459" y="5524500"/>
            <a:ext cx="481541" cy="19050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16397808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BFEC590-2480-B3B8-267D-EE37FAA668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Shape 368">
            <a:extLst>
              <a:ext uri="{FF2B5EF4-FFF2-40B4-BE49-F238E27FC236}">
                <a16:creationId xmlns:a16="http://schemas.microsoft.com/office/drawing/2014/main" id="{8684897E-6451-7A2B-884E-08D34BDC7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38364"/>
            <a:ext cx="8567420" cy="846668"/>
          </a:xfrm>
          <a:prstGeom prst="rect">
            <a:avLst/>
          </a:prstGeom>
        </p:spPr>
        <p:txBody>
          <a:bodyPr/>
          <a:lstStyle/>
          <a:p>
            <a:r>
              <a:rPr lang="en-US" sz="2700" dirty="0"/>
              <a:t>Internet Engineering Task Force (IETF) (4 of 4)</a:t>
            </a:r>
            <a:endParaRPr sz="27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B4C336-97DE-10F4-3AAB-E3B06D58D9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6055" y="1219780"/>
            <a:ext cx="8972793" cy="4251379"/>
          </a:xfrm>
        </p:spPr>
        <p:txBody>
          <a:bodyPr>
            <a:normAutofit fontScale="40000" lnSpcReduction="20000"/>
          </a:bodyPr>
          <a:lstStyle/>
          <a:p>
            <a:pPr marL="362758" marR="40640" lvl="0" indent="-264968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IRTF Crypto Forum Research Group (CFRG) – future algorithms</a:t>
            </a:r>
          </a:p>
          <a:p>
            <a:pPr marL="762808" marR="40640" lvl="1" indent="-264968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IRTF SPAKE2, a Password-Authenticated Key Exchange – RFC 9382 – September 2023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  <a:hlinkClick r:id="rId2"/>
              </a:rPr>
              <a:t>https://datatracker.ietf.org/doc/rfc9382/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000000"/>
                </a:solidFill>
              </a:uFill>
              <a:latin typeface="Verdana"/>
              <a:ea typeface="Verdana"/>
              <a:sym typeface="Verdana"/>
            </a:endParaRPr>
          </a:p>
          <a:p>
            <a:pPr marL="762808" marR="40640" lvl="1" indent="-264968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IRTF Verifiable Random Functions (VRFs) – RFC 9381 – August 2023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  <a:hlinkClick r:id="rId3"/>
              </a:rPr>
              <a:t>https://datatracker.ietf.org/doc/rfc9381/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000000"/>
                </a:solidFill>
              </a:uFill>
              <a:latin typeface="Verdana"/>
              <a:ea typeface="Verdana"/>
              <a:sym typeface="Verdana"/>
            </a:endParaRPr>
          </a:p>
          <a:p>
            <a:pPr marL="762808" marR="40640" lvl="1" indent="-264968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IRTF Hashing to Elliptic Curves – RFC 9380 – August 2023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  <a:hlinkClick r:id="rId4"/>
              </a:rPr>
              <a:t>https://datatracker.ietf.org/doc/rfc9380/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000000"/>
                </a:solidFill>
              </a:uFill>
              <a:latin typeface="Verdana"/>
              <a:ea typeface="Verdana"/>
              <a:sym typeface="Verdana"/>
            </a:endParaRPr>
          </a:p>
          <a:p>
            <a:pPr marL="762808" marR="40640" lvl="1" indent="-264968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IRTF RSA Blind Signatures – RFC 9474– October 2023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  <a:hlinkClick r:id="rId5"/>
              </a:rPr>
              <a:t>https://datatracker.ietf.org/doc/rfc9474/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000000"/>
                </a:solidFill>
              </a:uFill>
              <a:latin typeface="Verdana"/>
              <a:ea typeface="Verdana"/>
              <a:sym typeface="Verdana"/>
            </a:endParaRPr>
          </a:p>
          <a:p>
            <a:pPr marL="762808" marR="40640" lvl="1" indent="-264968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IRTF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KangarooTwelve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 and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TurboSHAKE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 – draft-13 – February 2024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  <a:hlinkClick r:id="rId6"/>
              </a:rPr>
              <a:t>https://datatracker.ietf.org/doc/draft-irtf-cfrg-kangarootwelve/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000000"/>
                </a:solidFill>
              </a:uFill>
              <a:latin typeface="Verdana"/>
              <a:ea typeface="Verdana"/>
              <a:sym typeface="Verdana"/>
            </a:endParaRPr>
          </a:p>
          <a:p>
            <a:pPr marL="762808" marR="40640" lvl="1" indent="-264968" defTabSz="914400">
              <a:defRPr sz="1700"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IRTF Deterministic Nonce-less Hybrid Public Key Encryption – draft-04 – </a:t>
            </a:r>
            <a:r>
              <a:rPr lang="en-US" sz="2800" b="1" dirty="0">
                <a:latin typeface="Verdana"/>
                <a:ea typeface="Verdana"/>
              </a:rPr>
              <a:t>February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 2024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  <a:hlinkClick r:id="rId7"/>
              </a:rPr>
              <a:t>https://datatracker.ietf.org/doc/draft-irtf-cfrg-dnhpke/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000000"/>
                </a:solidFill>
              </a:uFill>
              <a:latin typeface="Verdana"/>
              <a:ea typeface="Verdana"/>
              <a:sym typeface="Verdana"/>
            </a:endParaRPr>
          </a:p>
          <a:p>
            <a:pPr marL="762808" marR="40640" lvl="1" indent="-264968" defTabSz="914400">
              <a:defRPr sz="1700"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IRTF Properties of AEAD algorithms – draft-03 – February 2024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  <a:hlinkClick r:id="rId8"/>
              </a:rPr>
              <a:t>https://datatracker.ietf.org/doc/draft-irtf-cfrg-aead-properties/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000000"/>
                </a:solidFill>
              </a:uFill>
              <a:latin typeface="Verdana"/>
              <a:ea typeface="Verdana"/>
              <a:sym typeface="Verdana"/>
            </a:endParaRPr>
          </a:p>
          <a:p>
            <a:pPr marL="762808" marR="40640" lvl="1" indent="-264968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IRTF Combiner Function for Hybrid KEMs – draft-05 – January 2024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  <a:hlinkClick r:id="rId9"/>
              </a:rPr>
              <a:t>https://datatracker.ietf.org/doc/draft-ounsworth-cfrg-kem-combiners/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000000"/>
                </a:solidFill>
              </a:uFill>
              <a:latin typeface="Verdana"/>
              <a:ea typeface="Verdana"/>
              <a:sym typeface="Verdana"/>
            </a:endParaRPr>
          </a:p>
          <a:p>
            <a:pPr marL="762808" marR="40640" lvl="1" indent="-264968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lang="en-US" sz="2800" b="1" dirty="0">
                <a:latin typeface="Verdana"/>
                <a:ea typeface="Verdana"/>
              </a:rPr>
              <a:t>IRTF X-Wing: General-Purpose Hybrid Post-Quantum KEM – draft-01 – January 2024</a:t>
            </a:r>
            <a:br>
              <a:rPr lang="en-US" sz="2800" b="1" dirty="0">
                <a:latin typeface="Verdana"/>
                <a:ea typeface="Verdana"/>
              </a:rPr>
            </a:br>
            <a:r>
              <a:rPr lang="en-US" sz="2800" b="1" dirty="0">
                <a:latin typeface="Verdana"/>
                <a:ea typeface="Verdana"/>
                <a:hlinkClick r:id="rId10"/>
              </a:rPr>
              <a:t>https://datatracker.ietf.org/doc/draft-connolly-cfrg-xwing-kem/</a:t>
            </a:r>
            <a:endParaRPr lang="en-US" sz="2800" b="1" dirty="0">
              <a:latin typeface="Verdana"/>
              <a:ea typeface="Verdana"/>
            </a:endParaRPr>
          </a:p>
          <a:p>
            <a:pPr marL="762808" marR="40640" lvl="1" indent="-264968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IRTF Key Blinding for Signature Schemes – draft-05 – January 2024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  <a:hlinkClick r:id="rId11"/>
              </a:rPr>
              <a:t>https://datatracker.ietf.org/doc/draft-irtf-cfrg-signature-key-blinding/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000000"/>
                </a:solidFill>
              </a:uFill>
              <a:latin typeface="Verdana"/>
              <a:ea typeface="Verdana"/>
              <a:sym typeface="Verdana"/>
            </a:endParaRPr>
          </a:p>
          <a:p>
            <a:pPr marL="762808" marR="40640" lvl="1" indent="-264968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IRTF AEGIS Family of Authenticated Encryption Algorithms – draft-10 – January 2024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  <a:hlinkClick r:id="rId12"/>
              </a:rPr>
              <a:t>https://datatracker.ietf.org/doc/draft-irtf-cfrg-aegis-aead/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000000"/>
                </a:solidFill>
              </a:uFill>
              <a:latin typeface="Verdana"/>
              <a:ea typeface="Verdana"/>
              <a:sym typeface="Verdana"/>
            </a:endParaRPr>
          </a:p>
          <a:p>
            <a:pPr marL="762808" marR="40640" lvl="1" indent="-264968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IRTF Partially Blind RSA Signatures – draft-02 – January 2024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  <a:hlinkClick r:id="rId13"/>
              </a:rPr>
              <a:t>https://datatracker.ietf.org/doc/</a:t>
            </a:r>
            <a:r>
              <a:rPr kumimoji="0" lang="en-US" sz="2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  <a:hlinkClick r:id="rId13"/>
              </a:rPr>
              <a:t>draft-amjad-cfrg-partially-blind-rsa/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000000"/>
                </a:solidFill>
              </a:uFill>
              <a:latin typeface="Verdana"/>
              <a:ea typeface="Verdana"/>
              <a:sym typeface="Verdana"/>
            </a:endParaRPr>
          </a:p>
        </p:txBody>
      </p:sp>
      <p:sp>
        <p:nvSpPr>
          <p:cNvPr id="6" name="Shape 334">
            <a:extLst>
              <a:ext uri="{FF2B5EF4-FFF2-40B4-BE49-F238E27FC236}">
                <a16:creationId xmlns:a16="http://schemas.microsoft.com/office/drawing/2014/main" id="{BD71FA89-AA1C-A338-55CE-A7D2C77696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08459" y="5524500"/>
            <a:ext cx="481541" cy="1905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87496196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Verdana"/>
        <a:ea typeface="Verdana"/>
        <a:cs typeface="Verdana"/>
      </a:majorFont>
      <a:minorFont>
        <a:latin typeface="Verdana"/>
        <a:ea typeface="Verdana"/>
        <a:cs typeface="Verdan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A941"/>
        </a:solidFill>
        <a:ln w="9525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40640" marR="4064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9525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40640" marR="4064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pwg-presentation-template-16x9-2023.potx" id="{55313FED-4DF2-7644-8CDA-C3F5DFA7CAB3}" vid="{91A9EE25-D72B-CD41-BA75-7EF898C4CB4B}"/>
    </a:ext>
  </a:extLst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Verdana"/>
        <a:ea typeface="Verdana"/>
        <a:cs typeface="Verdana"/>
      </a:majorFont>
      <a:minorFont>
        <a:latin typeface="Verdana"/>
        <a:ea typeface="Verdana"/>
        <a:cs typeface="Verdan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A941"/>
        </a:solidFill>
        <a:ln w="9525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40640" marR="4064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9525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40640" marR="4064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White</Template>
  <TotalTime>19454</TotalTime>
  <Words>1613</Words>
  <Application>Microsoft Office PowerPoint</Application>
  <PresentationFormat>Custom</PresentationFormat>
  <Paragraphs>93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Lucida Grande</vt:lpstr>
      <vt:lpstr>Verdana</vt:lpstr>
      <vt:lpstr>White</vt:lpstr>
      <vt:lpstr> IDS Liaison Status – February 2024 </vt:lpstr>
      <vt:lpstr>Trusted Computing Group (TCG)</vt:lpstr>
      <vt:lpstr>Internet Engineering Task Force (IETF) (1 of 4)</vt:lpstr>
      <vt:lpstr>Internet Engineering Task Force (IETF) (2 of 4)</vt:lpstr>
      <vt:lpstr>Internet Engineering Task Force (IETF) (3 of 4)</vt:lpstr>
      <vt:lpstr>Internet Engineering Task Force (IETF) (4 of 4)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Jeremy L Leber</dc:creator>
  <cp:keywords/>
  <dc:description/>
  <cp:lastModifiedBy>Ira McDonald</cp:lastModifiedBy>
  <cp:revision>33</cp:revision>
  <cp:lastPrinted>2019-03-25T21:04:32Z</cp:lastPrinted>
  <dcterms:created xsi:type="dcterms:W3CDTF">2023-11-06T15:31:39Z</dcterms:created>
  <dcterms:modified xsi:type="dcterms:W3CDTF">2024-02-08T20:55:05Z</dcterms:modified>
  <cp:category/>
</cp:coreProperties>
</file>