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1" r:id="rId3"/>
    <p:sldId id="273" r:id="rId4"/>
    <p:sldId id="278" r:id="rId5"/>
    <p:sldId id="274" r:id="rId6"/>
    <p:sldId id="291" r:id="rId7"/>
    <p:sldId id="330" r:id="rId8"/>
    <p:sldId id="327" r:id="rId9"/>
    <p:sldId id="316" r:id="rId10"/>
    <p:sldId id="275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 autoAdjust="0"/>
    <p:restoredTop sz="96060" autoAdjust="0"/>
  </p:normalViewPr>
  <p:slideViewPr>
    <p:cSldViewPr>
      <p:cViewPr>
        <p:scale>
          <a:sx n="98" d="100"/>
          <a:sy n="98" d="100"/>
        </p:scale>
        <p:origin x="-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A2EA3-F812-4E8B-8FE4-1552AD79696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48F3E-D84C-4292-8B02-152E8CF5E65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D2447-0CC2-48CB-A24A-F16078A3FCA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2C57D2-18EA-4820-8B90-554F41FC189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B6871-AB4D-4114-A044-A23E7D621BB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4019C6-5710-4C9A-ACC7-C531E87316F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0EBE4-8BE4-461E-A1B9-8A62D7D5D73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E60-5DC7-41EE-8266-A08DB434B497}" type="datetimeFigureOut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ids/wd/wd-ids-iaa10-20111005-rev.pdf" TargetMode="External"/><Relationship Id="rId3" Type="http://schemas.openxmlformats.org/officeDocument/2006/relationships/hyperlink" Target="ftp://ftp.pwg.org/pub/pwg/ids/wd/wd-ids-tnc10-20120422-rev.pdf" TargetMode="External"/><Relationship Id="rId7" Type="http://schemas.openxmlformats.org/officeDocument/2006/relationships/hyperlink" Target="ftp://ftp.pwg.org/pub/pwg/ids/wd/wd-ids-model10-20120605-rev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ids/wd/wd-ids-log10-20111219-rev.pdf" TargetMode="External"/><Relationship Id="rId5" Type="http://schemas.openxmlformats.org/officeDocument/2006/relationships/hyperlink" Target="ftp://ftp.pwg.org/pub/pwg/ids/wd/wd-ids-napsoh10-20120531-rev.pdf" TargetMode="External"/><Relationship Id="rId4" Type="http://schemas.openxmlformats.org/officeDocument/2006/relationships/hyperlink" Target="ftp://ftp.pwg.org/pub/pwg/ids/wd/wd-idsattributes10-20120531-rev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attributes10-20120531_rev.pdf" TargetMode="External"/><Relationship Id="rId2" Type="http://schemas.openxmlformats.org/officeDocument/2006/relationships/hyperlink" Target="ftp://ftp.pwg.org/pub/pwg/ids/wd/wd-idsattributes10-20120531.pdf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ftp://ftp.pwg.org/pub/pwg/ids/wd/wd-ids-napsoh10-20120531-rev.pdf" TargetMode="External"/><Relationship Id="rId4" Type="http://schemas.openxmlformats.org/officeDocument/2006/relationships/hyperlink" Target="ftp://ftp.pwg.org/pub/pwg/ids/wd/wd-ids-napsoh10-2012053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tnc10-20111422-rev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ids/wd/wd-ids-tnc10-20111205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model10-20120605.docx" TargetMode="External"/><Relationship Id="rId2" Type="http://schemas.openxmlformats.org/officeDocument/2006/relationships/hyperlink" Target="ftp://ftp.pwg.org/pub/pwg/ids/wd/wd-ids-model10-20120605-rev.pdf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ftp://ftp.pwg.org/pub/pwg/ids/wd/wd-ids-model10-2012060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D01A-2C27-4AFD-BC22-2C3636B89E1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Imaging Device Security (IDS)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June 6, 2012</a:t>
            </a:r>
          </a:p>
          <a:p>
            <a:pPr eaLnBrk="1" hangingPunct="1"/>
            <a:r>
              <a:rPr lang="en-US" dirty="0" smtClean="0"/>
              <a:t>Webster, NY</a:t>
            </a:r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Joe Murdock (Sharp Labs)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CC72C-C84A-4042-92B3-A9A99A97FDE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 up</a:t>
            </a:r>
          </a:p>
        </p:txBody>
      </p:sp>
      <p:sp>
        <p:nvSpPr>
          <p:cNvPr id="1331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new action items and open issues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Conference call / F2F schedule</a:t>
            </a:r>
          </a:p>
          <a:p>
            <a:pPr lvl="1" eaLnBrk="1" hangingPunct="1"/>
            <a:r>
              <a:rPr lang="en-US" sz="1600" dirty="0" smtClean="0"/>
              <a:t>Next Conference call June 28,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A93EFA-2BB7-44AA-9F78-980D57FDA57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/>
              <a:t>IDS Session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9:00 – 12:00	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3600" dirty="0" smtClean="0"/>
              <a:t>Topics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HCD Attributes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TNC/NEA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IDS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E80B-BEB4-4EC1-A937-C933E3C92BF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1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Administrative Tasks</a:t>
            </a: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 minute-taker</a:t>
            </a:r>
          </a:p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IP policy statement:</a:t>
            </a:r>
            <a:br>
              <a:rPr lang="en-US" dirty="0" smtClean="0"/>
            </a:br>
            <a:r>
              <a:rPr lang="en-US" i="1" dirty="0" smtClean="0"/>
              <a:t>“This meeting is conducted under the rules of the PWG IP policy”.  If you don’t agree, the Eastman School of Music may have free concerts.</a:t>
            </a:r>
          </a:p>
          <a:p>
            <a:pPr eaLnBrk="1" hangingPunct="1"/>
            <a:r>
              <a:rPr lang="en-US" dirty="0" smtClean="0"/>
              <a:t>Approve Minutes from May 31 conference Call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8B595-BBB5-4FF1-B918-2D606F4F243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614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IDS WG Officers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 bwMode="auto">
          <a:xfrm>
            <a:off x="152400" y="14478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IDS WG Chair</a:t>
            </a:r>
          </a:p>
          <a:p>
            <a:pPr marL="631825" lvl="1" eaLnBrk="1" hangingPunct="1">
              <a:defRPr/>
            </a:pPr>
            <a:r>
              <a:rPr lang="en-US" sz="1600" dirty="0" smtClean="0"/>
              <a:t>Joe Murdock (Sharp)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IDS WG Secretary:</a:t>
            </a:r>
          </a:p>
          <a:p>
            <a:pPr marL="630238" lvl="1" indent="-284163" eaLnBrk="1" hangingPunct="1">
              <a:defRPr/>
            </a:pPr>
            <a:r>
              <a:rPr lang="en-US" sz="1600" dirty="0"/>
              <a:t>Jesse </a:t>
            </a:r>
            <a:r>
              <a:rPr lang="en-US" sz="1600" dirty="0" smtClean="0"/>
              <a:t>Sanchez (Intel)</a:t>
            </a:r>
            <a:endParaRPr lang="en-US" sz="1600" dirty="0"/>
          </a:p>
          <a:p>
            <a:pPr marL="630238" lvl="1" indent="-284163" eaLnBrk="1" hangingPunct="1"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dirty="0" smtClean="0"/>
              <a:t>IDS WG Document Editors: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HCD-ATR: Jerry Thrasher (Lexmark), Joe Murdock (Sharp)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HCD-TNC: Ira McDonald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IDS-Model: Joe Murdock (Sharp), Ira McDonald (Samsung), Ron Nevo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IDS-Log: Mike Sweet (Apple)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IDS-IAA: Joe Murdock (Sharp)</a:t>
            </a:r>
          </a:p>
          <a:p>
            <a:pPr marL="631825" lvl="1" eaLnBrk="1" hangingPunct="1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CE4C-D774-417C-9B42-7F565198C63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629400" cy="868362"/>
          </a:xfrm>
        </p:spPr>
        <p:txBody>
          <a:bodyPr/>
          <a:lstStyle/>
          <a:p>
            <a:pPr eaLnBrk="1" hangingPunct="1"/>
            <a:r>
              <a:rPr lang="en-US" smtClean="0"/>
              <a:t>Action Items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49890"/>
              </p:ext>
            </p:extLst>
          </p:nvPr>
        </p:nvGraphicFramePr>
        <p:xfrm>
          <a:off x="228600" y="1828800"/>
          <a:ext cx="8713788" cy="193028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  <a:gridCol w="627062"/>
                <a:gridCol w="3124200"/>
                <a:gridCol w="576249"/>
                <a:gridCol w="2328877"/>
              </a:tblGrid>
              <a:tr h="366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Action Item #</a:t>
                      </a:r>
                    </a:p>
                  </a:txBody>
                  <a:tcPr marL="4943" marR="4943" marT="4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Entry date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Assignee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Action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Status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Disposition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54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2/3/2011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Find the user role definitions in the IA&amp;A or schema documents and import them into the LOG document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look at Oauth, OPenId, XACML, SAML, DMTF, IEEE 2600, and the MIBs, for existing role definitions that we can use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8/4/2011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IAA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add some verbiage to the Security Considerations section about how to handle multiple negotiate security element requests; add security elements to system elements, and security ID to XSSL elements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4/27/2012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Ira McDonald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HCD-ATR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Add boilerplate text for multi-valued attributes in IDS Attributes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Add statement about attribute grouping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4/27/2012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Michael Sweet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IDS-LOG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Send prototype experience for PWG Common Log Format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Documents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HCD-TNC Binding</a:t>
            </a:r>
          </a:p>
          <a:p>
            <a:pPr lvl="1" eaLnBrk="1" hangingPunct="1">
              <a:defRPr/>
            </a:pPr>
            <a:r>
              <a:rPr lang="en-US" sz="1600" dirty="0" smtClean="0"/>
              <a:t>Interim Draft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>
                <a:hlinkClick r:id="rId3"/>
              </a:rPr>
              <a:t>ftp://</a:t>
            </a:r>
            <a:r>
              <a:rPr lang="en-US" sz="1400" u="sng" dirty="0" smtClean="0">
                <a:hlinkClick r:id="rId3"/>
              </a:rPr>
              <a:t>ftp.pwg.org/pub/pwg/ids/wd/wd-ids-tnc10-20120422-rev.pdf</a:t>
            </a:r>
            <a:endParaRPr lang="en-US" sz="1400" u="sng" dirty="0"/>
          </a:p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4"/>
              </a:rPr>
              <a:t>ftp://ftp.pwg.org/pub/pwg/ids/wd/wd-idsattributes10-20120531-rev.pdf</a:t>
            </a:r>
            <a:r>
              <a:rPr lang="en-US" sz="1400" dirty="0" smtClean="0"/>
              <a:t>  </a:t>
            </a:r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5"/>
              </a:rPr>
              <a:t>ftp://ftp.pwg.org/pub/pwg/ids/wd/wd-ids-napsoh10-20120531-rev.pdf</a:t>
            </a:r>
            <a:endParaRPr lang="en-US" sz="1400" u="sng" dirty="0" smtClean="0"/>
          </a:p>
          <a:p>
            <a:pPr eaLnBrk="1" hangingPunct="1">
              <a:defRPr/>
            </a:pPr>
            <a:r>
              <a:rPr lang="en-US" sz="1600" dirty="0" smtClean="0"/>
              <a:t>IDS-LOG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6"/>
              </a:rPr>
              <a:t>ftp://</a:t>
            </a:r>
            <a:r>
              <a:rPr lang="en-US" sz="1400" dirty="0" smtClean="0">
                <a:hlinkClick r:id="rId6"/>
              </a:rPr>
              <a:t>ftp.pwg.org/pub/pwg/ids/wd/wd-ids-log10-20111219-rev.pdf</a:t>
            </a:r>
            <a:r>
              <a:rPr lang="en-US" sz="1400" dirty="0" smtClean="0"/>
              <a:t>  </a:t>
            </a:r>
            <a:endParaRPr lang="en-US" sz="1400" dirty="0"/>
          </a:p>
          <a:p>
            <a:pPr lvl="1" eaLnBrk="1" hangingPunct="1">
              <a:defRPr/>
            </a:pPr>
            <a:r>
              <a:rPr lang="en-US" sz="1400" dirty="0"/>
              <a:t>Draft </a:t>
            </a:r>
          </a:p>
          <a:p>
            <a:pPr eaLnBrk="1" hangingPunct="1">
              <a:defRPr/>
            </a:pPr>
            <a:r>
              <a:rPr lang="en-US" sz="1600" dirty="0" smtClean="0"/>
              <a:t>IDS-Model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en-US" sz="1400" dirty="0" smtClean="0">
                <a:hlinkClick r:id="rId7"/>
              </a:rPr>
              <a:t>ftp://</a:t>
            </a:r>
            <a:r>
              <a:rPr lang="en-US" sz="1400" dirty="0" smtClean="0">
                <a:hlinkClick r:id="rId7"/>
              </a:rPr>
              <a:t>ftp.pwg.org/pub/pwg/ids/wd/wd-ids-model10-20120605-rev.pdf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 eaLnBrk="1" hangingPunct="1">
              <a:defRPr/>
            </a:pPr>
            <a:r>
              <a:rPr lang="en-US" sz="1400" dirty="0" smtClean="0"/>
              <a:t>Draft</a:t>
            </a:r>
          </a:p>
          <a:p>
            <a:pPr eaLnBrk="1" hangingPunct="1">
              <a:defRPr/>
            </a:pPr>
            <a:r>
              <a:rPr lang="en-US" sz="1600" dirty="0"/>
              <a:t>IDS-IAA</a:t>
            </a:r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8"/>
              </a:rPr>
              <a:t>ftp://</a:t>
            </a:r>
            <a:r>
              <a:rPr lang="en-US" sz="1400" dirty="0" smtClean="0">
                <a:hlinkClick r:id="rId8"/>
              </a:rPr>
              <a:t>ftp.pwg.org/pub/pwg/ids/wd/wd-ids-iaa10-20111005-rev.pdf</a:t>
            </a:r>
            <a:r>
              <a:rPr lang="en-US" sz="1400" dirty="0" smtClean="0"/>
              <a:t> </a:t>
            </a:r>
            <a:endParaRPr lang="en-US" sz="1400" dirty="0"/>
          </a:p>
          <a:p>
            <a:pPr lvl="1" eaLnBrk="1" hangingPunct="1">
              <a:defRPr/>
            </a:pPr>
            <a:r>
              <a:rPr lang="en-US" sz="1400" dirty="0"/>
              <a:t>Draft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IDS Health Attributes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IDS-ATTR Specification Review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>
                <a:hlinkClick r:id="rId2"/>
              </a:rPr>
              <a:t>ftp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ftp.pwg.org/pub/pwg/ids/wd/wd-idsattributes10-20120531.pdf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3"/>
              </a:rPr>
              <a:t>ftp://</a:t>
            </a:r>
            <a:r>
              <a:rPr lang="en-US" sz="1200" dirty="0" smtClean="0">
                <a:hlinkClick r:id="rId3"/>
              </a:rPr>
              <a:t>ftp.pwg.org/pub/pwg/ids/wd/wd-idsattributes10-20120531_rev.pdf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</a:p>
          <a:p>
            <a:pPr>
              <a:defRPr/>
            </a:pPr>
            <a:r>
              <a:rPr lang="en-US" sz="1400" dirty="0"/>
              <a:t>IDS-NAP </a:t>
            </a:r>
            <a:r>
              <a:rPr lang="en-US" sz="1400" dirty="0" err="1"/>
              <a:t>SoH</a:t>
            </a:r>
            <a:r>
              <a:rPr lang="en-US" sz="1400" dirty="0"/>
              <a:t> Specification Review</a:t>
            </a:r>
          </a:p>
          <a:p>
            <a:pPr lvl="1">
              <a:defRPr/>
            </a:pPr>
            <a:r>
              <a:rPr lang="en-US" sz="1000" dirty="0" smtClean="0"/>
              <a:t>IDS-NAP Binding spec is being put to bed</a:t>
            </a:r>
          </a:p>
          <a:p>
            <a:pPr marL="800100" lvl="1" indent="-342900" eaLnBrk="1" hangingPunct="1">
              <a:buNone/>
              <a:defRPr/>
            </a:pPr>
            <a:r>
              <a:rPr lang="en-US" sz="1200" dirty="0">
                <a:ea typeface="+mn-ea"/>
                <a:cs typeface="+mn-cs"/>
                <a:hlinkClick r:id="rId4"/>
              </a:rPr>
              <a:t>ftp://</a:t>
            </a:r>
            <a:r>
              <a:rPr lang="en-US" sz="1200" dirty="0" smtClean="0">
                <a:ea typeface="+mn-ea"/>
                <a:cs typeface="+mn-cs"/>
                <a:hlinkClick r:id="rId4"/>
              </a:rPr>
              <a:t>ftp.pwg.org/pub/pwg/ids/wd/wd-ids-napsoh10-20120531.pdf</a:t>
            </a:r>
            <a:r>
              <a:rPr lang="en-US" sz="1200" dirty="0" smtClean="0">
                <a:ea typeface="+mn-ea"/>
                <a:cs typeface="+mn-cs"/>
              </a:rPr>
              <a:t> </a:t>
            </a:r>
            <a:endParaRPr lang="en-US" sz="1200" dirty="0">
              <a:ea typeface="+mn-ea"/>
              <a:cs typeface="+mn-cs"/>
            </a:endParaRPr>
          </a:p>
          <a:p>
            <a:pPr marL="800100" lvl="1" indent="-342900" eaLnBrk="1" hangingPunct="1">
              <a:buNone/>
              <a:defRPr/>
            </a:pPr>
            <a:r>
              <a:rPr lang="en-US" sz="1200" dirty="0">
                <a:ea typeface="+mn-ea"/>
                <a:cs typeface="+mn-cs"/>
                <a:hlinkClick r:id="rId5"/>
              </a:rPr>
              <a:t>ftp://</a:t>
            </a:r>
            <a:r>
              <a:rPr lang="en-US" sz="1200" dirty="0" smtClean="0">
                <a:ea typeface="+mn-ea"/>
                <a:cs typeface="+mn-cs"/>
                <a:hlinkClick r:id="rId5"/>
              </a:rPr>
              <a:t>ftp.pwg.org/pub/pwg/ids/wd/wd-ids-napsoh10-20120531-rev.pdf</a:t>
            </a:r>
            <a:r>
              <a:rPr lang="en-US" sz="1200" dirty="0" smtClean="0">
                <a:ea typeface="+mn-ea"/>
                <a:cs typeface="+mn-cs"/>
              </a:rPr>
              <a:t> </a:t>
            </a:r>
            <a:endParaRPr lang="en-US" sz="1200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sz="1400" dirty="0" smtClean="0"/>
              <a:t>IDS Health focus is now on the TNC binding, as the rest of the computer industry appears to be moving in that direction.</a:t>
            </a:r>
            <a:endParaRPr lang="en-US" sz="1200" u="sng" dirty="0"/>
          </a:p>
          <a:p>
            <a:pPr>
              <a:defRPr/>
            </a:pPr>
            <a:r>
              <a:rPr lang="en-US" sz="1400" dirty="0"/>
              <a:t>New issues</a:t>
            </a:r>
          </a:p>
          <a:p>
            <a:pPr lvl="1">
              <a:defRPr/>
            </a:pPr>
            <a:r>
              <a:rPr lang="en-US" sz="1400" dirty="0">
                <a:ea typeface="+mn-ea"/>
                <a:cs typeface="+mn-cs"/>
              </a:rPr>
              <a:t>Attribute </a:t>
            </a:r>
            <a:r>
              <a:rPr lang="en-US" sz="1400" dirty="0" smtClean="0">
                <a:ea typeface="+mn-ea"/>
                <a:cs typeface="+mn-cs"/>
              </a:rPr>
              <a:t>Grouping</a:t>
            </a:r>
          </a:p>
          <a:p>
            <a:pPr lvl="2">
              <a:defRPr/>
            </a:pPr>
            <a:r>
              <a:rPr lang="en-US" sz="1400" dirty="0" smtClean="0">
                <a:ea typeface="+mn-ea"/>
                <a:cs typeface="+mn-cs"/>
              </a:rPr>
              <a:t>How do we want to handle multiple collections of related information</a:t>
            </a:r>
          </a:p>
          <a:p>
            <a:pPr lvl="3">
              <a:defRPr/>
            </a:pPr>
            <a:r>
              <a:rPr lang="en-US" sz="1400" dirty="0" smtClean="0">
                <a:ea typeface="+mn-ea"/>
                <a:cs typeface="+mn-cs"/>
              </a:rPr>
              <a:t>Example is multiple firmware versions, where complete </a:t>
            </a:r>
            <a:r>
              <a:rPr lang="en-US" sz="1400" dirty="0"/>
              <a:t>firmware version information includes </a:t>
            </a:r>
            <a:r>
              <a:rPr lang="en-US" sz="1400" dirty="0" smtClean="0">
                <a:ea typeface="+mn-ea"/>
                <a:cs typeface="+mn-cs"/>
              </a:rPr>
              <a:t>Firmware Name, Firmware Version, </a:t>
            </a:r>
            <a:r>
              <a:rPr lang="en-US" sz="1400" dirty="0" err="1" smtClean="0">
                <a:ea typeface="+mn-ea"/>
                <a:cs typeface="+mn-cs"/>
              </a:rPr>
              <a:t>FirmwareStringVersion</a:t>
            </a:r>
            <a:r>
              <a:rPr lang="en-US" sz="1400" dirty="0" smtClean="0">
                <a:ea typeface="+mn-ea"/>
                <a:cs typeface="+mn-cs"/>
              </a:rPr>
              <a:t> and </a:t>
            </a:r>
            <a:r>
              <a:rPr lang="en-US" sz="1400" dirty="0" err="1" smtClean="0">
                <a:ea typeface="+mn-ea"/>
                <a:cs typeface="+mn-cs"/>
              </a:rPr>
              <a:t>FirmwarePatches</a:t>
            </a:r>
            <a:endParaRPr lang="en-US" sz="1400" dirty="0" smtClean="0">
              <a:ea typeface="+mn-ea"/>
              <a:cs typeface="+mn-cs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FF10E0-ED0C-46D7-B934-FAD74EFA67C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126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TNC/NEA Binding</a:t>
            </a:r>
          </a:p>
        </p:txBody>
      </p:sp>
      <p:sp>
        <p:nvSpPr>
          <p:cNvPr id="112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News Updates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400" dirty="0" smtClean="0"/>
              <a:t>IETF </a:t>
            </a:r>
            <a:r>
              <a:rPr lang="en-US" sz="1400" dirty="0"/>
              <a:t>NEA spec for TNC Posture Transport over TLS</a:t>
            </a:r>
            <a:br>
              <a:rPr lang="en-US" sz="1400" dirty="0"/>
            </a:br>
            <a:r>
              <a:rPr lang="en-US" sz="1400" dirty="0"/>
              <a:t>(for reassessments and periodic health monitoring) has gone</a:t>
            </a:r>
            <a:br>
              <a:rPr lang="en-US" sz="1400" dirty="0"/>
            </a:br>
            <a:r>
              <a:rPr lang="en-US" sz="1400" dirty="0"/>
              <a:t>to IETF Last Call</a:t>
            </a:r>
            <a:r>
              <a:rPr lang="en-US" sz="1400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endParaRPr lang="en-US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400" dirty="0" smtClean="0"/>
              <a:t>IETF </a:t>
            </a:r>
            <a:r>
              <a:rPr lang="en-US" sz="1400" dirty="0"/>
              <a:t>NEA spec for TNC PT over EAP (initial network access)</a:t>
            </a:r>
            <a:br>
              <a:rPr lang="en-US" sz="1400" dirty="0"/>
            </a:br>
            <a:r>
              <a:rPr lang="en-US" sz="1400" dirty="0"/>
              <a:t>is nearing completion in the WG for future IETF Last Call.</a:t>
            </a:r>
            <a:br>
              <a:rPr lang="en-US" sz="1400" dirty="0"/>
            </a:br>
            <a:endParaRPr lang="en-US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400" dirty="0" smtClean="0"/>
              <a:t>These </a:t>
            </a:r>
            <a:r>
              <a:rPr lang="en-US" sz="1400" dirty="0"/>
              <a:t>are the last two TCG TNC specs to be </a:t>
            </a:r>
            <a:r>
              <a:rPr lang="en-US" sz="1400" dirty="0" smtClean="0"/>
              <a:t>adopted and enhanced in </a:t>
            </a:r>
            <a:r>
              <a:rPr lang="en-US" sz="1400" dirty="0"/>
              <a:t>IETF.</a:t>
            </a:r>
            <a:br>
              <a:rPr lang="en-US" sz="1400" dirty="0"/>
            </a:br>
            <a:endParaRPr lang="en-US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400" dirty="0" smtClean="0"/>
              <a:t>TCG </a:t>
            </a:r>
            <a:r>
              <a:rPr lang="en-US" sz="1400" dirty="0"/>
              <a:t>TNC WG plans to issue parallel TNC updated specs in</a:t>
            </a:r>
            <a:br>
              <a:rPr lang="en-US" sz="1400" dirty="0"/>
            </a:br>
            <a:r>
              <a:rPr lang="en-US" sz="1400" dirty="0"/>
              <a:t>late summer when these RFCs are published (we hope</a:t>
            </a:r>
            <a:r>
              <a:rPr lang="en-US" sz="1400" dirty="0" smtClean="0"/>
              <a:t>).</a:t>
            </a:r>
          </a:p>
          <a:p>
            <a:pPr lvl="1">
              <a:lnSpc>
                <a:spcPct val="90000"/>
              </a:lnSpc>
              <a:defRPr/>
            </a:pPr>
            <a:endParaRPr lang="en-US" sz="1400" dirty="0"/>
          </a:p>
          <a:p>
            <a:pPr lvl="1">
              <a:lnSpc>
                <a:spcPct val="90000"/>
              </a:lnSpc>
              <a:defRPr/>
            </a:pPr>
            <a:r>
              <a:rPr lang="en-US" sz="1400" dirty="0" smtClean="0"/>
              <a:t>TCG TNC editors have offered to contribute to the PWG HCD-TNC Binding specification.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TNC Binding Document Review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u="sng" dirty="0">
                <a:hlinkClick r:id="rId3"/>
              </a:rPr>
              <a:t>ftp://</a:t>
            </a:r>
            <a:r>
              <a:rPr lang="en-US" sz="1200" u="sng" dirty="0" smtClean="0">
                <a:hlinkClick r:id="rId3"/>
              </a:rPr>
              <a:t>ftp.pwg.org/pub/pwg/ids/wd/wd-ids-tnc10-20111422-rev.pdf</a:t>
            </a:r>
            <a:endParaRPr lang="en-US" sz="1200" dirty="0" smtClean="0">
              <a:ea typeface="+mn-ea"/>
              <a:cs typeface="+mn-cs"/>
              <a:hlinkClick r:id="rId4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dirty="0" smtClean="0">
                <a:ea typeface="+mn-ea"/>
                <a:cs typeface="+mn-cs"/>
                <a:hlinkClick r:id="rId4"/>
              </a:rPr>
              <a:t>ftp</a:t>
            </a:r>
            <a:r>
              <a:rPr lang="en-US" sz="1200" dirty="0">
                <a:ea typeface="+mn-ea"/>
                <a:cs typeface="+mn-cs"/>
                <a:hlinkClick r:id="rId4"/>
              </a:rPr>
              <a:t>://</a:t>
            </a:r>
            <a:r>
              <a:rPr lang="en-US" sz="1200" dirty="0" smtClean="0">
                <a:ea typeface="+mn-ea"/>
                <a:cs typeface="+mn-cs"/>
                <a:hlinkClick r:id="rId4"/>
              </a:rPr>
              <a:t>ftp.pwg.org/pub/pwg/ids/wd/wd-ids-tnc10-20111422.pdf</a:t>
            </a:r>
            <a:endParaRPr lang="en-US" sz="1200" dirty="0">
              <a:ea typeface="+mn-ea"/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IDS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IDS-Model Specification Review</a:t>
            </a:r>
            <a:r>
              <a:rPr lang="en-US" sz="1200" dirty="0" smtClean="0"/>
              <a:t> 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2"/>
              </a:rPr>
              <a:t>ftp://</a:t>
            </a:r>
            <a:r>
              <a:rPr lang="en-US" sz="1200" dirty="0" smtClean="0">
                <a:hlinkClick r:id="rId2"/>
              </a:rPr>
              <a:t>ftp.pwg.org/pub/pwg/ids/wd/wd-ids-model10-20120605-rev.pdf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3"/>
              </a:rPr>
              <a:t>ftp://</a:t>
            </a:r>
            <a:r>
              <a:rPr lang="en-US" sz="1200" dirty="0" smtClean="0">
                <a:hlinkClick r:id="rId3"/>
              </a:rPr>
              <a:t>ftp.pwg.org/pub/pwg/ids/wd/wd-ids-model10-20120605.docx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4"/>
              </a:rPr>
              <a:t>ftp://</a:t>
            </a:r>
            <a:r>
              <a:rPr lang="en-US" sz="1200" dirty="0" smtClean="0">
                <a:hlinkClick r:id="rId4"/>
              </a:rPr>
              <a:t>ftp.pwg.org/pub/pwg/ids/wd/wd-ids-model10-20120605.pdf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7931</TotalTime>
  <Words>542</Words>
  <Application>Microsoft Office PowerPoint</Application>
  <PresentationFormat>On-screen Show (4:3)</PresentationFormat>
  <Paragraphs>149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PWG-Slide-Template</vt:lpstr>
      <vt:lpstr>PWG Imaging Device Security (IDS)  Working Group</vt:lpstr>
      <vt:lpstr>Agenda</vt:lpstr>
      <vt:lpstr>Administrative Tasks</vt:lpstr>
      <vt:lpstr>IDS WG Officers</vt:lpstr>
      <vt:lpstr>Action Items</vt:lpstr>
      <vt:lpstr>Active Documents</vt:lpstr>
      <vt:lpstr>IDS Health Attributes</vt:lpstr>
      <vt:lpstr>TNC/NEA Binding</vt:lpstr>
      <vt:lpstr>IDS Model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Murdock, Joe</cp:lastModifiedBy>
  <cp:revision>570</cp:revision>
  <dcterms:created xsi:type="dcterms:W3CDTF">2010-02-02T01:16:56Z</dcterms:created>
  <dcterms:modified xsi:type="dcterms:W3CDTF">2012-06-05T17:01:13Z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