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58" r:id="rId4"/>
    <p:sldId id="374" r:id="rId5"/>
    <p:sldId id="259" r:id="rId6"/>
    <p:sldId id="260" r:id="rId7"/>
    <p:sldId id="261" r:id="rId8"/>
    <p:sldId id="262" r:id="rId9"/>
    <p:sldId id="305" r:id="rId10"/>
    <p:sldId id="375" r:id="rId11"/>
    <p:sldId id="264" r:id="rId12"/>
    <p:sldId id="394" r:id="rId13"/>
    <p:sldId id="266" r:id="rId14"/>
    <p:sldId id="332" r:id="rId15"/>
    <p:sldId id="267" r:id="rId16"/>
    <p:sldId id="268" r:id="rId17"/>
    <p:sldId id="269" r:id="rId18"/>
    <p:sldId id="281" r:id="rId19"/>
    <p:sldId id="292" r:id="rId20"/>
    <p:sldId id="388" r:id="rId21"/>
    <p:sldId id="389" r:id="rId22"/>
    <p:sldId id="378" r:id="rId23"/>
    <p:sldId id="396" r:id="rId24"/>
    <p:sldId id="397" r:id="rId25"/>
    <p:sldId id="398" r:id="rId26"/>
    <p:sldId id="399" r:id="rId27"/>
    <p:sldId id="400" r:id="rId28"/>
    <p:sldId id="287" r:id="rId29"/>
    <p:sldId id="370" r:id="rId30"/>
    <p:sldId id="371" r:id="rId31"/>
    <p:sldId id="382" r:id="rId32"/>
    <p:sldId id="387" r:id="rId33"/>
    <p:sldId id="380" r:id="rId34"/>
    <p:sldId id="289" r:id="rId35"/>
    <p:sldId id="290" r:id="rId36"/>
    <p:sldId id="377" r:id="rId37"/>
    <p:sldId id="356" r:id="rId38"/>
    <p:sldId id="369"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0"/>
    <p:restoredTop sz="86429"/>
  </p:normalViewPr>
  <p:slideViewPr>
    <p:cSldViewPr snapToGrid="0" snapToObjects="1">
      <p:cViewPr varScale="1">
        <p:scale>
          <a:sx n="115" d="100"/>
          <a:sy n="115" d="100"/>
        </p:scale>
        <p:origin x="1848" y="184"/>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361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56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2019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5" Type="http://schemas.openxmlformats.org/officeDocument/2006/relationships/image" Target="../media/image16.tiff"/><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wg.org/dynamo/eveprinters.ph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ftp.pwg.org/pub/pwg/ipp/charter/ch-ipp-charter-20170615.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istopwg/ippregistry" TargetMode="External"/><Relationship Id="rId2" Type="http://schemas.openxmlformats.org/officeDocument/2006/relationships/hyperlink" Target="http://www.pwg.org/ipp/ipp-registrations.xml" TargetMode="External"/><Relationship Id="rId1" Type="http://schemas.openxmlformats.org/officeDocument/2006/relationships/slideLayout" Target="../slideLayouts/slideLayout2.xml"/><Relationship Id="rId5" Type="http://schemas.openxmlformats.org/officeDocument/2006/relationships/hyperlink" Target="https://github.com/istopwg/ippsample" TargetMode="External"/><Relationship Id="rId4" Type="http://schemas.openxmlformats.org/officeDocument/2006/relationships/hyperlink" Target="https://www.pwg.org/printer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atatracker.ietf.org/doc/draft-ietf-cbor-cddl" TargetMode="External"/><Relationship Id="rId13" Type="http://schemas.openxmlformats.org/officeDocument/2006/relationships/hyperlink" Target="https://datatracker.ietf.org/doc/draft-irtf-cfrg-randomness-improvements/" TargetMode="External"/><Relationship Id="rId3" Type="http://schemas.openxmlformats.org/officeDocument/2006/relationships/hyperlink" Target="https://datatracker.ietf.org/doc/draft-ietf-tls-dtls13/" TargetMode="External"/><Relationship Id="rId7" Type="http://schemas.openxmlformats.org/officeDocument/2006/relationships/hyperlink" Target="https://datatracker.ietf.org/doc/draft-ietf-cbor-7049bis/" TargetMode="External"/><Relationship Id="rId12" Type="http://schemas.openxmlformats.org/officeDocument/2006/relationships/hyperlink" Target="https://datatracker.ietf.org/doc/draft-irtf-cfrg-argon2/" TargetMode="External"/><Relationship Id="rId2" Type="http://schemas.openxmlformats.org/officeDocument/2006/relationships/hyperlink" Target="https://tools.ietf.org/html/rfc8446"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sacm-ecp/" TargetMode="External"/><Relationship Id="rId11" Type="http://schemas.openxmlformats.org/officeDocument/2006/relationships/hyperlink" Target="https://datatracker.ietf.org/doc/draft-irtf-cfrg-re-keying/" TargetMode="External"/><Relationship Id="rId5" Type="http://schemas.openxmlformats.org/officeDocument/2006/relationships/hyperlink" Target="https://datatracker.ietf.org/doc/draft-ietf-sacm-coswid/" TargetMode="External"/><Relationship Id="rId10" Type="http://schemas.openxmlformats.org/officeDocument/2006/relationships/hyperlink" Target="https://datatracker.ietf.org/doc/draft-mcgrew-hash-sigs/" TargetMode="External"/><Relationship Id="rId4" Type="http://schemas.openxmlformats.org/officeDocument/2006/relationships/hyperlink" Target="https://datatracker.ietf.org/doc/draft-ietf-sacm-terminology/" TargetMode="External"/><Relationship Id="rId9" Type="http://schemas.openxmlformats.org/officeDocument/2006/relationships/hyperlink" Target="https://datatracker.ietf.org/doc/draft-yonezawa-pairing-friendly-curves/" TargetMode="External"/><Relationship Id="rId14" Type="http://schemas.openxmlformats.org/officeDocument/2006/relationships/hyperlink" Target="https://datatracker.ietf.org/doc/rfc839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ftp.pwg.org/pub/pwg/liaison/mopria/Mopria-Alliance-October-2018.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isotc.iso.org/livelink/livelink?func=ll&amp;objId=19905763&amp;objAction=browse&amp;viewType=1" TargetMode="External"/><Relationship Id="rId2" Type="http://schemas.openxmlformats.org/officeDocument/2006/relationships/hyperlink" Target="https://www.ansi.org/standards_activities/standards_boards_panels/amsc/Default?menuid=3" TargetMode="External"/><Relationship Id="rId1" Type="http://schemas.openxmlformats.org/officeDocument/2006/relationships/slideLayout" Target="../slideLayouts/slideLayout2.xml"/><Relationship Id="rId5" Type="http://schemas.openxmlformats.org/officeDocument/2006/relationships/hyperlink" Target="https://3mf.io/" TargetMode="External"/><Relationship Id="rId4" Type="http://schemas.openxmlformats.org/officeDocument/2006/relationships/hyperlink" Target="http://www.3dpdfconsortium.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air@pwg.org" TargetMode="External"/><Relationship Id="rId4" Type="http://schemas.openxmlformats.org/officeDocument/2006/relationships/hyperlink" Target="https://www.pwg.org/chair/meeting-info/meetings.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February 2019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February 13,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Thursday, February 14</a:t>
            </a:r>
          </a:p>
          <a:p>
            <a:pPr marL="2520950" lvl="1" indent="-2176463">
              <a:buNone/>
              <a:tabLst>
                <a:tab pos="2736850" algn="l"/>
              </a:tabLst>
            </a:pPr>
            <a:r>
              <a:rPr lang="en-US" dirty="0"/>
              <a:t>  9:00 – 11:00	IDS WG: Status and Discussion</a:t>
            </a:r>
          </a:p>
          <a:p>
            <a:pPr marL="2520950" lvl="1" indent="-2176463">
              <a:buNone/>
              <a:tabLst>
                <a:tab pos="2511425" algn="l"/>
                <a:tab pos="2736850" algn="l"/>
              </a:tabLst>
            </a:pPr>
            <a:r>
              <a:rPr lang="en-US" dirty="0"/>
              <a:t>11:00 </a:t>
            </a:r>
            <a:r>
              <a:rPr lang="mr-IN" dirty="0"/>
              <a:t>–</a:t>
            </a:r>
            <a:r>
              <a:rPr lang="en-US" dirty="0"/>
              <a:t> 11:30	Break / Lunch</a:t>
            </a:r>
          </a:p>
          <a:p>
            <a:pPr marL="2520950" lvl="1" indent="-2176463">
              <a:buNone/>
              <a:tabLst>
                <a:tab pos="2511425" algn="l"/>
                <a:tab pos="2736850" algn="l"/>
              </a:tabLst>
            </a:pPr>
            <a:r>
              <a:rPr lang="en-US" dirty="0"/>
              <a:t>11:30 </a:t>
            </a:r>
            <a:r>
              <a:rPr lang="mr-IN" dirty="0"/>
              <a:t>–</a:t>
            </a:r>
            <a:r>
              <a:rPr lang="en-US" dirty="0"/>
              <a:t>   1:00	IPP WG: JPS2 v2.0</a:t>
            </a:r>
          </a:p>
          <a:p>
            <a:pPr marL="2520950" lvl="1" indent="-2176463">
              <a:buNone/>
              <a:tabLst>
                <a:tab pos="2511425" algn="l"/>
                <a:tab pos="2736850" algn="l"/>
              </a:tabLst>
            </a:pPr>
            <a:r>
              <a:rPr lang="en-US" dirty="0"/>
              <a:t>  1:00 –   1:15	Break</a:t>
            </a:r>
          </a:p>
          <a:p>
            <a:pPr marL="2520950" lvl="1" indent="-2176463">
              <a:buNone/>
              <a:tabLst>
                <a:tab pos="2511425" algn="l"/>
                <a:tab pos="2736850" algn="l"/>
              </a:tabLst>
            </a:pPr>
            <a:r>
              <a:rPr lang="en-US" dirty="0"/>
              <a:t>  1:15 </a:t>
            </a:r>
            <a:r>
              <a:rPr lang="mr-IN" dirty="0"/>
              <a:t>–</a:t>
            </a:r>
            <a:r>
              <a:rPr lang="en-US" dirty="0"/>
              <a:t>   1:45	IPP WG: MFD Alerts v1.1</a:t>
            </a:r>
          </a:p>
          <a:p>
            <a:pPr marL="2520950" lvl="1" indent="-2176463">
              <a:buNone/>
              <a:tabLst>
                <a:tab pos="2511425" algn="l"/>
                <a:tab pos="2736850" algn="l"/>
              </a:tabLst>
            </a:pPr>
            <a:r>
              <a:rPr lang="en-US" dirty="0"/>
              <a:t>  1:45 </a:t>
            </a:r>
            <a:r>
              <a:rPr lang="mr-IN" dirty="0"/>
              <a:t>–</a:t>
            </a:r>
            <a:r>
              <a:rPr lang="en-US" dirty="0"/>
              <a:t>   2:30	IPP WG: IPP Document Object v1.1</a:t>
            </a:r>
          </a:p>
          <a:p>
            <a:pPr marL="2520950" lvl="1" indent="-2176463">
              <a:buNone/>
              <a:tabLst>
                <a:tab pos="2511425" algn="l"/>
                <a:tab pos="2736850" algn="l"/>
              </a:tabLst>
            </a:pPr>
            <a:r>
              <a:rPr lang="en-US" dirty="0"/>
              <a:t>  2:30 </a:t>
            </a:r>
            <a:r>
              <a:rPr lang="mr-IN" dirty="0"/>
              <a:t>–</a:t>
            </a:r>
            <a:r>
              <a:rPr lang="en-US" dirty="0"/>
              <a:t>   3:00	IPP WG: Next Steps</a:t>
            </a:r>
            <a:endParaRPr dirty="0"/>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767ABB49-9433-DB43-A38B-FDC40F96974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extLst>
      <p:ext uri="{BB962C8B-B14F-4D97-AF65-F5344CB8AC3E}">
        <p14:creationId xmlns:p14="http://schemas.microsoft.com/office/powerpoint/2010/main" val="402449282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2019</a:t>
            </a:r>
          </a:p>
          <a:p>
            <a:pPr lvl="1"/>
            <a:endParaRPr lang="en-US" dirty="0"/>
          </a:p>
          <a:p>
            <a:pPr lvl="1"/>
            <a:r>
              <a:rPr lang="en-US" dirty="0">
                <a:solidFill>
                  <a:srgbClr val="FF0000"/>
                </a:solidFill>
              </a:rPr>
              <a:t>April 16 – April 18: Lexington, KY (Hosted by Lexmark)</a:t>
            </a:r>
          </a:p>
          <a:p>
            <a:pPr marL="955039" lvl="2" indent="0">
              <a:buNone/>
            </a:pPr>
            <a:r>
              <a:rPr lang="en-US" dirty="0">
                <a:solidFill>
                  <a:srgbClr val="FF0000"/>
                </a:solidFill>
                <a:sym typeface="Wingdings" pitchFamily="2" charset="2"/>
              </a:rPr>
              <a:t> </a:t>
            </a:r>
            <a:r>
              <a:rPr lang="en-US" b="1" dirty="0">
                <a:solidFill>
                  <a:srgbClr val="FF0000"/>
                </a:solidFill>
                <a:sym typeface="Wingdings" pitchFamily="2" charset="2"/>
              </a:rPr>
              <a:t>Dates changed!</a:t>
            </a:r>
            <a:endParaRPr lang="en-US" b="1" dirty="0">
              <a:solidFill>
                <a:srgbClr val="FF0000"/>
              </a:solidFill>
            </a:endParaRPr>
          </a:p>
          <a:p>
            <a:pPr lvl="1"/>
            <a:endParaRPr lang="en-US" dirty="0"/>
          </a:p>
          <a:p>
            <a:pPr lvl="1"/>
            <a:r>
              <a:rPr lang="en-US" dirty="0"/>
              <a:t>August 28-29: Virtual</a:t>
            </a:r>
          </a:p>
          <a:p>
            <a:pPr lvl="1"/>
            <a:endParaRPr lang="en-US" dirty="0"/>
          </a:p>
          <a:p>
            <a:pPr lvl="1"/>
            <a:r>
              <a:rPr lang="en-US" dirty="0"/>
              <a:t>November 13-14 : Virtual</a:t>
            </a:r>
          </a:p>
          <a:p>
            <a:endParaRPr lang="en-US" dirty="0"/>
          </a:p>
          <a:p>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r>
              <a:rPr lang="en-US" sz="1600" dirty="0">
                <a:solidFill>
                  <a:srgbClr val="FF0000"/>
                </a:solidFill>
              </a:rPr>
              <a:t>Contact </a:t>
            </a:r>
            <a:r>
              <a:rPr lang="en-US" sz="1600" dirty="0">
                <a:solidFill>
                  <a:srgbClr val="FF0000"/>
                </a:solidFill>
                <a:hlinkClick r:id="rId2"/>
              </a:rPr>
              <a:t>chair@pwg.org</a:t>
            </a:r>
            <a:r>
              <a:rPr lang="en-US" sz="1600" dirty="0">
                <a:solidFill>
                  <a:srgbClr val="FF0000"/>
                </a:solidFill>
              </a:rPr>
              <a:t> if you are interested in hosting a PWG F2F event</a:t>
            </a:r>
          </a:p>
        </p:txBody>
      </p:sp>
      <p:sp>
        <p:nvSpPr>
          <p:cNvPr id="145" name="Shape 145"/>
          <p:cNvSpPr>
            <a:spLocks noGrp="1"/>
          </p:cNvSpPr>
          <p:nvPr>
            <p:ph type="title"/>
          </p:nvPr>
        </p:nvSpPr>
        <p:spPr>
          <a:prstGeom prst="rect">
            <a:avLst/>
          </a:prstGeom>
        </p:spPr>
        <p:txBody>
          <a:bodyPr/>
          <a:lstStyle/>
          <a:p>
            <a:r>
              <a:rPr dirty="0"/>
              <a:t>Future PWG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2019</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24 </a:t>
            </a:r>
            <a:r>
              <a:rPr dirty="0"/>
              <a:t>Members (2</a:t>
            </a:r>
            <a:r>
              <a:rPr lang="en-US" dirty="0"/>
              <a:t>3</a:t>
            </a:r>
            <a:r>
              <a:rPr dirty="0"/>
              <a:t> Voting, 1 Non-Voting)</a:t>
            </a: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3441" y="5146235"/>
            <a:ext cx="1926929" cy="1488991"/>
          </a:xfrm>
          <a:prstGeom prst="rect">
            <a:avLst/>
          </a:prstGeom>
        </p:spPr>
      </p:pic>
      <p:grpSp>
        <p:nvGrpSpPr>
          <p:cNvPr id="24" name="Group 23">
            <a:extLst>
              <a:ext uri="{FF2B5EF4-FFF2-40B4-BE49-F238E27FC236}">
                <a16:creationId xmlns:a16="http://schemas.microsoft.com/office/drawing/2014/main" id="{8485F8B4-34D6-AC46-8FD8-5626EF6A2FFF}"/>
              </a:ext>
            </a:extLst>
          </p:cNvPr>
          <p:cNvGrpSpPr/>
          <p:nvPr/>
        </p:nvGrpSpPr>
        <p:grpSpPr>
          <a:xfrm>
            <a:off x="457200" y="1668424"/>
            <a:ext cx="8108952" cy="4369326"/>
            <a:chOff x="457200" y="1915858"/>
            <a:chExt cx="8108952" cy="4369326"/>
          </a:xfrm>
        </p:grpSpPr>
        <p:graphicFrame>
          <p:nvGraphicFramePr>
            <p:cNvPr id="156" name="Table 156"/>
            <p:cNvGraphicFramePr/>
            <p:nvPr>
              <p:extLst>
                <p:ext uri="{D42A27DB-BD31-4B8C-83A1-F6EECF244321}">
                  <p14:modId xmlns:p14="http://schemas.microsoft.com/office/powerpoint/2010/main" val="332551601"/>
                </p:ext>
              </p:extLst>
            </p:nvPr>
          </p:nvGraphicFramePr>
          <p:xfrm>
            <a:off x="457200" y="1915858"/>
            <a:ext cx="8108952" cy="4369326"/>
          </p:xfrm>
          <a:graphic>
            <a:graphicData uri="http://schemas.openxmlformats.org/drawingml/2006/table">
              <a:tbl>
                <a:tblPr>
                  <a:tableStyleId>{8F44A2F1-9E1F-4B54-A3A2-5F16C0AD49E2}</a:tableStyleId>
                </a:tblPr>
                <a:tblGrid>
                  <a:gridCol w="2027238">
                    <a:extLst>
                      <a:ext uri="{9D8B030D-6E8A-4147-A177-3AD203B41FA5}">
                        <a16:colId xmlns:a16="http://schemas.microsoft.com/office/drawing/2014/main" val="20000"/>
                      </a:ext>
                    </a:extLst>
                  </a:gridCol>
                  <a:gridCol w="2027238">
                    <a:extLst>
                      <a:ext uri="{9D8B030D-6E8A-4147-A177-3AD203B41FA5}">
                        <a16:colId xmlns:a16="http://schemas.microsoft.com/office/drawing/2014/main" val="20001"/>
                      </a:ext>
                    </a:extLst>
                  </a:gridCol>
                  <a:gridCol w="2027238">
                    <a:extLst>
                      <a:ext uri="{9D8B030D-6E8A-4147-A177-3AD203B41FA5}">
                        <a16:colId xmlns:a16="http://schemas.microsoft.com/office/drawing/2014/main" val="20002"/>
                      </a:ext>
                    </a:extLst>
                  </a:gridCol>
                  <a:gridCol w="2027238">
                    <a:extLst>
                      <a:ext uri="{9D8B030D-6E8A-4147-A177-3AD203B41FA5}">
                        <a16:colId xmlns:a16="http://schemas.microsoft.com/office/drawing/2014/main" val="20003"/>
                      </a:ext>
                    </a:extLst>
                  </a:gridCol>
                </a:tblGrid>
                <a:tr h="728221">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Apple Inc.</a:t>
                        </a:r>
                        <a:endParaRPr sz="8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Fuji Xerox</a:t>
                        </a:r>
                        <a:endParaRPr lang="en-US" sz="8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Ricoh</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a:solidFill>
                          <a:srgbClr val="929292"/>
                        </a:solidFill>
                        <a:miter lim="400000"/>
                      </a:lnB>
                    </a:tcPr>
                  </a:tc>
                  <a:extLst>
                    <a:ext uri="{0D108BD9-81ED-4DB2-BD59-A6C34878D82A}">
                      <a16:rowId xmlns:a16="http://schemas.microsoft.com/office/drawing/2014/main" val="10000"/>
                    </a:ext>
                  </a:extLst>
                </a:tr>
                <a:tr h="728221">
                  <a:tc>
                    <a:txBody>
                      <a:bodyPr/>
                      <a:lstStyle/>
                      <a:p>
                        <a:pPr marR="40640" defTabSz="914400">
                          <a:spcBef>
                            <a:spcPts val="400"/>
                          </a:spcBef>
                          <a:tabLst>
                            <a:tab pos="914400" algn="l"/>
                          </a:tabLst>
                          <a:defRPr sz="1800">
                            <a:uFillTx/>
                          </a:defRPr>
                        </a:pPr>
                        <a:r>
                          <a:rPr sz="800" dirty="0">
                            <a:uFill>
                              <a:solidFill>
                                <a:srgbClr val="000000"/>
                              </a:solidFill>
                            </a:uFill>
                            <a:sym typeface="Verdana"/>
                          </a:rPr>
                          <a:t>Brother Industries</a:t>
                        </a:r>
                        <a:r>
                          <a:rPr lang="en-US" sz="800" dirty="0">
                            <a:uFill>
                              <a:solidFill>
                                <a:srgbClr val="000000"/>
                              </a:solidFill>
                            </a:uFill>
                            <a:sym typeface="Verdana"/>
                          </a:rPr>
                          <a:t>, Ltd.</a:t>
                        </a:r>
                        <a:endParaRPr sz="8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High North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Technical Interface Consulting (N-V)</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28221">
                  <a:tc>
                    <a:txBody>
                      <a:bodyPr/>
                      <a:lstStyle/>
                      <a:p>
                        <a:pPr marR="40640" defTabSz="914400">
                          <a:spcBef>
                            <a:spcPts val="400"/>
                          </a:spcBef>
                          <a:tabLst>
                            <a:tab pos="914400" algn="l"/>
                          </a:tabLst>
                          <a:defRPr sz="1800">
                            <a:uFillTx/>
                          </a:defRPr>
                        </a:pPr>
                        <a:r>
                          <a:rPr sz="800" dirty="0">
                            <a:uFill>
                              <a:solidFill>
                                <a:srgbClr val="000000"/>
                              </a:solidFill>
                            </a:uFill>
                            <a:sym typeface="Verdana"/>
                          </a:rPr>
                          <a:t>Canon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HP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800" dirty="0">
                            <a:uFill>
                              <a:solidFill>
                                <a:srgbClr val="000000"/>
                              </a:solidFill>
                            </a:uFill>
                            <a:sym typeface="Verdana"/>
                          </a:rPr>
                          <a:t>Microsoft</a:t>
                        </a:r>
                        <a:endParaRPr lang="en-US" sz="8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Toshiba America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28221">
                  <a:tc>
                    <a:txBody>
                      <a:bodyPr/>
                      <a:lstStyle/>
                      <a:p>
                        <a:pPr marR="40640" defTabSz="914400">
                          <a:spcBef>
                            <a:spcPts val="400"/>
                          </a:spcBef>
                          <a:tabLst>
                            <a:tab pos="914400" algn="l"/>
                          </a:tabLst>
                          <a:defRPr sz="1800">
                            <a:uFillTx/>
                          </a:defRPr>
                        </a:pPr>
                        <a:r>
                          <a:rPr sz="800">
                            <a:uFill>
                              <a:solidFill>
                                <a:srgbClr val="000000"/>
                              </a:solidFill>
                            </a:uFill>
                            <a:sym typeface="Verdana"/>
                          </a:rPr>
                          <a:t>Conexant Systems</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Intel</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MPI Tech</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a:solidFill>
                          <a:srgbClr val="929292"/>
                        </a:solidFill>
                        <a:miter lim="400000"/>
                      </a:lnB>
                    </a:tcPr>
                  </a:tc>
                  <a:extLst>
                    <a:ext uri="{0D108BD9-81ED-4DB2-BD59-A6C34878D82A}">
                      <a16:rowId xmlns:a16="http://schemas.microsoft.com/office/drawing/2014/main" val="10003"/>
                    </a:ext>
                  </a:extLst>
                </a:tr>
                <a:tr h="728221">
                  <a:tc>
                    <a:txBody>
                      <a:bodyPr/>
                      <a:lstStyle/>
                      <a:p>
                        <a:pPr marR="40640" defTabSz="914400">
                          <a:spcBef>
                            <a:spcPts val="400"/>
                          </a:spcBef>
                          <a:tabLst>
                            <a:tab pos="914400" algn="l"/>
                          </a:tabLst>
                          <a:defRPr sz="1800">
                            <a:uFillTx/>
                          </a:defRPr>
                        </a:pPr>
                        <a:r>
                          <a:rPr sz="800" dirty="0">
                            <a:uFill>
                              <a:solidFill>
                                <a:srgbClr val="000000"/>
                              </a:solidFill>
                            </a:uFill>
                            <a:sym typeface="Verdana"/>
                          </a:rPr>
                          <a:t>Danny Brennan</a:t>
                        </a: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Oki Data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solidFill>
                              <a:schemeClr val="tx1"/>
                            </a:solidFill>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28221">
                  <a:tc>
                    <a:txBody>
                      <a:bodyPr/>
                      <a:lstStyle/>
                      <a:p>
                        <a:pPr marR="40640" defTabSz="914400">
                          <a:spcBef>
                            <a:spcPts val="400"/>
                          </a:spcBef>
                          <a:tabLst>
                            <a:tab pos="914400" algn="l"/>
                          </a:tabLst>
                          <a:defRPr sz="1800">
                            <a:uFillTx/>
                          </a:defRPr>
                        </a:pPr>
                        <a:r>
                          <a:rPr sz="800">
                            <a:uFill>
                              <a:solidFill>
                                <a:srgbClr val="000000"/>
                              </a:solidFill>
                            </a:uFill>
                            <a:sym typeface="Verdana"/>
                          </a:rPr>
                          <a:t>Epson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800" dirty="0">
                            <a:uFill>
                              <a:solidFill>
                                <a:srgbClr val="000000"/>
                              </a:solidFill>
                            </a:uFill>
                            <a:sym typeface="Verdana"/>
                          </a:rPr>
                          <a:t>Kyocera Document Solutions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800" dirty="0"/>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800" dirty="0">
                            <a:solidFill>
                              <a:schemeClr val="tx1"/>
                            </a:solidFill>
                          </a:rPr>
                          <a:t>YSoft</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tcPr>
                  </a:tc>
                  <a:extLst>
                    <a:ext uri="{0D108BD9-81ED-4DB2-BD59-A6C34878D82A}">
                      <a16:rowId xmlns:a16="http://schemas.microsoft.com/office/drawing/2014/main" val="10005"/>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5211" y="1942534"/>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906" y="2749442"/>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5"/>
            <a:stretch>
              <a:fillRect/>
            </a:stretch>
          </p:blipFill>
          <p:spPr>
            <a:xfrm>
              <a:off x="795051" y="3501672"/>
              <a:ext cx="1356555" cy="335149"/>
            </a:xfrm>
            <a:prstGeom prst="rect">
              <a:avLst/>
            </a:prstGeom>
          </p:spPr>
        </p:pic>
        <p:pic>
          <p:nvPicPr>
            <p:cNvPr id="5" name="Picture 4">
              <a:extLst>
                <a:ext uri="{FF2B5EF4-FFF2-40B4-BE49-F238E27FC236}">
                  <a16:creationId xmlns:a16="http://schemas.microsoft.com/office/drawing/2014/main" id="{08667B78-4020-0445-B76E-F2169F20B9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2088" y="4211342"/>
              <a:ext cx="1756977" cy="358110"/>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7"/>
            <a:stretch>
              <a:fillRect/>
            </a:stretch>
          </p:blipFill>
          <p:spPr>
            <a:xfrm>
              <a:off x="1005142" y="5671715"/>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18413" y="1926922"/>
              <a:ext cx="1756976" cy="563357"/>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00203" y="2749442"/>
              <a:ext cx="1593395" cy="283090"/>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83754" y="3429000"/>
              <a:ext cx="426291" cy="426291"/>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58185" y="4157680"/>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58185" y="4867604"/>
              <a:ext cx="671069" cy="463826"/>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3"/>
            <a:stretch>
              <a:fillRect/>
            </a:stretch>
          </p:blipFill>
          <p:spPr>
            <a:xfrm>
              <a:off x="2933441" y="5618457"/>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68613" y="2042405"/>
              <a:ext cx="1526539" cy="315485"/>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08685" y="27584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808542" y="3566515"/>
              <a:ext cx="1456725" cy="233076"/>
            </a:xfrm>
            <a:prstGeom prst="rect">
              <a:avLst/>
            </a:prstGeom>
          </p:spPr>
        </p:pic>
        <p:pic>
          <p:nvPicPr>
            <p:cNvPr id="19" name="Picture 18">
              <a:extLst>
                <a:ext uri="{FF2B5EF4-FFF2-40B4-BE49-F238E27FC236}">
                  <a16:creationId xmlns:a16="http://schemas.microsoft.com/office/drawing/2014/main" id="{F473FE72-7293-814C-84C3-1ED51BB121C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243489" y="4239785"/>
              <a:ext cx="530729" cy="312194"/>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098960" y="4978551"/>
              <a:ext cx="819788" cy="335368"/>
            </a:xfrm>
            <a:prstGeom prst="rect">
              <a:avLst/>
            </a:prstGeom>
          </p:spPr>
        </p:pic>
        <p:pic>
          <p:nvPicPr>
            <p:cNvPr id="22" name="Picture 21">
              <a:extLst>
                <a:ext uri="{FF2B5EF4-FFF2-40B4-BE49-F238E27FC236}">
                  <a16:creationId xmlns:a16="http://schemas.microsoft.com/office/drawing/2014/main" id="{017AA74E-B3D1-3C41-B7AB-8753D64CBC67}"/>
                </a:ext>
              </a:extLst>
            </p:cNvPr>
            <p:cNvPicPr>
              <a:picLocks noChangeAspect="1"/>
            </p:cNvPicPr>
            <p:nvPr/>
          </p:nvPicPr>
          <p:blipFill>
            <a:blip r:embed="rId19"/>
            <a:stretch>
              <a:fillRect/>
            </a:stretch>
          </p:blipFill>
          <p:spPr>
            <a:xfrm>
              <a:off x="6940399" y="2103257"/>
              <a:ext cx="1270000" cy="228600"/>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866744" y="3431285"/>
              <a:ext cx="1356796" cy="434175"/>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034194" y="4172058"/>
              <a:ext cx="992205" cy="404820"/>
            </a:xfrm>
            <a:prstGeom prst="rect">
              <a:avLst/>
            </a:prstGeom>
          </p:spPr>
        </p:pic>
        <p:pic>
          <p:nvPicPr>
            <p:cNvPr id="23" name="Picture 22">
              <a:extLst>
                <a:ext uri="{FF2B5EF4-FFF2-40B4-BE49-F238E27FC236}">
                  <a16:creationId xmlns:a16="http://schemas.microsoft.com/office/drawing/2014/main" id="{C17C605E-8C68-8544-9DC1-B7A8DC8F314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940398" y="4844644"/>
              <a:ext cx="1245177" cy="538405"/>
            </a:xfrm>
            <a:prstGeom prst="rect">
              <a:avLst/>
            </a:prstGeom>
          </p:spPr>
        </p:pic>
      </p:grpSp>
    </p:spTree>
    <p:extLst>
      <p:ext uri="{BB962C8B-B14F-4D97-AF65-F5344CB8AC3E}">
        <p14:creationId xmlns:p14="http://schemas.microsoft.com/office/powerpoint/2010/main" val="16538157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lstStyle/>
          <a:p>
            <a:r>
              <a:rPr dirty="0"/>
              <a:t>PWG Chair: Smith Kennedy, HP Inc.</a:t>
            </a:r>
          </a:p>
          <a:p>
            <a:pPr lvl="1"/>
            <a:endParaRPr dirty="0"/>
          </a:p>
          <a:p>
            <a:r>
              <a:rPr dirty="0"/>
              <a:t>PWG Vice-Chair: Alan Sukert, Xerox</a:t>
            </a:r>
          </a:p>
          <a:p>
            <a:pPr lvl="1"/>
            <a:endParaRPr dirty="0"/>
          </a:p>
          <a:p>
            <a:r>
              <a:rPr dirty="0"/>
              <a:t>PWG Secretary: Ira McDonald, High North</a:t>
            </a:r>
            <a:br>
              <a:rPr dirty="0"/>
            </a:br>
            <a:br>
              <a:rPr dirty="0"/>
            </a:br>
            <a:br>
              <a:rPr dirty="0"/>
            </a:br>
            <a:br>
              <a:rPr dirty="0"/>
            </a:br>
            <a:br>
              <a:rPr dirty="0"/>
            </a:br>
            <a:endParaRPr dirty="0"/>
          </a:p>
        </p:txBody>
      </p:sp>
      <p:sp>
        <p:nvSpPr>
          <p:cNvPr id="165" name="Shape 165"/>
          <p:cNvSpPr>
            <a:spLocks noGrp="1"/>
          </p:cNvSpPr>
          <p:nvPr>
            <p:ph type="title"/>
          </p:nvPr>
        </p:nvSpPr>
        <p:spPr>
          <a:prstGeom prst="rect">
            <a:avLst/>
          </a:prstGeom>
        </p:spPr>
        <p:txBody>
          <a:bodyPr/>
          <a:lstStyle/>
          <a:p>
            <a:r>
              <a:rPr dirty="0"/>
              <a:t>PWG Officers (201</a:t>
            </a:r>
            <a:r>
              <a:rPr lang="en-US" dirty="0"/>
              <a:t>7</a:t>
            </a:r>
            <a:r>
              <a:rPr dirty="0"/>
              <a:t>-201</a:t>
            </a:r>
            <a:r>
              <a:rPr lang="en-US" dirty="0"/>
              <a:t>9</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dirty="0"/>
              <a:t>IPP Everywhere™ Self Certification 1.0 Update 3</a:t>
            </a:r>
          </a:p>
          <a:p>
            <a:pPr lvl="1">
              <a:buFont typeface="Wingdings" pitchFamily="2" charset="2"/>
              <a:buChar char="à"/>
            </a:pPr>
            <a:r>
              <a:rPr lang="en-US" dirty="0">
                <a:sym typeface="Wingdings" pitchFamily="2" charset="2"/>
              </a:rPr>
              <a:t>Current certification toolset available on PWG website</a:t>
            </a:r>
          </a:p>
          <a:p>
            <a:pPr lvl="1">
              <a:buFont typeface="Wingdings" pitchFamily="2" charset="2"/>
              <a:buChar char="à"/>
            </a:pPr>
            <a:r>
              <a:rPr lang="en-US" dirty="0">
                <a:sym typeface="Wingdings" pitchFamily="2" charset="2"/>
              </a:rPr>
              <a:t>Released November 2018</a:t>
            </a:r>
          </a:p>
          <a:p>
            <a:pPr lvl="1">
              <a:buFont typeface="Wingdings" pitchFamily="2" charset="2"/>
              <a:buChar char="à"/>
            </a:pPr>
            <a:endParaRPr lang="en-US" dirty="0"/>
          </a:p>
          <a:p>
            <a:r>
              <a:rPr lang="en-US" dirty="0"/>
              <a:t> 355 printers now certified!</a:t>
            </a:r>
          </a:p>
          <a:p>
            <a:pPr lvl="1"/>
            <a:r>
              <a:rPr lang="en-US" dirty="0">
                <a:hlinkClick r:id="rId4"/>
              </a:rPr>
              <a:t>https://www.pwg.org/dynamo/eveprinters.php</a:t>
            </a:r>
            <a:endParaRPr lang="en-US" dirty="0"/>
          </a:p>
          <a:p>
            <a:pPr lvl="1"/>
            <a:r>
              <a:rPr lang="en-US" dirty="0"/>
              <a:t>More on the way</a:t>
            </a:r>
          </a:p>
          <a:p>
            <a:endParaRPr lang="en-US" dirty="0"/>
          </a:p>
          <a:p>
            <a:r>
              <a:rPr lang="en-US" dirty="0"/>
              <a:t>More to come</a:t>
            </a:r>
          </a:p>
          <a:p>
            <a:pPr lvl="1"/>
            <a:r>
              <a:rPr lang="en-US" dirty="0"/>
              <a:t>IPP Everywhere™ v1.1 – Q1 2019</a:t>
            </a:r>
          </a:p>
          <a:p>
            <a:pPr lvl="1"/>
            <a:r>
              <a:rPr lang="en-US" dirty="0"/>
              <a:t>IPP Everywhere™ Self Certification 1.1 – Q2 2019</a:t>
            </a:r>
          </a:p>
          <a:p>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PWG 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t>PWG Workgroup Status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0" y="1420009"/>
            <a:ext cx="8606120" cy="4249271"/>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extLst/>
          </a:blip>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 (Xerox)</a:t>
            </a:r>
          </a:p>
        </p:txBody>
      </p:sp>
    </p:spTree>
    <p:extLst>
      <p:ext uri="{BB962C8B-B14F-4D97-AF65-F5344CB8AC3E}">
        <p14:creationId xmlns:p14="http://schemas.microsoft.com/office/powerpoint/2010/main" val="390166982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A90BB-501C-6C4E-80A1-385036FDFE91}"/>
              </a:ext>
            </a:extLst>
          </p:cNvPr>
          <p:cNvSpPr>
            <a:spLocks noGrp="1"/>
          </p:cNvSpPr>
          <p:nvPr>
            <p:ph type="title"/>
          </p:nvPr>
        </p:nvSpPr>
        <p:spPr/>
        <p:txBody>
          <a:bodyPr/>
          <a:lstStyle/>
          <a:p>
            <a:r>
              <a:rPr lang="en-US" dirty="0"/>
              <a:t>IDS: Original Charter</a:t>
            </a:r>
          </a:p>
        </p:txBody>
      </p:sp>
      <p:sp>
        <p:nvSpPr>
          <p:cNvPr id="315" name="Shape 315"/>
          <p:cNvSpPr>
            <a:spLocks noGrp="1"/>
          </p:cNvSpPr>
          <p:nvPr>
            <p:ph type="body" idx="1"/>
          </p:nvPr>
        </p:nvSpPr>
        <p:spPr>
          <a:prstGeom prst="rect">
            <a:avLst/>
          </a:prstGeom>
        </p:spPr>
        <p:txBody>
          <a:bodyPr/>
          <a:lstStyle/>
          <a:p>
            <a:pPr marL="367953" indent="-327313">
              <a:defRPr sz="2100"/>
            </a:pPr>
            <a:r>
              <a:rPr lang="en-US" dirty="0"/>
              <a:t>Investigate </a:t>
            </a:r>
            <a:r>
              <a:rPr dirty="0"/>
              <a:t>and </a:t>
            </a:r>
            <a:r>
              <a:rPr lang="en-US" dirty="0"/>
              <a:t>define </a:t>
            </a:r>
            <a:r>
              <a:rPr dirty="0"/>
              <a:t>standards for addressing general security attributes for imaging devices and services. Our general goals </a:t>
            </a:r>
            <a:r>
              <a:rPr lang="en-US" dirty="0"/>
              <a:t>are </a:t>
            </a:r>
            <a:r>
              <a:rPr dirty="0"/>
              <a:t>to:</a:t>
            </a:r>
          </a:p>
          <a:p>
            <a:pPr marL="767715" lvl="1" indent="-269875">
              <a:defRPr sz="1700"/>
            </a:pPr>
            <a:r>
              <a:rPr dirty="0"/>
              <a:t>Define standard metrics and protocol bindings to assess the health of Hardcopy Devices to gauge if they should be granted access to a network.</a:t>
            </a:r>
          </a:p>
          <a:p>
            <a:pPr marL="767715" lvl="1" indent="-269875">
              <a:defRPr sz="1700"/>
            </a:pPr>
            <a:r>
              <a:rPr dirty="0"/>
              <a:t>Define a set of standard security and policy attributes and values for authorizing Hard Copy Devices, their services and users in a global workspace </a:t>
            </a:r>
          </a:p>
          <a:p>
            <a:pPr marL="767715" lvl="1" indent="-269875">
              <a:defRPr sz="1700"/>
            </a:pPr>
            <a:r>
              <a:rPr dirty="0"/>
              <a:t>Provide a general security model for other PWG standards to reference</a:t>
            </a:r>
          </a:p>
          <a:p>
            <a:pPr marL="367953" indent="-327313">
              <a:defRPr sz="2100"/>
            </a:pPr>
            <a:r>
              <a:rPr lang="en-US" dirty="0"/>
              <a:t>Provide </a:t>
            </a:r>
            <a:r>
              <a:rPr dirty="0"/>
              <a:t>a path for vendors to review and contribute to the definition of Common Criteria HCD Protection Profiles</a:t>
            </a:r>
          </a:p>
        </p:txBody>
      </p:sp>
      <p:sp>
        <p:nvSpPr>
          <p:cNvPr id="7" name="Shape 334">
            <a:extLst>
              <a:ext uri="{FF2B5EF4-FFF2-40B4-BE49-F238E27FC236}">
                <a16:creationId xmlns:a16="http://schemas.microsoft.com/office/drawing/2014/main" id="{0443CDA2-9EA8-A54D-A696-85CA285B2EAD}"/>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Tree>
    <p:extLst>
      <p:ext uri="{BB962C8B-B14F-4D97-AF65-F5344CB8AC3E}">
        <p14:creationId xmlns:p14="http://schemas.microsoft.com/office/powerpoint/2010/main" val="331396554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r>
              <a:rPr dirty="0"/>
              <a:t>Administrivia</a:t>
            </a:r>
          </a:p>
          <a:p>
            <a:r>
              <a:rPr lang="en-US" dirty="0"/>
              <a:t>PWG Steering Committee Updates</a:t>
            </a:r>
            <a:endParaRPr dirty="0"/>
          </a:p>
          <a:p>
            <a:r>
              <a:rPr dirty="0"/>
              <a:t>PWG Workgroup Status [WG Chairs]</a:t>
            </a:r>
          </a:p>
          <a:p>
            <a:pPr lvl="1"/>
            <a:r>
              <a:rPr lang="en-US" dirty="0"/>
              <a:t>Imaging Device Security (IDS)</a:t>
            </a:r>
          </a:p>
          <a:p>
            <a:pPr lvl="1"/>
            <a:r>
              <a:rPr dirty="0"/>
              <a:t>Internet Printing Protocol (IPP)</a:t>
            </a:r>
          </a:p>
          <a:p>
            <a:r>
              <a:rPr dirty="0"/>
              <a:t>Liaison Status</a:t>
            </a:r>
          </a:p>
          <a:p>
            <a:pPr lvl="1"/>
            <a:r>
              <a:rPr dirty="0"/>
              <a:t>Trusted Computing Group (TCG)</a:t>
            </a:r>
            <a:endParaRPr lang="en-US" dirty="0"/>
          </a:p>
          <a:p>
            <a:pPr lvl="1"/>
            <a:r>
              <a:rPr lang="en-US" dirty="0"/>
              <a:t>Internet Engineering Task Force (IETF)</a:t>
            </a:r>
          </a:p>
          <a:p>
            <a:pPr lvl="1"/>
            <a:r>
              <a:rPr lang="en-US" dirty="0"/>
              <a:t>Linux Foundation OpenPrinting</a:t>
            </a:r>
          </a:p>
          <a:p>
            <a:pPr lvl="1"/>
            <a:r>
              <a:rPr lang="en-US" dirty="0"/>
              <a:t>Mopria</a:t>
            </a:r>
          </a:p>
          <a:p>
            <a:pPr lvl="1"/>
            <a:r>
              <a:rPr lang="en-US" dirty="0"/>
              <a:t>3D Printing / Additive Manufacturing Liaisons</a:t>
            </a:r>
          </a:p>
          <a:p>
            <a:r>
              <a:rPr dirty="0"/>
              <a:t>Next Meeting</a:t>
            </a:r>
            <a:r>
              <a:rPr lang="en-US" dirty="0"/>
              <a:t>s</a:t>
            </a:r>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 </a:t>
            </a:r>
            <a:r>
              <a:rPr dirty="0"/>
              <a:t>(</a:t>
            </a:r>
            <a:r>
              <a:rPr lang="en-US" dirty="0"/>
              <a:t>Xerox</a:t>
            </a:r>
            <a:r>
              <a:rPr dirty="0"/>
              <a:t>)</a:t>
            </a:r>
          </a:p>
          <a:p>
            <a:r>
              <a:rPr lang="en-US" dirty="0"/>
              <a:t>IDS WG Vice-Chair</a:t>
            </a:r>
          </a:p>
          <a:p>
            <a:pPr lvl="1"/>
            <a:r>
              <a:rPr lang="en-US" dirty="0"/>
              <a:t>Brian Smithson (Ricoh)</a:t>
            </a:r>
          </a:p>
          <a:p>
            <a:r>
              <a:rPr lang="en-US" dirty="0"/>
              <a:t>IDS</a:t>
            </a:r>
            <a:r>
              <a:rPr dirty="0"/>
              <a:t> WG Secretary:</a:t>
            </a:r>
          </a:p>
          <a:p>
            <a:pPr lvl="1"/>
            <a:r>
              <a:rPr lang="en-US" dirty="0"/>
              <a:t>Alan Sukert (Xerox)</a:t>
            </a:r>
          </a:p>
          <a:p>
            <a:r>
              <a:rPr lang="en-US" dirty="0"/>
              <a:t>IDS</a:t>
            </a:r>
            <a:r>
              <a:rPr dirty="0"/>
              <a:t> WG Document Editors:</a:t>
            </a:r>
          </a:p>
          <a:p>
            <a:pPr lvl="1"/>
            <a:r>
              <a:rPr lang="en-US" dirty="0"/>
              <a:t>None at the moment given our new charter</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extLst>
      <p:ext uri="{BB962C8B-B14F-4D97-AF65-F5344CB8AC3E}">
        <p14:creationId xmlns:p14="http://schemas.microsoft.com/office/powerpoint/2010/main" val="39144401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lstStyle/>
          <a:p>
            <a:r>
              <a:rPr lang="en-US" dirty="0"/>
              <a:t>Focus now is on Common Criteria HCD Protection Profiles</a:t>
            </a:r>
          </a:p>
          <a:p>
            <a:pPr lvl="1"/>
            <a:r>
              <a:rPr lang="en-US" dirty="0"/>
              <a:t>IDS Charter updated to focus the IDS WG on outreach with other standards bodies involved in HCD security issues.</a:t>
            </a:r>
          </a:p>
          <a:p>
            <a:pPr lvl="2">
              <a:spcAft>
                <a:spcPts val="600"/>
              </a:spcAft>
            </a:pPr>
            <a:r>
              <a:rPr lang="en-US" dirty="0"/>
              <a:t>Looking at initiating interface with TCG Joint Work Group</a:t>
            </a:r>
          </a:p>
          <a:p>
            <a:pPr lvl="1">
              <a:spcBef>
                <a:spcPts val="1200"/>
              </a:spcBef>
            </a:pPr>
            <a:r>
              <a:rPr lang="en-US" dirty="0"/>
              <a:t>HCD Technical Committee (TC) Meetings:</a:t>
            </a:r>
          </a:p>
          <a:p>
            <a:pPr lvl="2"/>
            <a:r>
              <a:rPr lang="en-US" dirty="0"/>
              <a:t>Started having monthly HCD TC Conference Calls; </a:t>
            </a:r>
            <a:r>
              <a:rPr lang="en-US"/>
              <a:t>first such calls </a:t>
            </a:r>
            <a:r>
              <a:rPr lang="en-US" dirty="0"/>
              <a:t>held on 1/10/19 and 2/11/19</a:t>
            </a:r>
          </a:p>
          <a:p>
            <a:pPr lvl="2"/>
            <a:r>
              <a:rPr lang="en-US" dirty="0"/>
              <a:t>Status of HCD TC, HCD PP Version 1.1 and effort to form an HCD international TC (</a:t>
            </a:r>
            <a:r>
              <a:rPr lang="en-US" dirty="0" err="1"/>
              <a:t>iTC</a:t>
            </a:r>
            <a:r>
              <a:rPr lang="en-US" dirty="0"/>
              <a:t>) will be discussed at the IDS WG Session on Thursday, Feb 14</a:t>
            </a:r>
            <a:r>
              <a:rPr lang="en-US" baseline="30000" dirty="0"/>
              <a:t>th</a:t>
            </a:r>
            <a:r>
              <a:rPr lang="en-US" dirty="0"/>
              <a:t> </a:t>
            </a:r>
          </a:p>
          <a:p>
            <a:pPr lvl="1">
              <a:spcBef>
                <a:spcPts val="1200"/>
              </a:spcBef>
            </a:pPr>
            <a:r>
              <a:rPr lang="en-US" dirty="0"/>
              <a:t>Also looking into establishing possible liaison with TCG and with ISO JTC 1/SC 28 to follow additional standards efforts related to the security of image devices</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323392218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IPP WG: Charter"/>
          <p:cNvSpPr txBox="1">
            <a:spLocks noGrp="1"/>
          </p:cNvSpPr>
          <p:nvPr>
            <p:ph type="title"/>
          </p:nvPr>
        </p:nvSpPr>
        <p:spPr>
          <a:prstGeom prst="rect">
            <a:avLst/>
          </a:prstGeom>
        </p:spPr>
        <p:txBody>
          <a:bodyPr/>
          <a:lstStyle/>
          <a:p>
            <a:r>
              <a:t>IPP WG: Charter</a:t>
            </a:r>
          </a:p>
        </p:txBody>
      </p:sp>
      <p:sp>
        <p:nvSpPr>
          <p:cNvPr id="74" name="Current charter:…"/>
          <p:cNvSpPr txBox="1">
            <a:spLocks noGrp="1"/>
          </p:cNvSpPr>
          <p:nvPr>
            <p:ph type="body" idx="1"/>
          </p:nvPr>
        </p:nvSpPr>
        <p:spPr>
          <a:prstGeom prst="rect">
            <a:avLst/>
          </a:prstGeom>
        </p:spPr>
        <p:txBody>
          <a:bodyPr/>
          <a:lstStyle/>
          <a:p>
            <a:r>
              <a:t>Current charter:</a:t>
            </a:r>
          </a:p>
          <a:p>
            <a:pPr lvl="1"/>
            <a:r>
              <a:rPr u="sng">
                <a:hlinkClick r:id="rId2"/>
              </a:rPr>
              <a:t>http://ftp.pwg.org/pub/pwg/ipp/charter/ch-ipp-charter-20170615.pdf</a:t>
            </a:r>
          </a:p>
          <a:p>
            <a:r>
              <a:t>The Internet Printing Protocol (IPP) workgroup is chartered with the maintenance of IPP, the IETF IPP registry, and support for new clients, network architectures (Cloud, SDN), service bindings for MFDs and Imaging Systems, and emerging technologies such as 3D Printing</a:t>
            </a:r>
          </a:p>
          <a:p>
            <a:r>
              <a:t>In addition, we maintain the IETF Finisher MIB, Job MIB, and Printer MIB registries, and handle synchronization with changes in IPP</a:t>
            </a:r>
          </a:p>
        </p:txBody>
      </p:sp>
      <p:sp>
        <p:nvSpPr>
          <p:cNvPr id="7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23</a:t>
            </a:fld>
            <a:endParaRPr/>
          </a:p>
        </p:txBody>
      </p:sp>
    </p:spTree>
    <p:extLst>
      <p:ext uri="{BB962C8B-B14F-4D97-AF65-F5344CB8AC3E}">
        <p14:creationId xmlns:p14="http://schemas.microsoft.com/office/powerpoint/2010/main" val="10618615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24</a:t>
            </a:fld>
            <a:endParaRPr/>
          </a:p>
        </p:txBody>
      </p:sp>
      <p:sp>
        <p:nvSpPr>
          <p:cNvPr id="83" name="IPP WG: Officers"/>
          <p:cNvSpPr txBox="1">
            <a:spLocks noGrp="1"/>
          </p:cNvSpPr>
          <p:nvPr>
            <p:ph type="title"/>
          </p:nvPr>
        </p:nvSpPr>
        <p:spPr>
          <a:prstGeom prst="rect">
            <a:avLst/>
          </a:prstGeom>
        </p:spPr>
        <p:txBody>
          <a:bodyPr/>
          <a:lstStyle/>
          <a:p>
            <a:r>
              <a:t>IPP WG: Officers</a:t>
            </a:r>
          </a:p>
        </p:txBody>
      </p:sp>
      <p:sp>
        <p:nvSpPr>
          <p:cNvPr id="84"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(Apple)</a:t>
            </a:r>
          </a:p>
          <a:p>
            <a:r>
              <a:t>IPP WG Document Editors:</a:t>
            </a:r>
          </a:p>
          <a:p>
            <a:pPr lvl="1"/>
            <a:r>
              <a:t>Ira McDonald (High North) – IPP System Service, MFD Alerts v1.1</a:t>
            </a:r>
          </a:p>
          <a:p>
            <a:pPr lvl="1"/>
            <a:r>
              <a:t>Michael Sweet (Apple) – IPP 3D Printing Extensions v1.1, IPP Document Object v1.1, IPP Encrypted Jobs and Documents, IPP Everywhere v1.1, IPP Everywhere Printer Self-Certification Manual v1.1, IPP Job Extensions v1.1, IPP System Service, PWG Safe G-Code</a:t>
            </a:r>
          </a:p>
          <a:p>
            <a:pPr lvl="1"/>
            <a:r>
              <a:t>Smith Kennedy (HP Inc.) – IPP Authentication Methods, IPP Encrypted Jobs and Documents, IPP Job and Printer Extensions - Set 2 v2.0 (JPS2)</a:t>
            </a:r>
          </a:p>
        </p:txBody>
      </p:sp>
    </p:spTree>
    <p:extLst>
      <p:ext uri="{BB962C8B-B14F-4D97-AF65-F5344CB8AC3E}">
        <p14:creationId xmlns:p14="http://schemas.microsoft.com/office/powerpoint/2010/main" val="2287802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IPP WG: Status (1/2)"/>
          <p:cNvSpPr txBox="1">
            <a:spLocks noGrp="1"/>
          </p:cNvSpPr>
          <p:nvPr>
            <p:ph type="title"/>
          </p:nvPr>
        </p:nvSpPr>
        <p:spPr>
          <a:prstGeom prst="rect">
            <a:avLst/>
          </a:prstGeom>
        </p:spPr>
        <p:txBody>
          <a:bodyPr/>
          <a:lstStyle/>
          <a:p>
            <a:r>
              <a:t>IPP WG: Status (1/2)</a:t>
            </a:r>
          </a:p>
        </p:txBody>
      </p:sp>
      <p:sp>
        <p:nvSpPr>
          <p:cNvPr id="92" name="PWG Specifications in development:…"/>
          <p:cNvSpPr txBox="1">
            <a:spLocks noGrp="1"/>
          </p:cNvSpPr>
          <p:nvPr>
            <p:ph type="body" idx="1"/>
          </p:nvPr>
        </p:nvSpPr>
        <p:spPr>
          <a:xfrm>
            <a:off x="457200" y="1371600"/>
            <a:ext cx="8578312" cy="5130800"/>
          </a:xfrm>
          <a:prstGeom prst="rect">
            <a:avLst/>
          </a:prstGeom>
        </p:spPr>
        <p:txBody>
          <a:bodyPr>
            <a:normAutofit/>
          </a:bodyPr>
          <a:lstStyle/>
          <a:p>
            <a:pPr marL="269666" indent="-241092">
              <a:defRPr sz="2900"/>
            </a:pPr>
            <a:r>
              <a:rPr sz="2400" dirty="0"/>
              <a:t>PWG Specifications in development:</a:t>
            </a:r>
          </a:p>
          <a:p>
            <a:pPr lvl="1">
              <a:defRPr sz="2300"/>
            </a:pPr>
            <a:r>
              <a:rPr sz="1600" dirty="0"/>
              <a:t>IPP 3D Printing Extensions v1.1		</a:t>
            </a:r>
            <a:r>
              <a:rPr lang="en-US" sz="1600" dirty="0"/>
              <a:t>	</a:t>
            </a:r>
            <a:r>
              <a:rPr sz="1600" dirty="0"/>
              <a:t>- Stable Draft</a:t>
            </a:r>
          </a:p>
          <a:p>
            <a:pPr lvl="1">
              <a:defRPr sz="2300"/>
            </a:pPr>
            <a:r>
              <a:rPr sz="1600" dirty="0"/>
              <a:t>IPP Document Object v1.1			</a:t>
            </a:r>
            <a:r>
              <a:rPr lang="en-US" sz="1600" dirty="0"/>
              <a:t>	</a:t>
            </a:r>
            <a:r>
              <a:rPr sz="1600" dirty="0"/>
              <a:t>- Interim</a:t>
            </a:r>
            <a:r>
              <a:rPr lang="en-US" sz="1600" dirty="0"/>
              <a:t> </a:t>
            </a:r>
            <a:r>
              <a:rPr sz="1600" dirty="0"/>
              <a:t>Draft</a:t>
            </a:r>
          </a:p>
          <a:p>
            <a:pPr lvl="1">
              <a:defRPr sz="2300"/>
            </a:pPr>
            <a:r>
              <a:rPr sz="1600" dirty="0"/>
              <a:t>IPP Everywhere v1.1				- Stable Draft</a:t>
            </a:r>
          </a:p>
          <a:p>
            <a:pPr lvl="1">
              <a:defRPr sz="2300"/>
            </a:pPr>
            <a:r>
              <a:rPr sz="1600" dirty="0"/>
              <a:t>IPP Everywhere Printer Self-Certification 	</a:t>
            </a:r>
            <a:r>
              <a:rPr lang="en-US" sz="1600" dirty="0"/>
              <a:t>	</a:t>
            </a:r>
            <a:r>
              <a:rPr sz="1600" dirty="0"/>
              <a:t>- Prototype Draft</a:t>
            </a:r>
            <a:br>
              <a:rPr sz="1600" dirty="0"/>
            </a:br>
            <a:r>
              <a:rPr sz="1600" dirty="0"/>
              <a:t>Manual v1.1</a:t>
            </a:r>
          </a:p>
          <a:p>
            <a:pPr lvl="1">
              <a:defRPr sz="2300"/>
            </a:pPr>
            <a:r>
              <a:rPr sz="1600" dirty="0"/>
              <a:t>IPP Job Extensions v1.1			</a:t>
            </a:r>
            <a:r>
              <a:rPr lang="en-US" sz="1600" dirty="0"/>
              <a:t>	</a:t>
            </a:r>
            <a:r>
              <a:rPr sz="1600" dirty="0"/>
              <a:t>- Interim Draft</a:t>
            </a:r>
          </a:p>
          <a:p>
            <a:pPr lvl="1">
              <a:defRPr sz="2300"/>
            </a:pPr>
            <a:r>
              <a:rPr sz="1600" dirty="0"/>
              <a:t>IPP Job and Printer Extensions - Set 2 v2.0	</a:t>
            </a:r>
            <a:r>
              <a:rPr lang="en-US" sz="1600" dirty="0"/>
              <a:t>	</a:t>
            </a:r>
            <a:r>
              <a:rPr sz="1600" dirty="0"/>
              <a:t>- Initial Draft</a:t>
            </a:r>
          </a:p>
          <a:p>
            <a:pPr lvl="1">
              <a:defRPr sz="2300"/>
            </a:pPr>
            <a:r>
              <a:rPr sz="1600" dirty="0"/>
              <a:t>IPP System Service v1.0			</a:t>
            </a:r>
            <a:r>
              <a:rPr lang="en-US" sz="1600" dirty="0"/>
              <a:t>	</a:t>
            </a:r>
            <a:r>
              <a:rPr sz="1600" dirty="0"/>
              <a:t>- Prototype Draft</a:t>
            </a:r>
          </a:p>
          <a:p>
            <a:pPr lvl="1">
              <a:defRPr sz="2300"/>
            </a:pPr>
            <a:r>
              <a:rPr sz="1600" dirty="0"/>
              <a:t>MFD Alerts v1.1				</a:t>
            </a:r>
            <a:r>
              <a:rPr lang="en-US" sz="1600" dirty="0"/>
              <a:t>	</a:t>
            </a:r>
            <a:r>
              <a:rPr sz="1600" dirty="0"/>
              <a:t>- Initial Draft</a:t>
            </a:r>
          </a:p>
          <a:p>
            <a:pPr marL="269666" indent="-241092">
              <a:defRPr sz="2900"/>
            </a:pPr>
            <a:endParaRPr lang="en-US" sz="2400" dirty="0"/>
          </a:p>
          <a:p>
            <a:pPr marL="269666" indent="-241092">
              <a:defRPr sz="2900"/>
            </a:pPr>
            <a:r>
              <a:rPr sz="2400" dirty="0"/>
              <a:t>IPP Best Practices in development:</a:t>
            </a:r>
          </a:p>
          <a:p>
            <a:pPr lvl="1">
              <a:defRPr sz="2300"/>
            </a:pPr>
            <a:r>
              <a:rPr sz="1600" dirty="0"/>
              <a:t>IPP Authentication Methods			</a:t>
            </a:r>
            <a:r>
              <a:rPr lang="en-US" sz="1600" dirty="0"/>
              <a:t>	</a:t>
            </a:r>
            <a:r>
              <a:rPr sz="1600" dirty="0"/>
              <a:t>- Stable Draft</a:t>
            </a:r>
          </a:p>
          <a:p>
            <a:pPr lvl="1">
              <a:defRPr sz="2300"/>
            </a:pPr>
            <a:r>
              <a:rPr sz="1600" dirty="0"/>
              <a:t>IPP Encrypted Jobs and Documents		</a:t>
            </a:r>
            <a:r>
              <a:rPr lang="en-US" sz="1600" dirty="0"/>
              <a:t>	</a:t>
            </a:r>
            <a:r>
              <a:rPr sz="1600" dirty="0"/>
              <a:t>- Interim Draft</a:t>
            </a:r>
          </a:p>
          <a:p>
            <a:pPr lvl="1">
              <a:defRPr sz="2300"/>
            </a:pPr>
            <a:r>
              <a:rPr sz="1600" dirty="0"/>
              <a:t>PWG Safe G-Code Subset for 3D Printing	</a:t>
            </a:r>
            <a:r>
              <a:rPr lang="en-US" sz="1600" dirty="0"/>
              <a:t>	</a:t>
            </a:r>
            <a:r>
              <a:rPr sz="1600" dirty="0"/>
              <a:t>- Stable Draft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25</a:t>
            </a:fld>
            <a:endParaRPr/>
          </a:p>
        </p:txBody>
      </p:sp>
    </p:spTree>
    <p:extLst>
      <p:ext uri="{BB962C8B-B14F-4D97-AF65-F5344CB8AC3E}">
        <p14:creationId xmlns:p14="http://schemas.microsoft.com/office/powerpoint/2010/main" val="294677782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IPP WG: Status (2/2)"/>
          <p:cNvSpPr txBox="1">
            <a:spLocks noGrp="1"/>
          </p:cNvSpPr>
          <p:nvPr>
            <p:ph type="title"/>
          </p:nvPr>
        </p:nvSpPr>
        <p:spPr>
          <a:prstGeom prst="rect">
            <a:avLst/>
          </a:prstGeom>
        </p:spPr>
        <p:txBody>
          <a:bodyPr/>
          <a:lstStyle/>
          <a:p>
            <a:r>
              <a:t>IPP WG: Status (2/2)</a:t>
            </a:r>
          </a:p>
        </p:txBody>
      </p:sp>
      <p:sp>
        <p:nvSpPr>
          <p:cNvPr id="101" name="Up-to-date pending IANA registrations online:…"/>
          <p:cNvSpPr txBox="1">
            <a:spLocks noGrp="1"/>
          </p:cNvSpPr>
          <p:nvPr>
            <p:ph type="body" idx="1"/>
          </p:nvPr>
        </p:nvSpPr>
        <p:spPr>
          <a:prstGeom prst="rect">
            <a:avLst/>
          </a:prstGeom>
        </p:spPr>
        <p:txBody>
          <a:bodyPr>
            <a:normAutofit fontScale="92500"/>
          </a:bodyPr>
          <a:lstStyle/>
          <a:p>
            <a:r>
              <a:t>Up-to-date pending IANA registrations online:</a:t>
            </a:r>
          </a:p>
          <a:p>
            <a:pPr lvl="1"/>
            <a:r>
              <a:rPr u="sng">
                <a:hlinkClick r:id="rId2"/>
              </a:rPr>
              <a:t>http://www.pwg.org/ipp/ipp-registrations.xml</a:t>
            </a:r>
          </a:p>
          <a:p>
            <a:pPr lvl="1"/>
            <a:r>
              <a:t>Continue to maintain this in parallel for new specifications</a:t>
            </a:r>
          </a:p>
          <a:p>
            <a:pPr lvl="1"/>
            <a:r>
              <a:t>Github repository: </a:t>
            </a:r>
            <a:r>
              <a:rPr u="sng">
                <a:hlinkClick r:id="rId3"/>
              </a:rPr>
              <a:t>https://github.com/istopwg/ippregistry</a:t>
            </a:r>
            <a:br/>
            <a:endParaRPr/>
          </a:p>
          <a:p>
            <a:r>
              <a:t>IPP Everywhere Printer Self-Certifications:</a:t>
            </a:r>
          </a:p>
          <a:p>
            <a:pPr lvl="1"/>
            <a:r>
              <a:rPr u="sng">
                <a:hlinkClick r:id="rId4"/>
              </a:rPr>
              <a:t>https://www.pwg.org/printers</a:t>
            </a:r>
            <a:r>
              <a:t> </a:t>
            </a:r>
          </a:p>
          <a:p>
            <a:pPr lvl="1"/>
            <a:r>
              <a:t>355 printers currently listed (tripled since August 2017)</a:t>
            </a:r>
          </a:p>
          <a:p>
            <a:pPr lvl="1"/>
            <a:r>
              <a:t>Second 1.0 self-certification tools update released in October 2017</a:t>
            </a:r>
          </a:p>
          <a:p>
            <a:pPr lvl="1"/>
            <a:r>
              <a:t>Third 1.0 self-certification tools update released in November 2018</a:t>
            </a:r>
            <a:br/>
            <a:endParaRPr/>
          </a:p>
          <a:p>
            <a:r>
              <a:t>IPP Sample Code:</a:t>
            </a:r>
          </a:p>
          <a:p>
            <a:pPr lvl="1"/>
            <a:r>
              <a:t>Github repository:</a:t>
            </a:r>
          </a:p>
          <a:p>
            <a:pPr lvl="2"/>
            <a:r>
              <a:rPr u="sng">
                <a:hlinkClick r:id="rId5"/>
              </a:rPr>
              <a:t>https://github.com/istopwg/ippsample</a:t>
            </a:r>
          </a:p>
          <a:p>
            <a:pPr lvl="1"/>
            <a:r>
              <a:t>Fork of CUPS code includes ippfind, ippproxy, ippserver, ipptool, ipptransform, and ipptransform3d</a:t>
            </a:r>
          </a:p>
        </p:txBody>
      </p:sp>
      <p:sp>
        <p:nvSpPr>
          <p:cNvPr id="10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26</a:t>
            </a:fld>
            <a:endParaRPr/>
          </a:p>
        </p:txBody>
      </p:sp>
    </p:spTree>
    <p:extLst>
      <p:ext uri="{BB962C8B-B14F-4D97-AF65-F5344CB8AC3E}">
        <p14:creationId xmlns:p14="http://schemas.microsoft.com/office/powerpoint/2010/main" val="72211297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IPP WG: More Information"/>
          <p:cNvSpPr txBox="1">
            <a:spLocks noGrp="1"/>
          </p:cNvSpPr>
          <p:nvPr>
            <p:ph type="title"/>
          </p:nvPr>
        </p:nvSpPr>
        <p:spPr>
          <a:prstGeom prst="rect">
            <a:avLst/>
          </a:prstGeom>
        </p:spPr>
        <p:txBody>
          <a:bodyPr/>
          <a:lstStyle/>
          <a:p>
            <a:r>
              <a:t>IPP WG: More Information</a:t>
            </a:r>
          </a:p>
        </p:txBody>
      </p:sp>
      <p:sp>
        <p:nvSpPr>
          <p:cNvPr id="110"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hlinkClick r:id="rId2"/>
              </a:rPr>
              <a:t>https://www.pwg.org/ipp/index.html</a:t>
            </a:r>
            <a:r>
              <a:t> </a:t>
            </a:r>
          </a:p>
          <a:p>
            <a:r>
              <a:t>Subscribe to the IPP mailing list </a:t>
            </a:r>
          </a:p>
          <a:p>
            <a:pPr lvl="1"/>
            <a:r>
              <a:rPr u="sng">
                <a:hlinkClick r:id="rId3"/>
              </a:rPr>
              <a:t>https://www.pwg.org/mailman/listinfo/ipp</a:t>
            </a:r>
          </a:p>
          <a:p>
            <a:r>
              <a:t>IPP WG holds bi-weekly phone conferences announced on the IPP mailing list</a:t>
            </a:r>
          </a:p>
          <a:p>
            <a:pPr lvl="1"/>
            <a:r>
              <a:t>Next conference calls scheduled for Thursday, February 28, 2018 and March 14, 2019 at 3pm ET</a:t>
            </a:r>
          </a:p>
        </p:txBody>
      </p:sp>
      <p:sp>
        <p:nvSpPr>
          <p:cNvPr id="111"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27</a:t>
            </a:fld>
            <a:endParaRPr/>
          </a:p>
        </p:txBody>
      </p:sp>
    </p:spTree>
    <p:extLst>
      <p:ext uri="{BB962C8B-B14F-4D97-AF65-F5344CB8AC3E}">
        <p14:creationId xmlns:p14="http://schemas.microsoft.com/office/powerpoint/2010/main" val="25327459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sz="2800" dirty="0"/>
              <a:t>Trusted Computing Group (TCG)</a:t>
            </a:r>
          </a:p>
        </p:txBody>
      </p:sp>
      <p:sp>
        <p:nvSpPr>
          <p:cNvPr id="369" name="Shape 369"/>
          <p:cNvSpPr>
            <a:spLocks noGrp="1"/>
          </p:cNvSpPr>
          <p:nvPr>
            <p:ph type="body" idx="1"/>
          </p:nvPr>
        </p:nvSpPr>
        <p:spPr>
          <a:prstGeom prst="rect">
            <a:avLst/>
          </a:prstGeom>
        </p:spPr>
        <p:txBody>
          <a:bodyPr>
            <a:normAutofit fontScale="70000" lnSpcReduction="20000"/>
          </a:bodyPr>
          <a:lstStyle/>
          <a:p>
            <a:pPr marL="305608" indent="-264968">
              <a:defRPr sz="1700"/>
            </a:pPr>
            <a:r>
              <a:rPr lang="en-US" b="1" dirty="0"/>
              <a:t>Next TCG Members Meetings</a:t>
            </a:r>
            <a:endParaRPr lang="en-US" dirty="0"/>
          </a:p>
          <a:p>
            <a:pPr marL="767715" lvl="1" indent="-269875">
              <a:defRPr sz="1700"/>
            </a:pPr>
            <a:r>
              <a:rPr lang="en-US" sz="1600" dirty="0"/>
              <a:t>25-28 February 2019 – Seoul, South Korea – Ira to call in</a:t>
            </a:r>
          </a:p>
          <a:p>
            <a:pPr marL="767715" lvl="1" indent="-269875">
              <a:defRPr sz="1700"/>
            </a:pPr>
            <a:r>
              <a:rPr lang="en-US" sz="1600" dirty="0"/>
              <a:t>10-13 June 2019 – Warsaw, Poland – Ira to call in – conflicts w/ ESCAR USA 12-13 June 2019</a:t>
            </a:r>
          </a:p>
          <a:p>
            <a:pPr marL="305608" indent="-264968">
              <a:defRPr sz="1700"/>
            </a:pPr>
            <a:r>
              <a:rPr lang="en-US" b="1" dirty="0"/>
              <a:t>Trusted Mobility Solutions (TMS) </a:t>
            </a:r>
            <a:r>
              <a:rPr lang="en-US" dirty="0"/>
              <a:t>– Ira is co-chair and co-editor</a:t>
            </a:r>
          </a:p>
          <a:p>
            <a:pPr marL="767715" lvl="1" indent="-269875">
              <a:defRPr sz="1700"/>
            </a:pPr>
            <a:r>
              <a:rPr lang="en-US" sz="1600" dirty="0"/>
              <a:t>Scope: mobile phones, telecom networks, enterprise/financial BYOD</a:t>
            </a:r>
          </a:p>
          <a:p>
            <a:pPr marL="767715" lvl="1" indent="-269875">
              <a:defRPr sz="1700"/>
            </a:pPr>
            <a:r>
              <a:rPr lang="en-US" sz="1600" dirty="0"/>
              <a:t>Formal liaisons – </a:t>
            </a:r>
            <a:r>
              <a:rPr lang="en-US" sz="1600" dirty="0">
                <a:solidFill>
                  <a:srgbClr val="0070C0"/>
                </a:solidFill>
              </a:rPr>
              <a:t>ATIS</a:t>
            </a:r>
            <a:r>
              <a:rPr lang="en-US" sz="1600" dirty="0"/>
              <a:t> (5G Security), ETSI (NFV and MEC), Global Platform (TEE and SE)</a:t>
            </a:r>
          </a:p>
          <a:p>
            <a:pPr marL="767715" lvl="1" indent="-269875">
              <a:defRPr sz="1700"/>
            </a:pPr>
            <a:r>
              <a:rPr lang="en-US" sz="1600" dirty="0">
                <a:solidFill>
                  <a:srgbClr val="0070C0"/>
                </a:solidFill>
              </a:rPr>
              <a:t>ATIS/TCG – joint work on 5G security and runtime integrity</a:t>
            </a:r>
          </a:p>
          <a:p>
            <a:pPr marL="767715" lvl="1" indent="-269875">
              <a:defRPr sz="1700"/>
            </a:pPr>
            <a:r>
              <a:rPr lang="en-US" sz="1600" dirty="0">
                <a:solidFill>
                  <a:srgbClr val="0070C0"/>
                </a:solidFill>
              </a:rPr>
              <a:t>GP/TCG – joint work on remote attestation, GP/TCG security mgmt, and runtime integrity</a:t>
            </a:r>
          </a:p>
          <a:p>
            <a:pPr marL="767715" lvl="1" indent="-269875">
              <a:defRPr sz="1700"/>
            </a:pPr>
            <a:r>
              <a:rPr lang="en-US" sz="1600" dirty="0"/>
              <a:t>Informal liaisons – </a:t>
            </a:r>
            <a:r>
              <a:rPr lang="en-US" sz="1600" dirty="0">
                <a:solidFill>
                  <a:srgbClr val="0070C0"/>
                </a:solidFill>
              </a:rPr>
              <a:t>GSMA</a:t>
            </a:r>
            <a:r>
              <a:rPr lang="en-US" sz="1600" dirty="0"/>
              <a:t>, 3GPP, ITU-T, SAE, IETF TLS, IETF SACM, US NIST</a:t>
            </a:r>
          </a:p>
          <a:p>
            <a:pPr marL="767715" lvl="1" indent="-269875">
              <a:defRPr sz="1700"/>
            </a:pPr>
            <a:r>
              <a:rPr lang="en-US" sz="1600" i="1" dirty="0">
                <a:solidFill>
                  <a:srgbClr val="0070C0"/>
                </a:solidFill>
              </a:rPr>
              <a:t>TCG TMS Use Cases v2 – published September 2018</a:t>
            </a:r>
          </a:p>
          <a:p>
            <a:pPr marL="305608" indent="-264968">
              <a:defRPr sz="1700"/>
            </a:pPr>
            <a:r>
              <a:rPr lang="en-US" b="1" dirty="0"/>
              <a:t>Mobile Platform (MPWG) </a:t>
            </a:r>
            <a:r>
              <a:rPr lang="en-US" dirty="0"/>
              <a:t>– Ira is co-editor</a:t>
            </a:r>
          </a:p>
          <a:p>
            <a:pPr marL="762808" lvl="1" indent="-264968">
              <a:defRPr sz="1700"/>
            </a:pPr>
            <a:r>
              <a:rPr lang="en-US" sz="1600" dirty="0"/>
              <a:t>Scope: mobile phones, PDAs, eBook readers, etc.</a:t>
            </a:r>
          </a:p>
          <a:p>
            <a:pPr marL="762808" lvl="1" indent="-264968">
              <a:defRPr sz="1700"/>
            </a:pPr>
            <a:r>
              <a:rPr lang="en-US" sz="1600" dirty="0"/>
              <a:t>Formal liaisons – </a:t>
            </a:r>
            <a:r>
              <a:rPr lang="en-US" sz="1600" dirty="0">
                <a:solidFill>
                  <a:srgbClr val="0070C0"/>
                </a:solidFill>
              </a:rPr>
              <a:t>ATIS</a:t>
            </a:r>
            <a:r>
              <a:rPr lang="en-US" sz="1600" dirty="0"/>
              <a:t> (5G Security), Global Platform (TEE)</a:t>
            </a:r>
          </a:p>
          <a:p>
            <a:pPr marL="762808" lvl="1" indent="-264968">
              <a:defRPr sz="1700"/>
            </a:pPr>
            <a:r>
              <a:rPr lang="en-US" sz="1600" i="1" dirty="0">
                <a:solidFill>
                  <a:srgbClr val="0070C0"/>
                </a:solidFill>
              </a:rPr>
              <a:t>TCG Mobile Runtime Integrity Preservation – public review in Q1 2019</a:t>
            </a:r>
          </a:p>
          <a:p>
            <a:pPr marL="762808" lvl="1" indent="-264968">
              <a:defRPr sz="1700"/>
            </a:pPr>
            <a:r>
              <a:rPr lang="en-US" sz="1600" i="1" dirty="0">
                <a:solidFill>
                  <a:schemeClr val="tx1"/>
                </a:solidFill>
              </a:rPr>
              <a:t>TCG/GP collaboration – Integrating GP and TCG Security Technologies</a:t>
            </a:r>
          </a:p>
          <a:p>
            <a:pPr marL="362758" indent="-264968">
              <a:defRPr sz="1700"/>
            </a:pPr>
            <a:r>
              <a:rPr lang="en-US" b="1" dirty="0"/>
              <a:t>Recent Specifications</a:t>
            </a:r>
          </a:p>
          <a:p>
            <a:pPr marL="762808" lvl="1" indent="-264968">
              <a:defRPr sz="1700"/>
            </a:pPr>
            <a:r>
              <a:rPr lang="en-US" sz="1600" dirty="0">
                <a:solidFill>
                  <a:srgbClr val="0070C0"/>
                </a:solidFill>
                <a:hlinkClick r:id="rId2"/>
              </a:rPr>
              <a:t>http://www.trustedcomputinggroup.org/resources</a:t>
            </a:r>
            <a:endParaRPr lang="en-US" sz="1600" dirty="0">
              <a:solidFill>
                <a:srgbClr val="0070C0"/>
              </a:solidFill>
            </a:endParaRPr>
          </a:p>
          <a:p>
            <a:pPr marL="762808" lvl="1" indent="-264968">
              <a:defRPr sz="1700"/>
            </a:pPr>
            <a:r>
              <a:rPr lang="en-US" sz="1600" i="1" dirty="0">
                <a:solidFill>
                  <a:srgbClr val="0070C0"/>
                </a:solidFill>
              </a:rPr>
              <a:t>TCG Trusted Platform Module 2.0 r1.50 – public review January 2019</a:t>
            </a:r>
          </a:p>
          <a:p>
            <a:pPr marL="762808" lvl="1" indent="-264968">
              <a:defRPr sz="1700"/>
            </a:pPr>
            <a:r>
              <a:rPr lang="en-US" sz="1600" i="1" dirty="0">
                <a:solidFill>
                  <a:schemeClr val="tx1"/>
                </a:solidFill>
              </a:rPr>
              <a:t>TCG Storage Opal Test Cases v1.0 r1.14 – public review January 2019</a:t>
            </a:r>
          </a:p>
          <a:p>
            <a:pPr marL="762808" lvl="1" indent="-264968">
              <a:defRPr sz="1700"/>
            </a:pPr>
            <a:r>
              <a:rPr lang="en-US" sz="1600" i="1" dirty="0">
                <a:solidFill>
                  <a:srgbClr val="0070C0"/>
                </a:solidFill>
              </a:rPr>
              <a:t>TCG Architect’s Guide Portable Device Security Using TNC – published November 2018</a:t>
            </a:r>
          </a:p>
          <a:p>
            <a:pPr marL="762808" lvl="1" indent="-264968">
              <a:defRPr sz="1700"/>
            </a:pPr>
            <a:r>
              <a:rPr lang="en-US" sz="1600" i="1" dirty="0">
                <a:solidFill>
                  <a:schemeClr val="tx1"/>
                </a:solidFill>
              </a:rPr>
              <a:t>TCG EK Credential Profile for TPM  v2.0 – publication approved November 2018</a:t>
            </a:r>
          </a:p>
          <a:p>
            <a:pPr marL="762808" lvl="1" indent="-264968">
              <a:defRPr sz="1700"/>
            </a:pPr>
            <a:r>
              <a:rPr lang="en-US" sz="1600" i="1" dirty="0">
                <a:solidFill>
                  <a:srgbClr val="0070C0"/>
                </a:solidFill>
              </a:rPr>
              <a:t>TCG PC Client Platform Firmware Profile r1.04 – public review November 2018 </a:t>
            </a:r>
          </a:p>
          <a:p>
            <a:pPr marL="762808" lvl="1" indent="-264968">
              <a:defRPr sz="1700"/>
            </a:pPr>
            <a:r>
              <a:rPr lang="en-US" sz="1600" i="1" dirty="0">
                <a:solidFill>
                  <a:schemeClr val="tx1"/>
                </a:solidFill>
              </a:rPr>
              <a:t>TCG Storage Security Subsystem Class: Ruby v1.0 – public review November 2018 </a:t>
            </a:r>
          </a:p>
          <a:p>
            <a:pPr marL="762808" lvl="1" indent="-264968">
              <a:defRPr sz="1700"/>
            </a:pPr>
            <a:r>
              <a:rPr lang="en-US" sz="1600" i="1" dirty="0">
                <a:solidFill>
                  <a:srgbClr val="0070C0"/>
                </a:solidFill>
              </a:rPr>
              <a:t>TCG TMS Use Cases v2 – published September 2018</a:t>
            </a:r>
          </a:p>
          <a:p>
            <a:pPr marL="762808" lvl="1" indent="-264968">
              <a:defRPr sz="1700"/>
            </a:pPr>
            <a:r>
              <a:rPr lang="en-US" sz="1600" i="1" dirty="0">
                <a:solidFill>
                  <a:srgbClr val="0070C0"/>
                </a:solidFill>
              </a:rPr>
              <a:t>TCG Trusted Network Communications for Mobile Platforms – published September 2018</a:t>
            </a:r>
          </a:p>
          <a:p>
            <a:pPr marL="762808" lvl="1" indent="-264968">
              <a:defRPr sz="1700"/>
            </a:pPr>
            <a:r>
              <a:rPr lang="en-US" sz="1600" dirty="0">
                <a:solidFill>
                  <a:schemeClr val="tx1"/>
                </a:solidFill>
              </a:rPr>
              <a:t>TCG Protection Profile Automotive-Thin TPM/2.0 – public review September 2018</a:t>
            </a:r>
          </a:p>
        </p:txBody>
      </p:sp>
      <p:sp>
        <p:nvSpPr>
          <p:cNvPr id="6" name="Shape 334">
            <a:extLst>
              <a:ext uri="{FF2B5EF4-FFF2-40B4-BE49-F238E27FC236}">
                <a16:creationId xmlns:a16="http://schemas.microsoft.com/office/drawing/2014/main" id="{59A7B54C-A72B-3849-96B2-DB62988CAAD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29</a:t>
            </a:fld>
            <a:endParaRPr/>
          </a:p>
        </p:txBody>
      </p:sp>
    </p:spTree>
    <p:extLst>
      <p:ext uri="{BB962C8B-B14F-4D97-AF65-F5344CB8AC3E}">
        <p14:creationId xmlns:p14="http://schemas.microsoft.com/office/powerpoint/2010/main" val="140362419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 for the Week</a:t>
            </a:r>
          </a:p>
          <a:p>
            <a:r>
              <a:rPr dirty="0"/>
              <a:t>Future PWG Meeting Schedule</a:t>
            </a:r>
          </a:p>
          <a:p>
            <a:r>
              <a:rPr dirty="0"/>
              <a:t>201</a:t>
            </a:r>
            <a:r>
              <a:rPr lang="en-US" dirty="0"/>
              <a:t>9</a:t>
            </a:r>
            <a:r>
              <a:rPr dirty="0"/>
              <a:t> Membership</a:t>
            </a:r>
          </a:p>
          <a:p>
            <a:r>
              <a:rPr dirty="0"/>
              <a:t>PWG Officers</a:t>
            </a:r>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800" dirty="0"/>
              <a:t>Internet Engineering Task Force (IETF)</a:t>
            </a:r>
            <a:endParaRPr sz="28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62500" lnSpcReduction="20000"/>
          </a:bodyPr>
          <a:lstStyle/>
          <a:p>
            <a:pPr marL="305608" indent="-264968">
              <a:defRPr sz="1700"/>
            </a:pPr>
            <a:r>
              <a:rPr lang="en-US" b="1" dirty="0"/>
              <a:t>Next IETF Members Meetings</a:t>
            </a:r>
            <a:endParaRPr lang="en-US" sz="1500" dirty="0"/>
          </a:p>
          <a:p>
            <a:pPr marL="767715" lvl="1" indent="-269875">
              <a:defRPr sz="1700"/>
            </a:pPr>
            <a:r>
              <a:rPr lang="en-US" sz="1500" dirty="0"/>
              <a:t>IETF 104 – 23-29 March 2019 – Prague, Czech Republic – Ira to call in – conflicts w/ Detroit Auto Cyber 28-29 March 2019</a:t>
            </a:r>
          </a:p>
          <a:p>
            <a:pPr marL="767715" lvl="1" indent="-269875">
              <a:defRPr sz="1700"/>
            </a:pPr>
            <a:r>
              <a:rPr lang="en-US" sz="1500" dirty="0"/>
              <a:t>IETF 105 – 20-26 July 2019 – Montreal, Canada – Ira to call in</a:t>
            </a:r>
          </a:p>
          <a:p>
            <a:pPr marL="305608" indent="-264968">
              <a:defRPr sz="1700"/>
            </a:pPr>
            <a:r>
              <a:rPr lang="en-US" b="1" dirty="0"/>
              <a:t>Transport Layer Security (TLS)</a:t>
            </a:r>
            <a:endParaRPr lang="en-US" sz="1600" dirty="0"/>
          </a:p>
          <a:p>
            <a:pPr marL="767715" lvl="1" indent="-269875">
              <a:defRPr sz="1700"/>
            </a:pPr>
            <a:r>
              <a:rPr lang="en-US" sz="1500" dirty="0"/>
              <a:t>TLS/1.3 – RFC 8446 – August 2018</a:t>
            </a:r>
            <a:br>
              <a:rPr lang="en-US" sz="1500" dirty="0"/>
            </a:br>
            <a:r>
              <a:rPr lang="en-US" sz="1500" dirty="0">
                <a:hlinkClick r:id="rId2"/>
              </a:rPr>
              <a:t>https://tools.ietf.org/html/rfc8446</a:t>
            </a:r>
            <a:endParaRPr lang="en-US" sz="1500" dirty="0"/>
          </a:p>
          <a:p>
            <a:pPr marL="767715" lvl="1" indent="-269875">
              <a:defRPr sz="1700"/>
            </a:pPr>
            <a:r>
              <a:rPr lang="en-US" sz="1500" dirty="0"/>
              <a:t>DTLS/1.3 – draft-30 – November 2018 – revision needed from TLS WG Last Call</a:t>
            </a:r>
            <a:br>
              <a:rPr lang="en-US" sz="1500" dirty="0"/>
            </a:br>
            <a:r>
              <a:rPr lang="en-US" sz="1500" dirty="0"/>
              <a:t> </a:t>
            </a:r>
            <a:r>
              <a:rPr lang="en-US" sz="1500" dirty="0">
                <a:hlinkClick r:id="rId3"/>
              </a:rPr>
              <a:t>https://datatracker.ietf.org/doc/draft-ietf-tls-dtls13/</a:t>
            </a:r>
            <a:endParaRPr lang="en-US" sz="1500" dirty="0"/>
          </a:p>
          <a:p>
            <a:pPr marL="367665" indent="-269875">
              <a:defRPr sz="1700"/>
            </a:pPr>
            <a:r>
              <a:rPr lang="en-US" sz="1700" b="1" dirty="0"/>
              <a:t>Security Automation and Continuous Monitoring (SACM)</a:t>
            </a:r>
          </a:p>
          <a:p>
            <a:pPr marL="767715" lvl="1" indent="-269875">
              <a:defRPr sz="1700"/>
            </a:pPr>
            <a:r>
              <a:rPr lang="en-US" sz="1500" dirty="0"/>
              <a:t>SACM Terminology – draft-16 – December 2018</a:t>
            </a:r>
            <a:br>
              <a:rPr lang="en-US" sz="1500" dirty="0"/>
            </a:br>
            <a:r>
              <a:rPr lang="en-US" sz="1500" dirty="0">
                <a:hlinkClick r:id="rId4"/>
              </a:rPr>
              <a:t>https://datatracker.ietf.org/doc/draft-ietf-sacm-terminology/</a:t>
            </a:r>
            <a:endParaRPr lang="en-US" sz="1500" dirty="0"/>
          </a:p>
          <a:p>
            <a:pPr marL="767715" lvl="1" indent="-269875">
              <a:defRPr sz="1700"/>
            </a:pPr>
            <a:r>
              <a:rPr lang="en-US" sz="1500" dirty="0"/>
              <a:t>Concise Software Identifiers – draft-08 – November 2018</a:t>
            </a:r>
            <a:br>
              <a:rPr lang="en-US" sz="1500" dirty="0"/>
            </a:br>
            <a:r>
              <a:rPr lang="en-US" sz="1500" dirty="0">
                <a:hlinkClick r:id="rId5"/>
              </a:rPr>
              <a:t>https://datatracker.ietf.org/doc/draft-ietf-sacm-coswid/</a:t>
            </a:r>
            <a:endParaRPr lang="en-US" sz="1500" dirty="0"/>
          </a:p>
          <a:p>
            <a:pPr marL="767715" lvl="1" indent="-269875">
              <a:defRPr sz="1700"/>
            </a:pPr>
            <a:r>
              <a:rPr lang="en-US" sz="1500" dirty="0"/>
              <a:t>SACM Endpoint Posture Collection Profile – draft-03 – September 2018</a:t>
            </a:r>
            <a:br>
              <a:rPr lang="en-US" sz="1500" dirty="0"/>
            </a:br>
            <a:r>
              <a:rPr lang="en-US" sz="1500" dirty="0">
                <a:hlinkClick r:id="rId6"/>
              </a:rPr>
              <a:t>https://datatracker.ietf.org/doc/draft-ietf-sacm-ecp/</a:t>
            </a:r>
            <a:endParaRPr lang="en-US" sz="1500" dirty="0"/>
          </a:p>
          <a:p>
            <a:pPr marL="305608" indent="-264968">
              <a:defRPr sz="1700"/>
            </a:pPr>
            <a:r>
              <a:rPr lang="en-US" sz="1700" b="1" dirty="0"/>
              <a:t>Concise Binary Object Representation (CBOR)</a:t>
            </a:r>
            <a:endParaRPr lang="en-US" sz="1700" dirty="0"/>
          </a:p>
          <a:p>
            <a:pPr marL="762808" lvl="1" indent="-264968">
              <a:defRPr sz="1700"/>
            </a:pPr>
            <a:r>
              <a:rPr lang="en-US" sz="1500" dirty="0"/>
              <a:t>Concise Binary Object Representation (CBOR) – draft-05 – January 2019</a:t>
            </a:r>
            <a:br>
              <a:rPr lang="en-US" sz="1500" dirty="0"/>
            </a:br>
            <a:r>
              <a:rPr lang="en-US" sz="1500" dirty="0">
                <a:hlinkClick r:id="rId7"/>
              </a:rPr>
              <a:t>https://datatracker.ietf.org/doc/draft-ietf-cbor-7049bis/</a:t>
            </a:r>
            <a:endParaRPr lang="en-US" sz="1500" dirty="0"/>
          </a:p>
          <a:p>
            <a:pPr marL="762808" lvl="1" indent="-264968">
              <a:defRPr sz="1700"/>
            </a:pPr>
            <a:r>
              <a:rPr lang="en-US" sz="1500" dirty="0"/>
              <a:t>Concise Data Definition </a:t>
            </a:r>
            <a:r>
              <a:rPr lang="en-US" sz="1500" dirty="0" err="1"/>
              <a:t>Danguage</a:t>
            </a:r>
            <a:r>
              <a:rPr lang="en-US" sz="1500" dirty="0"/>
              <a:t> (CDDL) – draft-06 – November 2018 – completed IETF Last Call</a:t>
            </a:r>
            <a:br>
              <a:rPr lang="en-US" sz="1500" dirty="0"/>
            </a:br>
            <a:r>
              <a:rPr lang="en-US" sz="1500" dirty="0">
                <a:hlinkClick r:id="rId8"/>
              </a:rPr>
              <a:t>https://datatracker.ietf.org/doc/draft-ietf-cbor-cddl</a:t>
            </a:r>
            <a:r>
              <a:rPr lang="en-US" sz="1500" dirty="0"/>
              <a:t> - JSON/CBOR schema</a:t>
            </a:r>
          </a:p>
          <a:p>
            <a:pPr marL="362758" indent="-264968">
              <a:defRPr sz="1700"/>
            </a:pPr>
            <a:r>
              <a:rPr lang="en-US" sz="1700" b="1" dirty="0"/>
              <a:t>IRTF Crypto Forum Research Group (CFRG) </a:t>
            </a:r>
            <a:r>
              <a:rPr lang="en-US" sz="1700" dirty="0"/>
              <a:t>– future algorithms</a:t>
            </a:r>
          </a:p>
          <a:p>
            <a:pPr marL="762808" lvl="1" indent="-264968">
              <a:defRPr sz="1700"/>
            </a:pPr>
            <a:r>
              <a:rPr lang="en-US" sz="1500" dirty="0"/>
              <a:t>Pairing Friendly Curves – draft-00 – January 2019 – addresses the BN_256 weakness (only 100-bit security)</a:t>
            </a:r>
            <a:br>
              <a:rPr lang="en-US" sz="1500" dirty="0"/>
            </a:br>
            <a:r>
              <a:rPr lang="en-US" sz="1500" dirty="0">
                <a:hlinkClick r:id="rId9"/>
              </a:rPr>
              <a:t>https://datatracker.ietf.org/doc/draft-yonezawa-pairing-friendly-curves/</a:t>
            </a:r>
            <a:endParaRPr lang="en-US" sz="1500" dirty="0"/>
          </a:p>
          <a:p>
            <a:pPr marL="762808" lvl="1" indent="-264968">
              <a:defRPr sz="1700"/>
            </a:pPr>
            <a:r>
              <a:rPr lang="en-US" sz="1500" dirty="0"/>
              <a:t>Hash-Based Signatures – draft-15 – January 2019 – complementary to XMSS (RFC 8391)</a:t>
            </a:r>
            <a:br>
              <a:rPr lang="en-US" sz="1500" dirty="0"/>
            </a:br>
            <a:r>
              <a:rPr lang="en-US" sz="1500" dirty="0">
                <a:hlinkClick r:id="rId10"/>
              </a:rPr>
              <a:t>https://datatracker.ietf.org/doc/draft-mcgrew-hash-sigs/</a:t>
            </a:r>
            <a:endParaRPr lang="en-US" sz="1500" dirty="0"/>
          </a:p>
          <a:p>
            <a:pPr marL="762808" lvl="1" indent="-264968">
              <a:defRPr sz="1700"/>
            </a:pPr>
            <a:r>
              <a:rPr lang="en-US" sz="1500" dirty="0"/>
              <a:t>Re-keying Mechanisms for Symmetric Keys – draft-14 – December 2018</a:t>
            </a:r>
            <a:br>
              <a:rPr lang="en-US" sz="1500" dirty="0"/>
            </a:br>
            <a:r>
              <a:rPr lang="en-US" sz="1500" dirty="0">
                <a:hlinkClick r:id="rId11"/>
              </a:rPr>
              <a:t>https://datatracker.ietf.org/doc/draft-irtf-cfrg-re-keying/</a:t>
            </a:r>
            <a:endParaRPr lang="en-US" sz="1500" dirty="0"/>
          </a:p>
          <a:p>
            <a:pPr marL="762808" lvl="1" indent="-264968">
              <a:defRPr sz="1700"/>
            </a:pPr>
            <a:r>
              <a:rPr lang="en-US" sz="1500" dirty="0"/>
              <a:t>Memory-hard Argon2 password hash and proof-of-work – draft-04 – November 2018</a:t>
            </a:r>
            <a:br>
              <a:rPr lang="en-US" sz="1500" dirty="0"/>
            </a:br>
            <a:r>
              <a:rPr lang="en-US" sz="1500" dirty="0">
                <a:hlinkClick r:id="rId12"/>
              </a:rPr>
              <a:t>https://datatracker.ietf.org/doc/draft-irtf-cfrg-argon2/</a:t>
            </a:r>
            <a:endParaRPr lang="en-US" sz="1500" dirty="0"/>
          </a:p>
          <a:p>
            <a:pPr marL="762808" lvl="1" indent="-264968">
              <a:defRPr sz="1700"/>
            </a:pPr>
            <a:r>
              <a:rPr lang="en-US" sz="1500" dirty="0"/>
              <a:t>Randomness Improvements for Security Protocols – draft-03 – October 2018 – fundamental</a:t>
            </a:r>
            <a:br>
              <a:rPr lang="en-US" sz="1500" dirty="0"/>
            </a:br>
            <a:r>
              <a:rPr lang="en-US" sz="1500" dirty="0">
                <a:hlinkClick r:id="rId13"/>
              </a:rPr>
              <a:t>https://datatracker.ietf.org/doc/draft-irtf-cfrg-randomness-improvements/</a:t>
            </a:r>
          </a:p>
          <a:p>
            <a:pPr marL="762808" lvl="1" indent="-264968">
              <a:defRPr sz="1700"/>
            </a:pPr>
            <a:r>
              <a:rPr lang="en-US" sz="1500" dirty="0"/>
              <a:t>Extended Hash-Based Signatures (XMSS) – RFC 8391 – May 2018</a:t>
            </a:r>
            <a:br>
              <a:rPr lang="en-US" sz="1500" dirty="0"/>
            </a:br>
            <a:r>
              <a:rPr lang="en-US" sz="1500" dirty="0">
                <a:hlinkClick r:id="rId14"/>
              </a:rPr>
              <a:t>https://datatracker.ietf.org/doc/rfc8391/</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30</a:t>
            </a:fld>
            <a:endParaRPr/>
          </a:p>
        </p:txBody>
      </p:sp>
    </p:spTree>
    <p:extLst>
      <p:ext uri="{BB962C8B-B14F-4D97-AF65-F5344CB8AC3E}">
        <p14:creationId xmlns:p14="http://schemas.microsoft.com/office/powerpoint/2010/main" val="192569065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fontScale="92500" lnSpcReduction="20000"/>
          </a:bodyPr>
          <a:lstStyle/>
          <a:p>
            <a:pPr>
              <a:buFont typeface="Arial" pitchFamily="34" charset="0"/>
              <a:buChar char="•"/>
            </a:pPr>
            <a:r>
              <a:rPr lang="en-US" dirty="0"/>
              <a:t>Linux Foundation OP Google Summer of Code 2018</a:t>
            </a:r>
          </a:p>
          <a:p>
            <a:pPr lvl="1">
              <a:buFont typeface="Arial" pitchFamily="34" charset="0"/>
              <a:buChar char="•"/>
            </a:pPr>
            <a:r>
              <a:rPr lang="en-US" dirty="0"/>
              <a:t>Lots of good work and contributions to PWG's GitHub projects</a:t>
            </a:r>
          </a:p>
          <a:p>
            <a:pPr lvl="1">
              <a:buFont typeface="Arial" pitchFamily="34" charset="0"/>
              <a:buChar char="•"/>
            </a:pPr>
            <a:r>
              <a:rPr lang="en-US" dirty="0"/>
              <a:t>Close reading of a number of PWG specs revealed additional errata – now in progress for several PWG specs</a:t>
            </a:r>
          </a:p>
          <a:p>
            <a:pPr lvl="1">
              <a:buFont typeface="Arial" pitchFamily="34" charset="0"/>
              <a:buChar char="•"/>
            </a:pPr>
            <a:r>
              <a:rPr lang="en-US" dirty="0"/>
              <a:t>Thanks to Linux OpenPrinting coordinators, mentors, and all the students for your hard work and contributions!</a:t>
            </a:r>
          </a:p>
          <a:p>
            <a:pPr>
              <a:buFont typeface="Arial" pitchFamily="34" charset="0"/>
              <a:buChar char="•"/>
            </a:pPr>
            <a:r>
              <a:rPr lang="en-US" dirty="0"/>
              <a:t>Linux Foundation OP Google Summer of Code 2019</a:t>
            </a:r>
          </a:p>
          <a:p>
            <a:pPr lvl="1">
              <a:buFont typeface="Arial" pitchFamily="34" charset="0"/>
              <a:buChar char="•"/>
            </a:pPr>
            <a:r>
              <a:rPr lang="en-US" dirty="0"/>
              <a:t>Generic Framework: Printer Application from Legacy Driver</a:t>
            </a:r>
          </a:p>
          <a:p>
            <a:pPr lvl="1">
              <a:buFont typeface="Arial" pitchFamily="34" charset="0"/>
              <a:buChar char="•"/>
            </a:pPr>
            <a:r>
              <a:rPr lang="en-US" dirty="0"/>
              <a:t>Printer Applications from Foomatic, Gutenprint, HPLIP, etc.</a:t>
            </a:r>
          </a:p>
          <a:p>
            <a:pPr lvl="1">
              <a:buFont typeface="Arial" pitchFamily="34" charset="0"/>
              <a:buChar char="•"/>
            </a:pPr>
            <a:r>
              <a:rPr lang="en-US" dirty="0"/>
              <a:t>Printer Application from SANE scanner (via IPP Scan Service)</a:t>
            </a:r>
          </a:p>
          <a:p>
            <a:pPr lvl="1">
              <a:buFont typeface="Arial" pitchFamily="34" charset="0"/>
              <a:buChar char="•"/>
            </a:pPr>
            <a:r>
              <a:rPr lang="en-US" dirty="0"/>
              <a:t>Linux GUI app for MFD system admin (via IPP System Service)</a:t>
            </a:r>
          </a:p>
          <a:p>
            <a:pPr lvl="1">
              <a:buFont typeface="Arial" pitchFamily="34" charset="0"/>
              <a:buChar char="•"/>
            </a:pPr>
            <a:r>
              <a:rPr lang="en-US" dirty="0" err="1"/>
              <a:t>ipptool</a:t>
            </a:r>
            <a:r>
              <a:rPr lang="en-US" dirty="0"/>
              <a:t> scripts for IPP System Service and IPP Errata updates </a:t>
            </a:r>
          </a:p>
          <a:p>
            <a:pPr>
              <a:buFont typeface="Arial" pitchFamily="34" charset="0"/>
              <a:buChar char="•"/>
            </a:pPr>
            <a:r>
              <a:rPr lang="en-US" dirty="0"/>
              <a:t>Linux Foundation OP Website Renovation – ongoing</a:t>
            </a:r>
          </a:p>
          <a:p>
            <a:pPr lvl="1">
              <a:buFont typeface="Arial" pitchFamily="34" charset="0"/>
              <a:buChar char="•"/>
            </a:pPr>
            <a:r>
              <a:rPr lang="en-US" dirty="0" err="1"/>
              <a:t>Aveek</a:t>
            </a:r>
            <a:r>
              <a:rPr lang="en-US" dirty="0"/>
              <a:t> and Till found GSoC 2017/2018 students to do the work</a:t>
            </a:r>
          </a:p>
          <a:p>
            <a:pPr lvl="1">
              <a:buFont typeface="Arial" pitchFamily="34" charset="0"/>
              <a:buChar char="•"/>
            </a:pPr>
            <a:r>
              <a:rPr lang="en-US" dirty="0"/>
              <a:t>New OP website is almost complete!</a:t>
            </a:r>
          </a:p>
          <a:p>
            <a:pPr lvl="1">
              <a:buFont typeface="Arial" pitchFamily="34" charset="0"/>
              <a:buChar char="•"/>
            </a:pPr>
            <a:r>
              <a:rPr lang="en-US" dirty="0"/>
              <a:t>Development in Jekyll/</a:t>
            </a:r>
            <a:r>
              <a:rPr lang="en-US" dirty="0" err="1"/>
              <a:t>GitHub</a:t>
            </a:r>
            <a:r>
              <a:rPr lang="en-US" dirty="0"/>
              <a:t> (used by Mike Sweet for years)</a:t>
            </a:r>
          </a:p>
          <a:p>
            <a:pPr lvl="1">
              <a:buFont typeface="Arial" pitchFamily="34" charset="0"/>
              <a:buChar char="•"/>
            </a:pPr>
            <a:r>
              <a:rPr lang="en-US" dirty="0"/>
              <a:t>About Us page will describe collaboration w/ IEEE-ISTO PWG</a:t>
            </a:r>
          </a:p>
          <a:p>
            <a:pPr lvl="1">
              <a:buFont typeface="Arial" pitchFamily="34" charset="0"/>
              <a:buChar char="•"/>
            </a:pPr>
            <a:r>
              <a:rPr lang="en-US" dirty="0"/>
              <a:t>Driverless Printing page will describe IPP Everywhere™ and display the PWG IPP Everywhere™ logo</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31</a:t>
            </a:fld>
            <a:endParaRPr/>
          </a:p>
        </p:txBody>
      </p:sp>
    </p:spTree>
    <p:extLst>
      <p:ext uri="{BB962C8B-B14F-4D97-AF65-F5344CB8AC3E}">
        <p14:creationId xmlns:p14="http://schemas.microsoft.com/office/powerpoint/2010/main" val="316063068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the PWG : Jeremy Reitz (Xerox)</a:t>
            </a:r>
          </a:p>
          <a:p>
            <a:endParaRPr lang="en-US" dirty="0"/>
          </a:p>
          <a:p>
            <a:r>
              <a:rPr lang="en-US" dirty="0"/>
              <a:t>Mopria Alliance 2018 Overview Presentation</a:t>
            </a:r>
          </a:p>
          <a:p>
            <a:pPr lvl="1"/>
            <a:r>
              <a:rPr lang="en-US" dirty="0">
                <a:hlinkClick r:id="rId2"/>
              </a:rPr>
              <a:t>https://ftp.pwg.org/pub/pwg/liaison/mopria/Mopria-Alliance-October-2018.pdf</a:t>
            </a:r>
            <a:r>
              <a:rPr lang="en-US" dirty="0"/>
              <a:t> </a:t>
            </a:r>
          </a:p>
          <a:p>
            <a:endParaRPr lang="en-US" dirty="0"/>
          </a:p>
          <a:p>
            <a:r>
              <a:rPr lang="en-US" dirty="0"/>
              <a:t>No updates since November 2018</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32</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fontScale="92500"/>
          </a:bodyPr>
          <a:lstStyle/>
          <a:p>
            <a:r>
              <a:rPr lang="en-US" dirty="0"/>
              <a:t>America Makes &amp; ANSI Additive Manufacturing Standardization Collaborative (AMSC) - </a:t>
            </a:r>
          </a:p>
          <a:p>
            <a:pPr lvl="1"/>
            <a:r>
              <a:rPr lang="en-US" u="sng" dirty="0">
                <a:hlinkClick r:id="rId2"/>
              </a:rPr>
              <a:t>www.ansi.org/standards_activities/standards_boards_panels/amsc/Default?menuid=3</a:t>
            </a:r>
            <a:r>
              <a:rPr lang="en-US" u="sng" dirty="0"/>
              <a:t>.</a:t>
            </a:r>
            <a:r>
              <a:rPr lang="en-US" dirty="0"/>
              <a:t> The IEEE-ISTO Printer Working Group is participating in the AMSC initiative.</a:t>
            </a:r>
          </a:p>
          <a:p>
            <a:r>
              <a:rPr lang="en-US" dirty="0"/>
              <a:t>ISO/IEC JTC 1 WG 12 3D Printing and Scanning </a:t>
            </a:r>
            <a:r>
              <a:rPr lang="en-US" dirty="0" err="1"/>
              <a:t>eCommittee</a:t>
            </a:r>
            <a:endParaRPr lang="en-US" dirty="0"/>
          </a:p>
          <a:p>
            <a:pPr lvl="1"/>
            <a:r>
              <a:rPr lang="en-US" u="sng" dirty="0">
                <a:hlinkClick r:id="rId3"/>
              </a:rPr>
              <a:t>https://isotc.iso.org/livelink/livelink?func=ll&amp;objId=19905763&amp;objAction=browse&amp;viewType=1</a:t>
            </a:r>
            <a:r>
              <a:rPr lang="en-US" u="sng" dirty="0"/>
              <a:t> </a:t>
            </a:r>
            <a:r>
              <a:rPr lang="en-US" dirty="0"/>
              <a:t>The IEEE-ISTO Printer Working Group is participating in the ISO initiative via the INCITS Ad Hoc.</a:t>
            </a:r>
          </a:p>
          <a:p>
            <a:r>
              <a:rPr lang="da-DK" dirty="0"/>
              <a:t>Society of Manufacturing Engineers (ITEAM)</a:t>
            </a:r>
          </a:p>
          <a:p>
            <a:pPr lvl="1"/>
            <a:r>
              <a:rPr lang="da-DK" u="sng" dirty="0">
                <a:hlinkClick r:id="rId4"/>
              </a:rPr>
              <a:t>www.sme.org/iteam/</a:t>
            </a:r>
          </a:p>
          <a:p>
            <a:r>
              <a:rPr lang="da-DK" dirty="0"/>
              <a:t>3D PDF Consortium</a:t>
            </a:r>
          </a:p>
          <a:p>
            <a:pPr lvl="1"/>
            <a:r>
              <a:rPr lang="da-DK" u="sng" dirty="0">
                <a:hlinkClick r:id="rId4"/>
              </a:rPr>
              <a:t>www.3dpdfconsortium.org</a:t>
            </a:r>
          </a:p>
          <a:p>
            <a:r>
              <a:rPr lang="da-DK" dirty="0"/>
              <a:t>3MF Consortium</a:t>
            </a:r>
          </a:p>
          <a:p>
            <a:pPr lvl="1"/>
            <a:r>
              <a:rPr lang="da-DK" u="sng" dirty="0">
                <a:hlinkClick r:id="rId5"/>
              </a:rPr>
              <a:t>3mf.io</a:t>
            </a:r>
            <a:endParaRPr lang="da-DK" u="sng" dirty="0">
              <a:hlinkClick r:id="rId4"/>
            </a:endParaRPr>
          </a:p>
          <a:p>
            <a:pPr marL="705658" lvl="1" indent="-264968">
              <a:defRPr sz="1700"/>
            </a:pPr>
            <a:endParaRPr lang="en-US" sz="17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33</a:t>
            </a:fld>
            <a:endParaRPr/>
          </a:p>
        </p:txBody>
      </p:sp>
    </p:spTree>
    <p:extLst>
      <p:ext uri="{BB962C8B-B14F-4D97-AF65-F5344CB8AC3E}">
        <p14:creationId xmlns:p14="http://schemas.microsoft.com/office/powerpoint/2010/main" val="7450839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34</a:t>
            </a:fld>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lnSpcReduction="10000"/>
          </a:bodyPr>
          <a:lstStyle/>
          <a:p>
            <a:pPr marL="40640" indent="0">
              <a:buNone/>
            </a:pPr>
            <a:endParaRPr lang="en-US" dirty="0">
              <a:solidFill>
                <a:schemeClr val="tx1"/>
              </a:solidFill>
            </a:endParaRPr>
          </a:p>
          <a:p>
            <a:pPr marL="40640" indent="0">
              <a:buNone/>
            </a:pPr>
            <a:r>
              <a:rPr lang="en-US" dirty="0">
                <a:solidFill>
                  <a:srgbClr val="FF0000"/>
                </a:solidFill>
              </a:rPr>
              <a:t>April 16 – 18, 2019 : Lexington, KY (Lexmark)</a:t>
            </a:r>
          </a:p>
          <a:p>
            <a:pPr marL="40640" indent="0">
              <a:buNone/>
            </a:pPr>
            <a:endParaRPr lang="en-US" dirty="0">
              <a:solidFill>
                <a:schemeClr val="tx1"/>
              </a:solidFill>
            </a:endParaRP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current plans and meeting information.</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r>
              <a:rPr lang="en-US" sz="2000" dirty="0">
                <a:solidFill>
                  <a:srgbClr val="FF0000"/>
                </a:solidFill>
              </a:rPr>
              <a:t>Any companies willing to host, please contact </a:t>
            </a:r>
            <a:r>
              <a:rPr lang="en-US" sz="2000" dirty="0">
                <a:solidFill>
                  <a:srgbClr val="FF0000"/>
                </a:solidFill>
                <a:hlinkClick r:id="rId5"/>
              </a:rPr>
              <a:t>chair@pwg.org</a:t>
            </a:r>
            <a:r>
              <a:rPr lang="en-US" sz="2000" dirty="0">
                <a:solidFill>
                  <a:srgbClr val="FF0000"/>
                </a:solidFill>
              </a:rPr>
              <a:t> </a:t>
            </a: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35</a:t>
            </a:fld>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9A0B62-E686-9D44-AA6F-E349183855E5}"/>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8035761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t>Purpose:</a:t>
            </a:r>
          </a:p>
          <a:p>
            <a:pPr lvl="1"/>
            <a:r>
              <a:rPr lang="en-US" dirty="0"/>
              <a:t>A document that describes the PWG's core tenets and design principles that guide the design and creation of its IPP, Semantic Model, MIBs, and other technologies</a:t>
            </a:r>
          </a:p>
          <a:p>
            <a:pPr lvl="1"/>
            <a:endParaRPr lang="en-US" dirty="0"/>
          </a:p>
          <a:p>
            <a:r>
              <a:rPr lang="en-US" dirty="0"/>
              <a:t>Scope / Topics to be Covered:</a:t>
            </a:r>
          </a:p>
          <a:p>
            <a:pPr lvl="1"/>
            <a:r>
              <a:rPr lang="en-US" sz="1600" dirty="0"/>
              <a:t>IPP</a:t>
            </a:r>
          </a:p>
          <a:p>
            <a:pPr lvl="2"/>
            <a:r>
              <a:rPr lang="en-US" sz="1600" dirty="0"/>
              <a:t>Late binding principle</a:t>
            </a:r>
          </a:p>
          <a:p>
            <a:pPr lvl="2"/>
            <a:r>
              <a:rPr lang="en-US" sz="1600" dirty="0"/>
              <a:t>Intent vs. process for Job fidelity</a:t>
            </a:r>
          </a:p>
          <a:p>
            <a:pPr lvl="2"/>
            <a:r>
              <a:rPr lang="en-US" sz="1600" dirty="0"/>
              <a:t>Value of separating Job attributes from Document content</a:t>
            </a:r>
          </a:p>
          <a:p>
            <a:pPr lvl="2"/>
            <a:r>
              <a:rPr lang="en-US" sz="1600" dirty="0"/>
              <a:t>IPP attribute types and design patterns</a:t>
            </a:r>
          </a:p>
          <a:p>
            <a:pPr lvl="3"/>
            <a:r>
              <a:rPr lang="en-US" sz="1200" dirty="0"/>
              <a:t>Printer Status vs. Printer Description</a:t>
            </a:r>
          </a:p>
          <a:p>
            <a:pPr lvl="3"/>
            <a:r>
              <a:rPr lang="en-US" sz="1200" dirty="0"/>
              <a:t>xxx / xxx-supported / xxx-default vs. xxx / xxx-configured / xxx-supported</a:t>
            </a:r>
          </a:p>
          <a:p>
            <a:pPr lvl="3"/>
            <a:r>
              <a:rPr lang="en-US" sz="1200" dirty="0"/>
              <a:t>Collections vs. textual encoding of MIB sequences ("printer-finisher")</a:t>
            </a:r>
          </a:p>
          <a:p>
            <a:pPr lvl="1"/>
            <a:endParaRPr lang="en-US" sz="1600" dirty="0"/>
          </a:p>
          <a:p>
            <a:pPr lvl="1"/>
            <a:r>
              <a:rPr lang="en-US" sz="1600" dirty="0"/>
              <a:t>Semantic Model</a:t>
            </a:r>
          </a:p>
          <a:p>
            <a:pPr lvl="2"/>
            <a:r>
              <a:rPr lang="en-US" sz="1600" dirty="0"/>
              <a:t>Creates comprehensible view of the elements in an Imaging System,  allowing better communication with other standards organizations dealing with related matters.  </a:t>
            </a:r>
          </a:p>
          <a:p>
            <a:pPr lvl="2"/>
            <a:r>
              <a:rPr lang="en-US" sz="1600" dirty="0"/>
              <a:t>Presents the basic features necessary in communicating with imaging services, independent of the protocols used in that communication</a:t>
            </a:r>
          </a:p>
          <a:p>
            <a:pPr lvl="2"/>
            <a:r>
              <a:rPr lang="en-US" sz="1600" dirty="0"/>
              <a:t>Allows exploitation of the inherent parallelism between different types of imaging services (Print, Scan, Fax, etc.)</a:t>
            </a:r>
          </a:p>
        </p:txBody>
      </p:sp>
      <p:sp>
        <p:nvSpPr>
          <p:cNvPr id="2" name="Title 1"/>
          <p:cNvSpPr>
            <a:spLocks noGrp="1"/>
          </p:cNvSpPr>
          <p:nvPr>
            <p:ph type="title"/>
          </p:nvPr>
        </p:nvSpPr>
        <p:spPr/>
        <p:txBody>
          <a:bodyPr/>
          <a:lstStyle/>
          <a:p>
            <a:r>
              <a:rPr lang="en-US" dirty="0"/>
              <a:t>PWG Design Principles Whitepaper</a:t>
            </a:r>
          </a:p>
        </p:txBody>
      </p:sp>
      <p:sp>
        <p:nvSpPr>
          <p:cNvPr id="4" name="Shape 334">
            <a:extLst>
              <a:ext uri="{FF2B5EF4-FFF2-40B4-BE49-F238E27FC236}">
                <a16:creationId xmlns:a16="http://schemas.microsoft.com/office/drawing/2014/main" id="{35191DEA-33EC-334A-9C03-F5CC51F8A02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37</a:t>
            </a:fld>
            <a:endParaRPr/>
          </a:p>
        </p:txBody>
      </p:sp>
    </p:spTree>
    <p:extLst>
      <p:ext uri="{BB962C8B-B14F-4D97-AF65-F5344CB8AC3E}">
        <p14:creationId xmlns:p14="http://schemas.microsoft.com/office/powerpoint/2010/main" val="133299910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dirty="0"/>
              <a:t>Original notion: Update existing Process 3.0 to merge in subsequently published PWG process documents</a:t>
            </a:r>
          </a:p>
          <a:p>
            <a:pPr lvl="1"/>
            <a:r>
              <a:rPr lang="en-US" sz="1200" dirty="0">
                <a:solidFill>
                  <a:srgbClr val="FF0000"/>
                </a:solidFill>
              </a:rPr>
              <a:t>pwg-policy-call-for-obj-last-call-formal-vote-draft-2.txt (draft)</a:t>
            </a:r>
          </a:p>
          <a:p>
            <a:pPr lvl="1"/>
            <a:r>
              <a:rPr lang="en-US" sz="1200" dirty="0" err="1"/>
              <a:t>ipp</a:t>
            </a:r>
            <a:r>
              <a:rPr lang="en-US" sz="1200" dirty="0"/>
              <a:t>-registry-</a:t>
            </a:r>
            <a:r>
              <a:rPr lang="en-US" sz="1200" dirty="0" err="1"/>
              <a:t>policy.txt</a:t>
            </a:r>
            <a:endParaRPr lang="en-US" sz="1200" dirty="0"/>
          </a:p>
          <a:p>
            <a:pPr lvl="1"/>
            <a:r>
              <a:rPr lang="en-US" sz="1200" dirty="0"/>
              <a:t>pwg-billing-policy-20141001.txt</a:t>
            </a:r>
          </a:p>
          <a:p>
            <a:pPr lvl="1"/>
            <a:r>
              <a:rPr lang="en-US" sz="1200" dirty="0"/>
              <a:t>pwg-white-policy-20140505.txt</a:t>
            </a:r>
          </a:p>
          <a:p>
            <a:pPr lvl="1"/>
            <a:r>
              <a:rPr lang="en-US" sz="1200" dirty="0"/>
              <a:t>pwg-charter-policy-20140407.txt</a:t>
            </a:r>
          </a:p>
          <a:p>
            <a:pPr lvl="1"/>
            <a:r>
              <a:rPr lang="en-US" sz="1200" dirty="0"/>
              <a:t>pwg-prototype-policy-20121029.txt</a:t>
            </a:r>
          </a:p>
          <a:p>
            <a:pPr lvl="1"/>
            <a:r>
              <a:rPr lang="en-US" sz="1200" dirty="0">
                <a:solidFill>
                  <a:srgbClr val="FF0000"/>
                </a:solidFill>
              </a:rPr>
              <a:t>pwg-namespace-policy-20160820.txt (new updated draft)</a:t>
            </a:r>
          </a:p>
          <a:p>
            <a:r>
              <a:rPr lang="en-US" sz="2000" dirty="0"/>
              <a:t>Revised notion: Refactor the Process document to describe the processes of the PWG to make them simple and obvious to the uninitiated reader:</a:t>
            </a:r>
          </a:p>
          <a:p>
            <a:pPr lvl="1"/>
            <a:r>
              <a:rPr lang="en-US" sz="1600" dirty="0"/>
              <a:t>Proposing new work to the PWG</a:t>
            </a:r>
          </a:p>
          <a:p>
            <a:pPr lvl="1"/>
            <a:r>
              <a:rPr lang="en-US" sz="1600" dirty="0"/>
              <a:t>Approving new work and assigning to a PWG work group</a:t>
            </a:r>
          </a:p>
          <a:p>
            <a:pPr lvl="1"/>
            <a:r>
              <a:rPr lang="en-US" sz="1600" dirty="0"/>
              <a:t>PWG approval for various document types</a:t>
            </a:r>
          </a:p>
          <a:p>
            <a:pPr lvl="2"/>
            <a:r>
              <a:rPr lang="en-US" sz="1600" dirty="0"/>
              <a:t>whitepaper</a:t>
            </a:r>
          </a:p>
          <a:p>
            <a:pPr lvl="2"/>
            <a:r>
              <a:rPr lang="en-US" sz="1600" dirty="0"/>
              <a:t>standard</a:t>
            </a:r>
          </a:p>
          <a:p>
            <a:pPr lvl="2"/>
            <a:r>
              <a:rPr lang="en-US" sz="1600" dirty="0"/>
              <a:t>etc.</a:t>
            </a:r>
          </a:p>
        </p:txBody>
      </p:sp>
      <p:sp>
        <p:nvSpPr>
          <p:cNvPr id="2" name="Title 1"/>
          <p:cNvSpPr>
            <a:spLocks noGrp="1"/>
          </p:cNvSpPr>
          <p:nvPr>
            <p:ph type="title"/>
          </p:nvPr>
        </p:nvSpPr>
        <p:spPr/>
        <p:txBody>
          <a:bodyPr/>
          <a:lstStyle/>
          <a:p>
            <a:r>
              <a:rPr lang="en-US" dirty="0"/>
              <a:t>PWG Process v4.0</a:t>
            </a:r>
          </a:p>
        </p:txBody>
      </p:sp>
      <p:sp>
        <p:nvSpPr>
          <p:cNvPr id="4" name="Shape 334">
            <a:extLst>
              <a:ext uri="{FF2B5EF4-FFF2-40B4-BE49-F238E27FC236}">
                <a16:creationId xmlns:a16="http://schemas.microsoft.com/office/drawing/2014/main" id="{73C27915-5971-8946-AD70-85D600A5047A}"/>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38</a:t>
            </a:fld>
            <a:endParaRPr/>
          </a:p>
        </p:txBody>
      </p:sp>
    </p:spTree>
    <p:extLst>
      <p:ext uri="{BB962C8B-B14F-4D97-AF65-F5344CB8AC3E}">
        <p14:creationId xmlns:p14="http://schemas.microsoft.com/office/powerpoint/2010/main" val="16639602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t>https://</a:t>
            </a:r>
            <a:r>
              <a:rPr lang="en-US" dirty="0" err="1"/>
              <a:t>www.pwg.org</a:t>
            </a:r>
            <a:r>
              <a:rPr lang="en-US" dirty="0"/>
              <a:t>/chair/</a:t>
            </a:r>
            <a:r>
              <a:rPr lang="en-US" dirty="0" err="1"/>
              <a:t>membership_docs</a:t>
            </a:r>
            <a:r>
              <a:rPr lang="en-US" dirty="0"/>
              <a:t>/</a:t>
            </a:r>
            <a:r>
              <a:rPr lang="en-US" dirty="0" err="1"/>
              <a:t>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Wednesday, February 13</a:t>
            </a:r>
            <a:endParaRPr dirty="0"/>
          </a:p>
          <a:p>
            <a:pPr marL="2520950" lvl="1" indent="-2176463">
              <a:buNone/>
            </a:pPr>
            <a:r>
              <a:rPr lang="en-US" dirty="0"/>
              <a:t>  9:00 </a:t>
            </a:r>
            <a:r>
              <a:rPr lang="mr-IN" dirty="0"/>
              <a:t>–</a:t>
            </a:r>
            <a:r>
              <a:rPr lang="en-US" dirty="0"/>
              <a:t> 10:15	PWG Plenary</a:t>
            </a:r>
          </a:p>
          <a:p>
            <a:pPr marL="2520950" lvl="1" indent="-2176463">
              <a:buNone/>
            </a:pPr>
            <a:r>
              <a:rPr lang="en-US" dirty="0"/>
              <a:t>10:15 </a:t>
            </a:r>
            <a:r>
              <a:rPr lang="mr-IN" dirty="0"/>
              <a:t>–</a:t>
            </a:r>
            <a:r>
              <a:rPr lang="en-US" dirty="0"/>
              <a:t> 10:30	IPP WG : Status</a:t>
            </a:r>
          </a:p>
          <a:p>
            <a:pPr marL="2520950" lvl="1" indent="-2176463">
              <a:buNone/>
            </a:pPr>
            <a:r>
              <a:rPr lang="en-US" dirty="0"/>
              <a:t>10:30 </a:t>
            </a:r>
            <a:r>
              <a:rPr lang="mr-IN" dirty="0"/>
              <a:t>–</a:t>
            </a:r>
            <a:r>
              <a:rPr lang="en-US" dirty="0"/>
              <a:t> 11:00	IPP WG : IPP Everywhere™ v1.1 · </a:t>
            </a:r>
            <a:br>
              <a:rPr lang="en-US" dirty="0"/>
            </a:br>
            <a:r>
              <a:rPr lang="en-US" dirty="0"/>
              <a:t>IPP Everywhere™ Self Certification Manual v1.1</a:t>
            </a:r>
          </a:p>
          <a:p>
            <a:pPr marL="2520950" lvl="1" indent="-2176463">
              <a:buNone/>
            </a:pPr>
            <a:r>
              <a:rPr lang="en-US" dirty="0"/>
              <a:t>11:00 </a:t>
            </a:r>
            <a:r>
              <a:rPr lang="mr-IN" dirty="0"/>
              <a:t>–</a:t>
            </a:r>
            <a:r>
              <a:rPr lang="en-US" dirty="0"/>
              <a:t> 11:30	Break / Lunch</a:t>
            </a:r>
          </a:p>
          <a:p>
            <a:pPr marL="2520950" lvl="1" indent="-2176463">
              <a:buNone/>
              <a:tabLst>
                <a:tab pos="2511425" algn="l"/>
                <a:tab pos="2736850" algn="l"/>
              </a:tabLst>
            </a:pPr>
            <a:r>
              <a:rPr lang="en-US" dirty="0"/>
              <a:t>11:30 </a:t>
            </a:r>
            <a:r>
              <a:rPr lang="mr-IN" dirty="0"/>
              <a:t>–</a:t>
            </a:r>
            <a:r>
              <a:rPr lang="en-US" dirty="0"/>
              <a:t> 12:15	IPP WG: PWG 3D Liaison Discussion</a:t>
            </a:r>
          </a:p>
          <a:p>
            <a:pPr marL="2520950" lvl="1" indent="-2176463">
              <a:buNone/>
              <a:tabLst>
                <a:tab pos="2511425" algn="l"/>
                <a:tab pos="2736850" algn="l"/>
              </a:tabLst>
            </a:pPr>
            <a:r>
              <a:rPr lang="en-US" dirty="0"/>
              <a:t>12:15 </a:t>
            </a:r>
            <a:r>
              <a:rPr lang="mr-IN" dirty="0"/>
              <a:t>–</a:t>
            </a:r>
            <a:r>
              <a:rPr lang="en-US" dirty="0"/>
              <a:t>   1:00	IPP WG: IPP 3D v1.1 · PWG Safe G-Code</a:t>
            </a:r>
          </a:p>
          <a:p>
            <a:pPr marL="2520950" lvl="1" indent="-2176463">
              <a:buNone/>
            </a:pPr>
            <a:r>
              <a:rPr lang="en-US" dirty="0"/>
              <a:t> 1:00 </a:t>
            </a:r>
            <a:r>
              <a:rPr lang="mr-IN" dirty="0"/>
              <a:t>–</a:t>
            </a:r>
            <a:r>
              <a:rPr lang="en-US" dirty="0"/>
              <a:t>   1:15	Break</a:t>
            </a:r>
          </a:p>
          <a:p>
            <a:pPr marL="2520950" lvl="1" indent="-2176463">
              <a:buNone/>
            </a:pPr>
            <a:r>
              <a:rPr lang="en-US" dirty="0"/>
              <a:t> 1:15 </a:t>
            </a:r>
            <a:r>
              <a:rPr lang="mr-IN" dirty="0"/>
              <a:t>–</a:t>
            </a:r>
            <a:r>
              <a:rPr lang="en-US" dirty="0"/>
              <a:t>   2:00	IPP WG: System Service</a:t>
            </a:r>
          </a:p>
          <a:p>
            <a:pPr marL="2520950" lvl="1" indent="-2176463">
              <a:buNone/>
            </a:pPr>
            <a:r>
              <a:rPr lang="en-US" dirty="0"/>
              <a:t> 2:00 </a:t>
            </a:r>
            <a:r>
              <a:rPr lang="mr-IN" dirty="0"/>
              <a:t>–</a:t>
            </a:r>
            <a:r>
              <a:rPr lang="en-US" dirty="0"/>
              <a:t>   3:00	IPP WG: IPP Authentication Methods</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extLst>
      <p:ext uri="{BB962C8B-B14F-4D97-AF65-F5344CB8AC3E}">
        <p14:creationId xmlns:p14="http://schemas.microsoft.com/office/powerpoint/2010/main" val="362813119"/>
      </p:ext>
    </p:extLst>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24325</TotalTime>
  <Words>2529</Words>
  <Application>Microsoft Macintosh PowerPoint</Application>
  <PresentationFormat>On-screen Show (4:3)</PresentationFormat>
  <Paragraphs>406</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Lucida Grande</vt:lpstr>
      <vt:lpstr>Verdana</vt:lpstr>
      <vt:lpstr>Wingdings</vt:lpstr>
      <vt:lpstr>White</vt:lpstr>
      <vt:lpstr> PWG February 2019 Face-to-Face Plenary Session</vt:lpstr>
      <vt:lpstr>Plenary Agenda</vt:lpstr>
      <vt:lpstr>Administrivia</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Future PWG Meeting Schedule</vt:lpstr>
      <vt:lpstr>2019 Membership</vt:lpstr>
      <vt:lpstr>PWG Officers (2017-2019 Term)</vt:lpstr>
      <vt:lpstr>IPP Everywhere™ Certified Printers</vt:lpstr>
      <vt:lpstr>PWG Projects on GitHub</vt:lpstr>
      <vt:lpstr>PWG Workgroup Status</vt:lpstr>
      <vt:lpstr>Work In Progress</vt:lpstr>
      <vt:lpstr>IDS Workgroup Status</vt:lpstr>
      <vt:lpstr>IDS: Original Charter</vt:lpstr>
      <vt:lpstr>IDS WG: Officers</vt:lpstr>
      <vt:lpstr>IDS: Current Status</vt:lpstr>
      <vt:lpstr>IPP Workgroup Status</vt:lpstr>
      <vt:lpstr>IPP WG: Charter</vt:lpstr>
      <vt:lpstr>IPP WG: Officers</vt:lpstr>
      <vt:lpstr>IPP WG: Status (1/2)</vt:lpstr>
      <vt:lpstr>IPP WG: Status (2/2)</vt:lpstr>
      <vt:lpstr>IPP WG: More Information</vt:lpstr>
      <vt:lpstr>Liaison Status</vt:lpstr>
      <vt:lpstr>Trusted Computing Group (TCG)</vt:lpstr>
      <vt:lpstr>Internet Engineering Task Force (IETF)</vt:lpstr>
      <vt:lpstr>Linux Foundation OpenPrinting</vt:lpstr>
      <vt:lpstr>Mopria</vt:lpstr>
      <vt:lpstr>3D / Additive Manufacturing Liaisons</vt:lpstr>
      <vt:lpstr>Other Questions / Comments</vt:lpstr>
      <vt:lpstr>Next PWG Face-to-Face Meeting</vt:lpstr>
      <vt:lpstr>Backup</vt:lpstr>
      <vt:lpstr>PWG Design Principles Whitepaper</vt:lpstr>
      <vt:lpstr>PWG Process v4.0</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February 2019</dc:title>
  <dc:subject/>
  <dc:creator>Smith Kennedy [HP Inc.]</dc:creator>
  <cp:keywords/>
  <dc:description/>
  <cp:lastModifiedBy>Kennedy, Smith (Wireless  &amp; Standards Architect)</cp:lastModifiedBy>
  <cp:revision>452</cp:revision>
  <cp:lastPrinted>2019-02-07T00:18:52Z</cp:lastPrinted>
  <dcterms:modified xsi:type="dcterms:W3CDTF">2019-02-11T21:51:34Z</dcterms:modified>
  <cp:category/>
</cp:coreProperties>
</file>