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59" r:id="rId5"/>
    <p:sldId id="260" r:id="rId6"/>
    <p:sldId id="261" r:id="rId7"/>
    <p:sldId id="262" r:id="rId8"/>
    <p:sldId id="306" r:id="rId9"/>
    <p:sldId id="305" r:id="rId10"/>
    <p:sldId id="264" r:id="rId11"/>
    <p:sldId id="265" r:id="rId12"/>
    <p:sldId id="266" r:id="rId13"/>
    <p:sldId id="267" r:id="rId14"/>
    <p:sldId id="268" r:id="rId15"/>
    <p:sldId id="269" r:id="rId16"/>
    <p:sldId id="275" r:id="rId17"/>
    <p:sldId id="318" r:id="rId18"/>
    <p:sldId id="319" r:id="rId19"/>
    <p:sldId id="320" r:id="rId20"/>
    <p:sldId id="321" r:id="rId21"/>
    <p:sldId id="322" r:id="rId22"/>
    <p:sldId id="323" r:id="rId23"/>
    <p:sldId id="313" r:id="rId24"/>
    <p:sldId id="314" r:id="rId25"/>
    <p:sldId id="315" r:id="rId26"/>
    <p:sldId id="316" r:id="rId27"/>
    <p:sldId id="317" r:id="rId28"/>
    <p:sldId id="281" r:id="rId29"/>
    <p:sldId id="292" r:id="rId30"/>
    <p:sldId id="293" r:id="rId31"/>
    <p:sldId id="294" r:id="rId32"/>
    <p:sldId id="287" r:id="rId33"/>
    <p:sldId id="324" r:id="rId34"/>
    <p:sldId id="325" r:id="rId35"/>
    <p:sldId id="304" r:id="rId36"/>
    <p:sldId id="289" r:id="rId37"/>
    <p:sldId id="290" r:id="rId38"/>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F9F187"/>
    <a:srgbClr val="F9E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46"/>
    <p:restoredTop sz="94656"/>
  </p:normalViewPr>
  <p:slideViewPr>
    <p:cSldViewPr snapToGrid="0" snapToObjects="1">
      <p:cViewPr varScale="1">
        <p:scale>
          <a:sx n="135" d="100"/>
          <a:sy n="135" d="100"/>
        </p:scale>
        <p:origin x="2000"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143000" y="685800"/>
            <a:ext cx="4572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6899556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24</a:t>
            </a:fld>
            <a:endParaRPr lang="en-US"/>
          </a:p>
        </p:txBody>
      </p:sp>
    </p:spTree>
    <p:extLst>
      <p:ext uri="{BB962C8B-B14F-4D97-AF65-F5344CB8AC3E}">
        <p14:creationId xmlns:p14="http://schemas.microsoft.com/office/powerpoint/2010/main" val="666117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25</a:t>
            </a:fld>
            <a:endParaRPr lang="en-US"/>
          </a:p>
        </p:txBody>
      </p:sp>
    </p:spTree>
    <p:extLst>
      <p:ext uri="{BB962C8B-B14F-4D97-AF65-F5344CB8AC3E}">
        <p14:creationId xmlns:p14="http://schemas.microsoft.com/office/powerpoint/2010/main" val="180422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2B8D173C-7274-4093-8330-C12E109DB9E2}" type="slidenum">
              <a:rPr lang="en-US" smtClean="0"/>
              <a:pPr>
                <a:defRPr/>
              </a:pPr>
              <a:t>26</a:t>
            </a:fld>
            <a:endParaRPr lang="en-US"/>
          </a:p>
        </p:txBody>
      </p:sp>
    </p:spTree>
    <p:extLst>
      <p:ext uri="{BB962C8B-B14F-4D97-AF65-F5344CB8AC3E}">
        <p14:creationId xmlns:p14="http://schemas.microsoft.com/office/powerpoint/2010/main" val="116615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D030A462-AB5A-4FBE-9885-4731ADC6AC50}" type="slidenum">
              <a:rPr lang="en-US" smtClean="0"/>
              <a:pPr>
                <a:defRPr/>
              </a:pPr>
              <a:t>34</a:t>
            </a:fld>
            <a:endParaRPr lang="en-US"/>
          </a:p>
        </p:txBody>
      </p:sp>
    </p:spTree>
    <p:extLst>
      <p:ext uri="{BB962C8B-B14F-4D97-AF65-F5344CB8AC3E}">
        <p14:creationId xmlns:p14="http://schemas.microsoft.com/office/powerpoint/2010/main" val="1735715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6" name="Shape 1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7" name="Shape 17"/>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19" name="Shape 19"/>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dirty="0" smtClean="0"/>
              <a:t>201</a:t>
            </a:r>
            <a:r>
              <a:rPr lang="en-US" dirty="0" smtClean="0"/>
              <a:t>6</a:t>
            </a:r>
            <a:r>
              <a:rPr dirty="0" smtClean="0"/>
              <a:t> </a:t>
            </a:r>
            <a:r>
              <a:rPr dirty="0"/>
              <a:t>The Printer Working Group. All rights reserved. The IPP Everywhere and PWG logos are registered trademarks of the IEEE-ISTO.</a:t>
            </a:r>
          </a:p>
        </p:txBody>
      </p:sp>
      <p:sp>
        <p:nvSpPr>
          <p:cNvPr id="20" name="Shape 20"/>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t>Title Text</a:t>
            </a:r>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r>
              <a:t>Body Level One</a:t>
            </a:r>
          </a:p>
          <a:p>
            <a:pPr lvl="1"/>
            <a:r>
              <a:t>Body Level Two</a:t>
            </a:r>
          </a:p>
          <a:p>
            <a:pPr lvl="2"/>
            <a:r>
              <a:t>Body Level Three</a:t>
            </a:r>
          </a:p>
          <a:p>
            <a:pPr lvl="3"/>
            <a:r>
              <a:t>Body Level Four</a:t>
            </a:r>
          </a:p>
          <a:p>
            <a:pPr lvl="4"/>
            <a:r>
              <a:t>Body Level Five</a:t>
            </a:r>
          </a:p>
        </p:txBody>
      </p:sp>
      <p:sp>
        <p:nvSpPr>
          <p:cNvPr id="23" name="Shape 2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t>Title Text</a:t>
            </a:r>
          </a:p>
        </p:txBody>
      </p:sp>
      <p:sp>
        <p:nvSpPr>
          <p:cNvPr id="31" name="Shape 31"/>
          <p:cNvSpPr>
            <a:spLocks noGrp="1"/>
          </p:cNvSpPr>
          <p:nvPr>
            <p:ph type="body" idx="1"/>
          </p:nvPr>
        </p:nvSpPr>
        <p:spPr>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32" name="Shape 32"/>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Diagram Slide">
    <p:spTree>
      <p:nvGrpSpPr>
        <p:cNvPr id="1" name=""/>
        <p:cNvGrpSpPr/>
        <p:nvPr/>
      </p:nvGrpSpPr>
      <p:grpSpPr>
        <a:xfrm>
          <a:off x="0" y="0"/>
          <a:ext cx="0" cy="0"/>
          <a:chOff x="0" y="0"/>
          <a:chExt cx="0" cy="0"/>
        </a:xfrm>
      </p:grpSpPr>
      <p:sp>
        <p:nvSpPr>
          <p:cNvPr id="39" name="Shape 3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40" name="Shape 4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4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42" name="Shape 42"/>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dirty="0" smtClean="0"/>
              <a:t>201</a:t>
            </a:r>
            <a:r>
              <a:rPr lang="en-US" dirty="0" smtClean="0"/>
              <a:t>6</a:t>
            </a:r>
            <a:r>
              <a:rPr dirty="0" smtClean="0"/>
              <a:t> </a:t>
            </a:r>
            <a:r>
              <a:rPr dirty="0"/>
              <a:t>The Printer Working Group. All rights reserved. The IPP Everywhere and PWG logos are registered trademarks of the IEEE-ISTO.</a:t>
            </a:r>
          </a:p>
        </p:txBody>
      </p:sp>
      <p:sp>
        <p:nvSpPr>
          <p:cNvPr id="43" name="Shape 4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44" name="Shape 44"/>
          <p:cNvSpPr>
            <a:spLocks noGrp="1"/>
          </p:cNvSpPr>
          <p:nvPr>
            <p:ph type="title"/>
          </p:nvPr>
        </p:nvSpPr>
        <p:spPr>
          <a:xfrm>
            <a:off x="457200" y="46037"/>
            <a:ext cx="7581900" cy="1016001"/>
          </a:xfrm>
          <a:prstGeom prst="rect">
            <a:avLst/>
          </a:prstGeom>
        </p:spPr>
        <p:txBody>
          <a:bodyPr/>
          <a:lstStyle/>
          <a:p>
            <a:r>
              <a:t>Title Text</a:t>
            </a:r>
          </a:p>
        </p:txBody>
      </p:sp>
      <p:sp>
        <p:nvSpPr>
          <p:cNvPr id="45" name="Shape 45"/>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Box 1"/>
          <p:cNvSpPr txBox="1">
            <a:spLocks noGrp="1" noChangeArrowheads="1"/>
          </p:cNvSpPr>
          <p:nvPr>
            <p:ph type="sldNum" sz="quarter" idx="10"/>
          </p:nvPr>
        </p:nvSpPr>
        <p:spPr>
          <a:xfrm>
            <a:off x="8793897" y="6661795"/>
            <a:ext cx="157095" cy="153888"/>
          </a:xfrm>
          <a:ln/>
        </p:spPr>
        <p:txBody>
          <a:bodyPr/>
          <a:lstStyle>
            <a:lvl1pPr>
              <a:defRPr/>
            </a:lvl1pPr>
          </a:lstStyle>
          <a:p>
            <a:pPr>
              <a:defRPr/>
            </a:pPr>
            <a:fld id="{90AF9D10-B871-482F-A62A-F48C627FD9F7}" type="slidenum">
              <a:rPr lang="en-US"/>
              <a:pPr>
                <a:defRPr/>
              </a:pPr>
              <a:t>‹#›</a:t>
            </a:fld>
            <a:endParaRPr lang="en-US"/>
          </a:p>
        </p:txBody>
      </p:sp>
    </p:spTree>
    <p:extLst>
      <p:ext uri="{BB962C8B-B14F-4D97-AF65-F5344CB8AC3E}">
        <p14:creationId xmlns:p14="http://schemas.microsoft.com/office/powerpoint/2010/main" val="215225819"/>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 name="pwg-4dark-bkgrnd-transparency.png"/>
          <p:cNvPicPr>
            <a:picLocks noChangeAspect="1"/>
          </p:cNvPicPr>
          <p:nvPr/>
        </p:nvPicPr>
        <p:blipFill>
          <a:blip r:embed="rId6">
            <a:extLst/>
          </a:blip>
          <a:stretch>
            <a:fillRect/>
          </a:stretch>
        </p:blipFill>
        <p:spPr>
          <a:xfrm>
            <a:off x="8166100" y="127000"/>
            <a:ext cx="851804" cy="889000"/>
          </a:xfrm>
          <a:prstGeom prst="rect">
            <a:avLst/>
          </a:prstGeom>
        </p:spPr>
      </p:pic>
      <p:sp>
        <p:nvSpPr>
          <p:cNvPr id="4" name="Shape 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5" name="Shape 5"/>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dirty="0" smtClean="0"/>
              <a:t>201</a:t>
            </a:r>
            <a:r>
              <a:rPr lang="en-US" dirty="0" smtClean="0"/>
              <a:t>6</a:t>
            </a:r>
            <a:r>
              <a:rPr dirty="0" smtClean="0"/>
              <a:t> </a:t>
            </a:r>
            <a:r>
              <a:rPr dirty="0"/>
              <a:t>The Printer Working Group. All rights reserved. The IPP Everywhere and PWG logos are registered trademarks of the IEEE-ISTO.</a:t>
            </a:r>
          </a:p>
        </p:txBody>
      </p:sp>
      <p:sp>
        <p:nvSpPr>
          <p:cNvPr id="6" name="Shape 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r>
              <a:t>Title Text</a:t>
            </a:r>
          </a:p>
        </p:txBody>
      </p:sp>
      <p:sp>
        <p:nvSpPr>
          <p:cNvPr id="8" name="Shape 8"/>
          <p:cNvSpPr>
            <a:spLocks noGrp="1"/>
          </p:cNvSpPr>
          <p:nvPr>
            <p:ph type="body" idx="1"/>
          </p:nvPr>
        </p:nvSpPr>
        <p:spPr>
          <a:xfrm>
            <a:off x="457200" y="1371600"/>
            <a:ext cx="8229600" cy="52578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sp>
        <p:nvSpPr>
          <p:cNvPr id="9" name="Shape 9"/>
          <p:cNvSpPr>
            <a:spLocks noGrp="1"/>
          </p:cNvSpPr>
          <p:nvPr>
            <p:ph type="sldNum" sz="quarter" idx="2"/>
          </p:nvPr>
        </p:nvSpPr>
        <p:spPr>
          <a:xfrm>
            <a:off x="8795463" y="6670966"/>
            <a:ext cx="153963" cy="135546"/>
          </a:xfrm>
          <a:prstGeom prst="rect">
            <a:avLst/>
          </a:prstGeom>
          <a:ln w="12700">
            <a:miter lim="400000"/>
          </a:ln>
        </p:spPr>
        <p:txBody>
          <a:bodyPr wrap="none" lIns="0" tIns="0" rIns="0" bIns="0" anchor="ctr">
            <a:spAutoFit/>
          </a:bodyPr>
          <a:lstStyle>
            <a:lvl1pPr marL="0" marR="0" algn="ctr" defTabSz="584200">
              <a:defRPr sz="1000">
                <a:solidFill>
                  <a:srgbClr val="FFFFFF"/>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ransition spd="med"/>
  <p:txStyles>
    <p:title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s://github.com/istopwg" TargetMode="External"/><Relationship Id="rId4" Type="http://schemas.openxmlformats.org/officeDocument/2006/relationships/hyperlink" Target="https://github.com/istopwg/website" TargetMode="External"/><Relationship Id="rId5" Type="http://schemas.openxmlformats.org/officeDocument/2006/relationships/hyperlink" Target="https://github.com/istopwg/website.git" TargetMode="External"/><Relationship Id="rId6" Type="http://schemas.openxmlformats.org/officeDocument/2006/relationships/hyperlink" Target="https://github.com/istopwg/pwg-semantic-model" TargetMode="External"/><Relationship Id="rId7" Type="http://schemas.openxmlformats.org/officeDocument/2006/relationships/hyperlink" Target="https://github.com/istopwg/ippeveselfcert" TargetMode="External"/><Relationship Id="rId8" Type="http://schemas.openxmlformats.org/officeDocument/2006/relationships/hyperlink" Target="https://github.com/istopwg/ippregistry" TargetMode="External"/><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3.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51225.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hyperlink" Target="https://github.com/istopwg/ippregistry" TargetMode="External"/><Relationship Id="rId4" Type="http://schemas.openxmlformats.org/officeDocument/2006/relationships/hyperlink" Target="https://www.pwg.org/ippeveselfcert"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2.xml.rels><?xml version="1.0" encoding="UTF-8" standalone="yes"?>
<Relationships xmlns="http://schemas.openxmlformats.org/package/2006/relationships"><Relationship Id="rId3" Type="http://schemas.openxmlformats.org/officeDocument/2006/relationships/hyperlink" Target="http://www.pwg.org/ipp/index.html" TargetMode="External"/><Relationship Id="rId4" Type="http://schemas.openxmlformats.org/officeDocument/2006/relationships/hyperlink" Target="https://www.pwg.org/mailman/listinfo/ipp" TargetMode="External"/><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hyperlink" Target="http://www.pwg.org/mailman/listinfo/sm3" TargetMode="External"/><Relationship Id="rId4" Type="http://schemas.openxmlformats.org/officeDocument/2006/relationships/hyperlink" Target="http://www.pwg.org/sm3" TargetMode="External"/><Relationship Id="rId5" Type="http://schemas.openxmlformats.org/officeDocument/2006/relationships/hyperlink" Target="https://ieee-isto.webex.com/ieee-isto/e.php?MTID=m123b376f8d9bdc7d9ff0ff43ed7d1610" TargetMode="External"/><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hape 6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69" name="Shape 69"/>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70"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71" name="Shape 71"/>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72" name="Shape 72"/>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73" name="Shape 73"/>
          <p:cNvSpPr>
            <a:spLocks noGrp="1"/>
          </p:cNvSpPr>
          <p:nvPr>
            <p:ph type="ctrTitle"/>
          </p:nvPr>
        </p:nvSpPr>
        <p:spPr>
          <a:prstGeom prst="rect">
            <a:avLst/>
          </a:prstGeom>
        </p:spPr>
        <p:txBody>
          <a:bodyPr lIns="0"/>
          <a:lstStyle/>
          <a:p>
            <a:r>
              <a:rPr dirty="0"/>
              <a:t>Printer Working Group Plenary Session</a:t>
            </a:r>
          </a:p>
        </p:txBody>
      </p:sp>
      <p:sp>
        <p:nvSpPr>
          <p:cNvPr id="74" name="Shape 74"/>
          <p:cNvSpPr>
            <a:spLocks noGrp="1"/>
          </p:cNvSpPr>
          <p:nvPr>
            <p:ph type="subTitle" sz="half" idx="1"/>
          </p:nvPr>
        </p:nvSpPr>
        <p:spPr>
          <a:prstGeom prst="rect">
            <a:avLst/>
          </a:prstGeom>
        </p:spPr>
        <p:txBody>
          <a:bodyPr/>
          <a:lstStyle/>
          <a:p>
            <a:r>
              <a:rPr lang="en-US" smtClean="0"/>
              <a:t>April 26, </a:t>
            </a:r>
            <a:r>
              <a:rPr lang="en-US" dirty="0" smtClean="0"/>
              <a:t>2016</a:t>
            </a:r>
          </a:p>
          <a:p>
            <a:r>
              <a:rPr lang="en-US" dirty="0" smtClean="0"/>
              <a:t>PWG </a:t>
            </a:r>
            <a:r>
              <a:rPr lang="en-US" dirty="0"/>
              <a:t>Face to Face </a:t>
            </a:r>
            <a:r>
              <a:rPr lang="en-US" dirty="0" smtClean="0"/>
              <a:t>Meeting</a:t>
            </a:r>
          </a:p>
          <a:p>
            <a:r>
              <a:rPr lang="en-US" dirty="0" smtClean="0"/>
              <a:t>Boise, Idaho </a:t>
            </a:r>
            <a:r>
              <a:rPr lang="en-US" dirty="0"/>
              <a:t>– Hosted by </a:t>
            </a:r>
            <a:r>
              <a:rPr lang="en-US" dirty="0" smtClean="0"/>
              <a:t>HP Inc.</a:t>
            </a:r>
          </a:p>
          <a:p>
            <a:r>
              <a:rPr lang="en-US" dirty="0" smtClean="0"/>
              <a:t>Smith </a:t>
            </a:r>
            <a:r>
              <a:rPr lang="en-US" dirty="0"/>
              <a:t>Kennedy (HP Inc.)</a:t>
            </a:r>
            <a:endParaRPr dirty="0"/>
          </a:p>
        </p:txBody>
      </p:sp>
      <p:sp>
        <p:nvSpPr>
          <p:cNvPr id="75" name="Shape 75"/>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a:t>
            </a:f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4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42" name="Shape 14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43" name="Shape 143"/>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44" name="Shape 144"/>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45" name="Shape 145"/>
          <p:cNvSpPr>
            <a:spLocks noGrp="1"/>
          </p:cNvSpPr>
          <p:nvPr>
            <p:ph type="title"/>
          </p:nvPr>
        </p:nvSpPr>
        <p:spPr>
          <a:prstGeom prst="rect">
            <a:avLst/>
          </a:prstGeom>
        </p:spPr>
        <p:txBody>
          <a:bodyPr/>
          <a:lstStyle/>
          <a:p>
            <a:r>
              <a:t>Future PWG Meeting Schedule</a:t>
            </a:r>
          </a:p>
        </p:txBody>
      </p:sp>
      <p:sp>
        <p:nvSpPr>
          <p:cNvPr id="146" name="Shape 146"/>
          <p:cNvSpPr>
            <a:spLocks noGrp="1"/>
          </p:cNvSpPr>
          <p:nvPr>
            <p:ph type="body" idx="1"/>
          </p:nvPr>
        </p:nvSpPr>
        <p:spPr>
          <a:prstGeom prst="rect">
            <a:avLst/>
          </a:prstGeom>
        </p:spPr>
        <p:txBody>
          <a:bodyPr/>
          <a:lstStyle/>
          <a:p>
            <a:r>
              <a:rPr dirty="0" smtClean="0"/>
              <a:t>2016</a:t>
            </a:r>
          </a:p>
          <a:p>
            <a:pPr lvl="1"/>
            <a:endParaRPr lang="en-US" dirty="0" smtClean="0"/>
          </a:p>
          <a:p>
            <a:pPr lvl="1"/>
            <a:r>
              <a:rPr dirty="0" smtClean="0"/>
              <a:t>August </a:t>
            </a:r>
            <a:r>
              <a:rPr lang="en-US" dirty="0" smtClean="0"/>
              <a:t>23-24: Camas, WA – hosted by Sharp Labs</a:t>
            </a:r>
          </a:p>
          <a:p>
            <a:pPr lvl="1"/>
            <a:endParaRPr lang="en-US" dirty="0" smtClean="0"/>
          </a:p>
          <a:p>
            <a:pPr lvl="1"/>
            <a:r>
              <a:rPr dirty="0" smtClean="0"/>
              <a:t>October </a:t>
            </a:r>
            <a:r>
              <a:rPr lang="en-US" dirty="0" smtClean="0"/>
              <a:t>??? / November ??? (T</a:t>
            </a:r>
            <a:r>
              <a:rPr dirty="0" smtClean="0"/>
              <a:t>BD)</a:t>
            </a:r>
            <a:endParaRPr lang="en-US" dirty="0" smtClean="0"/>
          </a:p>
          <a:p>
            <a:pPr lvl="2"/>
            <a:r>
              <a:rPr lang="en-US" dirty="0"/>
              <a:t>Volunteers to host?  Choose a ”neutral” location</a:t>
            </a:r>
            <a:r>
              <a:rPr lang="en-US" dirty="0" smtClean="0"/>
              <a:t>?</a:t>
            </a:r>
            <a:endParaRPr lang="en-US" dirty="0"/>
          </a:p>
          <a:p>
            <a:endParaRPr dirty="0"/>
          </a:p>
          <a:p>
            <a:r>
              <a:rPr dirty="0" smtClean="0"/>
              <a:t>Discuss </a:t>
            </a:r>
            <a:r>
              <a:rPr dirty="0"/>
              <a:t>future meeting </a:t>
            </a:r>
            <a:r>
              <a:rPr dirty="0" smtClean="0"/>
              <a:t>schedul</a:t>
            </a:r>
            <a:r>
              <a:rPr lang="en-US" dirty="0" smtClean="0"/>
              <a:t>ing</a:t>
            </a:r>
            <a:endParaRPr dirty="0"/>
          </a:p>
        </p:txBody>
      </p:sp>
      <p:sp>
        <p:nvSpPr>
          <p:cNvPr id="147" name="Shape 147"/>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10</a:t>
            </a:fld>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5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51" name="Shape 15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52" name="Shape 152"/>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53" name="Shape 15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54" name="Shape 154"/>
          <p:cNvSpPr>
            <a:spLocks noGrp="1"/>
          </p:cNvSpPr>
          <p:nvPr>
            <p:ph type="title"/>
          </p:nvPr>
        </p:nvSpPr>
        <p:spPr>
          <a:prstGeom prst="rect">
            <a:avLst/>
          </a:prstGeom>
        </p:spPr>
        <p:txBody>
          <a:bodyPr/>
          <a:lstStyle/>
          <a:p>
            <a:r>
              <a:rPr dirty="0" smtClean="0"/>
              <a:t>201</a:t>
            </a:r>
            <a:r>
              <a:rPr lang="en-US" dirty="0" smtClean="0"/>
              <a:t>6</a:t>
            </a:r>
            <a:r>
              <a:rPr dirty="0" smtClean="0"/>
              <a:t> </a:t>
            </a:r>
            <a:r>
              <a:rPr dirty="0"/>
              <a:t>Membership</a:t>
            </a:r>
          </a:p>
        </p:txBody>
      </p:sp>
      <p:sp>
        <p:nvSpPr>
          <p:cNvPr id="155" name="Shape 155"/>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11</a:t>
            </a:fld>
            <a:endParaRPr/>
          </a:p>
        </p:txBody>
      </p:sp>
      <p:graphicFrame>
        <p:nvGraphicFramePr>
          <p:cNvPr id="156" name="Table 156"/>
          <p:cNvGraphicFramePr/>
          <p:nvPr>
            <p:extLst>
              <p:ext uri="{D42A27DB-BD31-4B8C-83A1-F6EECF244321}">
                <p14:modId xmlns:p14="http://schemas.microsoft.com/office/powerpoint/2010/main" val="1412347760"/>
              </p:ext>
            </p:extLst>
          </p:nvPr>
        </p:nvGraphicFramePr>
        <p:xfrm>
          <a:off x="1092199" y="1590039"/>
          <a:ext cx="6972300" cy="4572000"/>
        </p:xfrm>
        <a:graphic>
          <a:graphicData uri="http://schemas.openxmlformats.org/drawingml/2006/table">
            <a:tbl>
              <a:tblPr>
                <a:tableStyleId>{8F44A2F1-9E1F-4B54-A3A2-5F16C0AD49E2}</a:tableStyleId>
              </a:tblPr>
              <a:tblGrid>
                <a:gridCol w="1743075"/>
                <a:gridCol w="1743075"/>
                <a:gridCol w="1743075"/>
                <a:gridCol w="1743075"/>
              </a:tblGrid>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Apple</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High North</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MWA Intelligence</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Technical Interface Consulting (N-V)</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Brother Industries</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Intel</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Nancy Chen</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Thinxtream Technologies</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Canon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Konica Minolta</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Northlake</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Toshiba America Business Solutions</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Conexant Systems</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cap="flat" cmpd="sng" algn="ctr">
                      <a:solidFill>
                        <a:srgbClr val="929292"/>
                      </a:solidFill>
                      <a:prstDash val="solid"/>
                      <a:miter lim="400000"/>
                      <a:headEnd type="none" w="med" len="med"/>
                      <a:tailEnd type="none" w="med" len="med"/>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Kyocera Document Solutions Inc.</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Oki Data</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a:uFill>
                            <a:solidFill>
                              <a:srgbClr val="000000"/>
                            </a:solidFill>
                          </a:uFill>
                          <a:sym typeface="Verdana"/>
                        </a:rPr>
                        <a:t>Tykodi Consulting Services LLC</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dirty="0">
                          <a:uFill>
                            <a:solidFill>
                              <a:srgbClr val="000000"/>
                            </a:solidFill>
                          </a:uFill>
                          <a:sym typeface="Verdana"/>
                        </a:rPr>
                        <a:t>Danny Brennan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Lexmark</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r>
                        <a:rPr lang="en-US" sz="1100" dirty="0" smtClean="0"/>
                        <a:t>Qualcomm*</a:t>
                      </a:r>
                      <a:endParaRPr lang="en-US" sz="1100" dirty="0"/>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Xerox</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a:solidFill>
                        <a:srgbClr val="929292"/>
                      </a:solidFill>
                      <a:miter lim="400000"/>
                    </a:lnT>
                    <a:lnB w="12700">
                      <a:solidFill>
                        <a:srgbClr val="929292"/>
                      </a:solidFill>
                      <a:miter lim="400000"/>
                    </a:lnB>
                  </a:tcPr>
                </a:tc>
              </a:tr>
              <a:tr h="571500">
                <a:tc>
                  <a:txBody>
                    <a:bodyPr/>
                    <a:lstStyle/>
                    <a:p>
                      <a:pPr marR="40640" defTabSz="914400">
                        <a:spcBef>
                          <a:spcPts val="400"/>
                        </a:spcBef>
                        <a:tabLst>
                          <a:tab pos="914400" algn="l"/>
                        </a:tabLst>
                        <a:defRPr sz="1800">
                          <a:uFillTx/>
                        </a:defRPr>
                      </a:pPr>
                      <a:r>
                        <a:rPr sz="1100">
                          <a:uFill>
                            <a:solidFill>
                              <a:srgbClr val="000000"/>
                            </a:solidFill>
                          </a:uFill>
                          <a:sym typeface="Verdana"/>
                        </a:rPr>
                        <a:t>Epson</a:t>
                      </a: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Meteor Network</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Ricoh</a:t>
                      </a: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R="40640" defTabSz="914400">
                        <a:spcBef>
                          <a:spcPts val="400"/>
                        </a:spcBef>
                        <a:tabLst>
                          <a:tab pos="914400" algn="l"/>
                        </a:tabLst>
                        <a:defRPr sz="1800">
                          <a:uFillTx/>
                        </a:defRPr>
                      </a:pPr>
                      <a:endParaRPr sz="1100" dirty="0">
                        <a:uFill>
                          <a:solidFill>
                            <a:srgbClr val="000000"/>
                          </a:solidFill>
                        </a:uFill>
                        <a:sym typeface="Verdana"/>
                      </a:endParaRPr>
                    </a:p>
                  </a:txBody>
                  <a:tcPr marL="50800" marR="50800" marT="50800" marB="50800" anchor="ctr" horzOverflow="overflow">
                    <a:lnL w="12700" cap="flat" cmpd="sng" algn="ctr">
                      <a:solidFill>
                        <a:srgbClr val="929292"/>
                      </a:solidFill>
                      <a:prstDash val="solid"/>
                      <a:miter lim="400000"/>
                      <a:headEnd type="none" w="med" len="med"/>
                      <a:tailEnd type="none" w="med" len="med"/>
                    </a:lnL>
                    <a:lnR w="12700">
                      <a:solidFill>
                        <a:srgbClr val="929292"/>
                      </a:solidFill>
                      <a:miter lim="400000"/>
                    </a:lnR>
                    <a:lnT w="12700" cap="flat" cmpd="sng" algn="ctr">
                      <a:solidFill>
                        <a:srgbClr val="929292"/>
                      </a:solidFill>
                      <a:prstDash val="solid"/>
                      <a:miter lim="400000"/>
                      <a:headEnd type="none" w="med" len="med"/>
                      <a:tailEnd type="none" w="med" len="med"/>
                    </a:lnT>
                  </a:tcPr>
                </a:tc>
              </a:tr>
              <a:tr h="571500">
                <a:tc>
                  <a:txBody>
                    <a:bodyPr/>
                    <a:lstStyle/>
                    <a:p>
                      <a:pPr marR="40640" defTabSz="914400">
                        <a:spcBef>
                          <a:spcPts val="400"/>
                        </a:spcBef>
                        <a:tabLst>
                          <a:tab pos="914400" algn="l"/>
                        </a:tabLst>
                        <a:defRPr sz="1800">
                          <a:uFillTx/>
                        </a:defRPr>
                      </a:pPr>
                      <a:r>
                        <a:rPr lang="en-US" sz="1100" dirty="0" smtClean="0">
                          <a:uFill>
                            <a:solidFill>
                              <a:srgbClr val="000000"/>
                            </a:solidFill>
                          </a:uFill>
                          <a:sym typeface="Verdana"/>
                        </a:rPr>
                        <a:t>Fuji Xerox</a:t>
                      </a:r>
                      <a:endParaRPr sz="1100" strike="sngStrike" dirty="0">
                        <a:solidFill>
                          <a:srgbClr val="FF0000"/>
                        </a:solidFill>
                        <a:uFill>
                          <a:solidFill>
                            <a:srgbClr val="000000"/>
                          </a:solidFill>
                        </a:uFill>
                        <a:sym typeface="Verdana"/>
                      </a:endParaRPr>
                    </a:p>
                  </a:txBody>
                  <a:tcPr marL="50800" marR="50800" marT="50800" marB="50800" anchor="ctr" horzOverflow="overflow">
                    <a:lnL w="12700">
                      <a:solidFill>
                        <a:srgbClr val="929292"/>
                      </a:solidFill>
                      <a:miter lim="400000"/>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r>
                        <a:rPr lang="en-US" sz="1100" dirty="0" smtClean="0">
                          <a:uFill>
                            <a:solidFill>
                              <a:srgbClr val="000000"/>
                            </a:solidFill>
                          </a:uFill>
                          <a:sym typeface="Verdana"/>
                        </a:rPr>
                        <a:t>Microsoft</a:t>
                      </a:r>
                      <a:endParaRPr lang="en-US" sz="1100" dirty="0"/>
                    </a:p>
                  </a:txBody>
                  <a:tcPr marL="50800" marR="50800" marT="50800" marB="50800" anchor="ctr" horzOverflow="overflow">
                    <a:lnL w="12700" cap="flat" cmpd="sng" algn="ctr">
                      <a:solidFill>
                        <a:srgbClr val="929292"/>
                      </a:solidFill>
                      <a:prstDash val="solid"/>
                      <a:miter lim="400000"/>
                      <a:headEnd type="none" w="med" len="med"/>
                      <a:tailEnd type="none" w="med" len="med"/>
                    </a:lnL>
                    <a:lnR w="12700" cap="flat" cmpd="sng" algn="ctr">
                      <a:solidFill>
                        <a:srgbClr val="929292"/>
                      </a:solidFill>
                      <a:prstDash val="solid"/>
                      <a:miter lim="400000"/>
                      <a:headEnd type="none" w="med" len="med"/>
                      <a:tailEnd type="none" w="med" len="med"/>
                    </a:lnR>
                    <a:lnT w="12700">
                      <a:solidFill>
                        <a:srgbClr val="929292"/>
                      </a:solidFill>
                      <a:miter lim="400000"/>
                    </a:lnT>
                    <a:lnB w="12700">
                      <a:solidFill>
                        <a:srgbClr val="929292"/>
                      </a:solidFill>
                      <a:miter lim="400000"/>
                    </a:lnB>
                  </a:tcPr>
                </a:tc>
                <a:tc>
                  <a:txBody>
                    <a:bodyPr/>
                    <a:lstStyle/>
                    <a:p>
                      <a:pPr marR="40640" defTabSz="914400">
                        <a:spcBef>
                          <a:spcPts val="400"/>
                        </a:spcBef>
                        <a:tabLst>
                          <a:tab pos="914400" algn="l"/>
                        </a:tabLst>
                        <a:defRPr sz="1800">
                          <a:uFillTx/>
                        </a:defRPr>
                      </a:pPr>
                      <a:r>
                        <a:rPr sz="1100" dirty="0">
                          <a:uFill>
                            <a:solidFill>
                              <a:srgbClr val="000000"/>
                            </a:solidFill>
                          </a:uFill>
                          <a:sym typeface="Verdana"/>
                        </a:rPr>
                        <a:t>Samsung</a:t>
                      </a:r>
                    </a:p>
                  </a:txBody>
                  <a:tcPr marL="50800" marR="50800" marT="50800" marB="50800" anchor="ctr" horzOverflow="overflow">
                    <a:lnL w="12700" cap="flat" cmpd="sng" algn="ctr">
                      <a:solidFill>
                        <a:srgbClr val="929292"/>
                      </a:solidFill>
                      <a:prstDash val="solid"/>
                      <a:miter lim="400000"/>
                      <a:headEnd type="none" w="med" len="med"/>
                      <a:tailEnd type="none" w="med" len="med"/>
                    </a:lnL>
                    <a:lnT w="12700">
                      <a:solidFill>
                        <a:srgbClr val="929292"/>
                      </a:solidFill>
                      <a:miter lim="400000"/>
                    </a:lnT>
                    <a:lnB w="12700">
                      <a:solidFill>
                        <a:srgbClr val="929292"/>
                      </a:solidFill>
                      <a:miter lim="400000"/>
                    </a:lnB>
                  </a:tcPr>
                </a:tc>
                <a:tc>
                  <a:txBody>
                    <a:bodyPr/>
                    <a:lstStyle/>
                    <a:p>
                      <a:pPr marR="40640" algn="l" defTabSz="914400">
                        <a:spcBef>
                          <a:spcPts val="400"/>
                        </a:spcBef>
                        <a:tabLst>
                          <a:tab pos="914400" algn="l"/>
                        </a:tabLst>
                        <a:defRPr sz="1800">
                          <a:sym typeface="Verdana"/>
                        </a:defRPr>
                      </a:pPr>
                      <a:endParaRPr sz="1100" dirty="0"/>
                    </a:p>
                  </a:txBody>
                  <a:tcPr marL="50800" marR="50800" marT="50800" marB="50800" horzOverflow="overflow"/>
                </a:tc>
              </a:tr>
              <a:tr h="571500">
                <a:tc>
                  <a:txBody>
                    <a:bodyPr/>
                    <a:lstStyle/>
                    <a:p>
                      <a:pPr marR="40640" defTabSz="914400">
                        <a:spcBef>
                          <a:spcPts val="400"/>
                        </a:spcBef>
                        <a:tabLst>
                          <a:tab pos="914400" algn="l"/>
                        </a:tabLst>
                        <a:defRPr sz="1800">
                          <a:uFillTx/>
                        </a:defRPr>
                      </a:pPr>
                      <a:r>
                        <a:rPr lang="en-US" sz="1100" dirty="0" smtClean="0">
                          <a:uFill>
                            <a:solidFill>
                              <a:srgbClr val="000000"/>
                            </a:solidFill>
                          </a:uFill>
                          <a:sym typeface="Verdana"/>
                        </a:rPr>
                        <a:t>HP Inc.</a:t>
                      </a:r>
                      <a:endParaRPr lang="en-US" sz="1100" dirty="0">
                        <a:uFill>
                          <a:solidFill>
                            <a:srgbClr val="000000"/>
                          </a:solidFill>
                        </a:uFill>
                        <a:sym typeface="Verdana"/>
                      </a:endParaRPr>
                    </a:p>
                  </a:txBody>
                  <a:tcPr marL="50800" marR="50800" marT="50800" marB="50800" anchor="ctr" horzOverflow="overflow">
                    <a:lnL w="12700">
                      <a:solidFill>
                        <a:srgbClr val="929292"/>
                      </a:solidFill>
                      <a:miter lim="400000"/>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L="0" marR="0" indent="0" algn="ctr" defTabSz="584200" eaLnBrk="1" fontAlgn="auto" latinLnBrk="0" hangingPunct="1">
                        <a:lnSpc>
                          <a:spcPct val="100000"/>
                        </a:lnSpc>
                        <a:spcBef>
                          <a:spcPts val="0"/>
                        </a:spcBef>
                        <a:spcAft>
                          <a:spcPts val="0"/>
                        </a:spcAft>
                        <a:buClrTx/>
                        <a:buSzTx/>
                        <a:buFontTx/>
                        <a:buNone/>
                        <a:tabLst/>
                        <a:defRPr/>
                      </a:pPr>
                      <a:r>
                        <a:rPr lang="en-US" sz="1100" dirty="0" smtClean="0">
                          <a:uFill>
                            <a:solidFill>
                              <a:srgbClr val="000000"/>
                            </a:solidFill>
                          </a:uFill>
                          <a:sym typeface="Verdana"/>
                        </a:rPr>
                        <a:t>MPI Tech</a:t>
                      </a:r>
                    </a:p>
                  </a:txBody>
                  <a:tcPr marL="50800" marR="50800" marT="50800" marB="50800" anchor="ctr" horzOverflow="overflow">
                    <a:lnL w="12700">
                      <a:solidFill>
                        <a:srgbClr val="929292"/>
                      </a:solidFill>
                      <a:miter lim="400000"/>
                    </a:lnL>
                    <a:lnR w="12700">
                      <a:solidFill>
                        <a:srgbClr val="929292"/>
                      </a:solidFill>
                      <a:miter lim="400000"/>
                    </a:lnR>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L="0" marR="40640" indent="0" algn="ctr" defTabSz="914400" eaLnBrk="1" fontAlgn="auto" latinLnBrk="0" hangingPunct="1">
                        <a:lnSpc>
                          <a:spcPct val="100000"/>
                        </a:lnSpc>
                        <a:spcBef>
                          <a:spcPts val="400"/>
                        </a:spcBef>
                        <a:spcAft>
                          <a:spcPts val="0"/>
                        </a:spcAft>
                        <a:buClrTx/>
                        <a:buSzTx/>
                        <a:buFontTx/>
                        <a:buNone/>
                        <a:tabLst>
                          <a:tab pos="914400" algn="l"/>
                        </a:tabLst>
                        <a:defRPr sz="1800">
                          <a:uFillTx/>
                        </a:defRPr>
                      </a:pPr>
                      <a:r>
                        <a:rPr lang="en-US" sz="1100" dirty="0" smtClean="0">
                          <a:uFill>
                            <a:solidFill>
                              <a:srgbClr val="000000"/>
                            </a:solidFill>
                          </a:uFill>
                          <a:sym typeface="Verdana"/>
                        </a:rPr>
                        <a:t>Sharp Labs</a:t>
                      </a:r>
                    </a:p>
                  </a:txBody>
                  <a:tcPr marL="50800" marR="50800" marT="50800" marB="50800" anchor="ctr" horzOverflow="overflow">
                    <a:lnL w="12700">
                      <a:solidFill>
                        <a:srgbClr val="929292"/>
                      </a:solidFill>
                      <a:miter lim="400000"/>
                    </a:lnL>
                    <a:lnT w="12700" cap="flat" cmpd="sng" algn="ctr">
                      <a:solidFill>
                        <a:srgbClr val="929292"/>
                      </a:solidFill>
                      <a:prstDash val="solid"/>
                      <a:miter lim="400000"/>
                      <a:headEnd type="none" w="med" len="med"/>
                      <a:tailEnd type="none" w="med" len="med"/>
                    </a:lnT>
                    <a:lnB w="12700">
                      <a:solidFill>
                        <a:srgbClr val="929292"/>
                      </a:solidFill>
                      <a:miter lim="400000"/>
                    </a:lnB>
                  </a:tcPr>
                </a:tc>
                <a:tc>
                  <a:txBody>
                    <a:bodyPr/>
                    <a:lstStyle/>
                    <a:p>
                      <a:pPr marR="40640" algn="l" defTabSz="914400">
                        <a:spcBef>
                          <a:spcPts val="400"/>
                        </a:spcBef>
                        <a:tabLst>
                          <a:tab pos="914400" algn="l"/>
                        </a:tabLst>
                        <a:defRPr sz="1800">
                          <a:sym typeface="Verdana"/>
                        </a:defRPr>
                      </a:pPr>
                      <a:endParaRPr sz="1100" dirty="0"/>
                    </a:p>
                  </a:txBody>
                  <a:tcPr marL="50800" marR="50800" marT="50800" marB="50800" horzOverflow="overflow"/>
                </a:tc>
              </a:tr>
            </a:tbl>
          </a:graphicData>
        </a:graphic>
      </p:graphicFrame>
      <p:sp>
        <p:nvSpPr>
          <p:cNvPr id="157" name="Shape 157"/>
          <p:cNvSpPr/>
          <p:nvPr/>
        </p:nvSpPr>
        <p:spPr>
          <a:xfrm>
            <a:off x="457200" y="1219200"/>
            <a:ext cx="8356600" cy="34881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lgn="ctr">
              <a:defRPr b="1">
                <a:latin typeface="+mn-lt"/>
                <a:ea typeface="+mn-ea"/>
                <a:cs typeface="+mn-cs"/>
                <a:sym typeface="Verdana"/>
              </a:defRPr>
            </a:lvl1pPr>
          </a:lstStyle>
          <a:p>
            <a:r>
              <a:rPr lang="en-US" dirty="0" smtClean="0"/>
              <a:t>29 </a:t>
            </a:r>
            <a:r>
              <a:rPr dirty="0" smtClean="0"/>
              <a:t>Members </a:t>
            </a:r>
            <a:r>
              <a:rPr dirty="0"/>
              <a:t>(</a:t>
            </a:r>
            <a:r>
              <a:rPr dirty="0" smtClean="0"/>
              <a:t>2</a:t>
            </a:r>
            <a:r>
              <a:rPr lang="en-US" dirty="0" smtClean="0"/>
              <a:t>8</a:t>
            </a:r>
            <a:r>
              <a:rPr dirty="0" smtClean="0"/>
              <a:t> </a:t>
            </a:r>
            <a:r>
              <a:rPr dirty="0"/>
              <a:t>Voting, 1 Non-Voting)</a:t>
            </a:r>
          </a:p>
        </p:txBody>
      </p:sp>
      <p:sp>
        <p:nvSpPr>
          <p:cNvPr id="158" name="Shape 158"/>
          <p:cNvSpPr/>
          <p:nvPr/>
        </p:nvSpPr>
        <p:spPr>
          <a:xfrm>
            <a:off x="6804917" y="6218258"/>
            <a:ext cx="2008883" cy="28725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200"/>
            </a:lvl1pPr>
          </a:lstStyle>
          <a:p>
            <a:r>
              <a:rPr dirty="0"/>
              <a:t>* Recently purchased </a:t>
            </a:r>
            <a:r>
              <a:rPr lang="en-US" dirty="0" smtClean="0"/>
              <a:t>CSR</a:t>
            </a:r>
            <a:endParaRPr dirty="0"/>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6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62" name="Shape 16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63" name="Shape 163"/>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64" name="Shape 164"/>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65" name="Shape 165"/>
          <p:cNvSpPr>
            <a:spLocks noGrp="1"/>
          </p:cNvSpPr>
          <p:nvPr>
            <p:ph type="title"/>
          </p:nvPr>
        </p:nvSpPr>
        <p:spPr>
          <a:prstGeom prst="rect">
            <a:avLst/>
          </a:prstGeom>
        </p:spPr>
        <p:txBody>
          <a:bodyPr/>
          <a:lstStyle/>
          <a:p>
            <a:r>
              <a:rPr dirty="0"/>
              <a:t>PWG Officers (2015-2017 Term)</a:t>
            </a:r>
          </a:p>
        </p:txBody>
      </p:sp>
      <p:sp>
        <p:nvSpPr>
          <p:cNvPr id="166" name="Shape 166"/>
          <p:cNvSpPr>
            <a:spLocks noGrp="1"/>
          </p:cNvSpPr>
          <p:nvPr>
            <p:ph type="body" idx="1"/>
          </p:nvPr>
        </p:nvSpPr>
        <p:spPr>
          <a:prstGeom prst="rect">
            <a:avLst/>
          </a:prstGeom>
        </p:spPr>
        <p:txBody>
          <a:bodyPr/>
          <a:lstStyle/>
          <a:p>
            <a:r>
              <a:rPr dirty="0"/>
              <a:t>PWG Chair: Smith Kennedy, HP Inc.</a:t>
            </a:r>
          </a:p>
          <a:p>
            <a:pPr lvl="1"/>
            <a:endParaRPr dirty="0"/>
          </a:p>
          <a:p>
            <a:r>
              <a:rPr dirty="0"/>
              <a:t>PWG Vice-Chair: Alan Sukert, Xerox</a:t>
            </a:r>
          </a:p>
          <a:p>
            <a:pPr lvl="1"/>
            <a:endParaRPr dirty="0"/>
          </a:p>
          <a:p>
            <a:r>
              <a:rPr dirty="0"/>
              <a:t>PWG Secretary: Ira McDonald, High North</a:t>
            </a:r>
            <a:br>
              <a:rPr dirty="0"/>
            </a:br>
            <a:r>
              <a:rPr dirty="0"/>
              <a:t/>
            </a:r>
            <a:br>
              <a:rPr dirty="0"/>
            </a:br>
            <a:r>
              <a:rPr dirty="0"/>
              <a:t/>
            </a:r>
            <a:br>
              <a:rPr dirty="0"/>
            </a:br>
            <a:r>
              <a:rPr dirty="0"/>
              <a:t/>
            </a:r>
            <a:br>
              <a:rPr dirty="0"/>
            </a:br>
            <a:r>
              <a:rPr dirty="0"/>
              <a:t/>
            </a:r>
            <a:br>
              <a:rPr dirty="0"/>
            </a:br>
            <a:endParaRPr dirty="0"/>
          </a:p>
        </p:txBody>
      </p:sp>
      <p:sp>
        <p:nvSpPr>
          <p:cNvPr id="167" name="Shape 167"/>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12</a:t>
            </a:fld>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Shape 16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7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71" name="Shape 17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72" name="Shape 172"/>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73" name="Shape 17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74" name="Shape 174"/>
          <p:cNvSpPr>
            <a:spLocks noGrp="1"/>
          </p:cNvSpPr>
          <p:nvPr>
            <p:ph type="title"/>
          </p:nvPr>
        </p:nvSpPr>
        <p:spPr>
          <a:prstGeom prst="rect">
            <a:avLst/>
          </a:prstGeom>
        </p:spPr>
        <p:txBody>
          <a:bodyPr/>
          <a:lstStyle/>
          <a:p>
            <a:r>
              <a:rPr dirty="0" smtClean="0"/>
              <a:t>Github </a:t>
            </a:r>
            <a:r>
              <a:rPr dirty="0"/>
              <a:t>Organization and Repositories</a:t>
            </a:r>
          </a:p>
        </p:txBody>
      </p:sp>
      <p:sp>
        <p:nvSpPr>
          <p:cNvPr id="175" name="Shape 175"/>
          <p:cNvSpPr>
            <a:spLocks noGrp="1"/>
          </p:cNvSpPr>
          <p:nvPr>
            <p:ph type="body" idx="1"/>
          </p:nvPr>
        </p:nvSpPr>
        <p:spPr>
          <a:prstGeom prst="rect">
            <a:avLst/>
          </a:prstGeom>
        </p:spPr>
        <p:txBody>
          <a:bodyPr>
            <a:normAutofit/>
          </a:bodyPr>
          <a:lstStyle/>
          <a:p>
            <a:r>
              <a:rPr dirty="0" smtClean="0"/>
              <a:t>Github </a:t>
            </a:r>
            <a:r>
              <a:rPr dirty="0"/>
              <a:t>organization account:</a:t>
            </a:r>
          </a:p>
          <a:p>
            <a:pPr lvl="1"/>
            <a:r>
              <a:rPr u="sng" dirty="0">
                <a:hlinkClick r:id="rId3"/>
              </a:rPr>
              <a:t>https://github.com/istopwg</a:t>
            </a:r>
          </a:p>
          <a:p>
            <a:endParaRPr lang="en-US" dirty="0" smtClean="0"/>
          </a:p>
          <a:p>
            <a:r>
              <a:rPr dirty="0" smtClean="0"/>
              <a:t>Web </a:t>
            </a:r>
            <a:r>
              <a:rPr dirty="0"/>
              <a:t>site repository:</a:t>
            </a:r>
          </a:p>
          <a:p>
            <a:pPr lvl="1"/>
            <a:r>
              <a:rPr u="sng" dirty="0">
                <a:hlinkClick r:id="rId4"/>
              </a:rPr>
              <a:t>https://github.com/istopwg/website</a:t>
            </a:r>
          </a:p>
          <a:p>
            <a:pPr lvl="1"/>
            <a:endParaRPr lang="en-US" u="sng" dirty="0">
              <a:hlinkClick r:id="rId5"/>
            </a:endParaRPr>
          </a:p>
          <a:p>
            <a:r>
              <a:rPr lang="en-US" u="sng" dirty="0" smtClean="0"/>
              <a:t>Semantic Model Repository</a:t>
            </a:r>
            <a:endParaRPr lang="en-US" u="sng" dirty="0"/>
          </a:p>
          <a:p>
            <a:pPr lvl="1"/>
            <a:r>
              <a:rPr lang="en-US" u="sng" dirty="0">
                <a:hlinkClick r:id="rId6"/>
              </a:rPr>
              <a:t>https://</a:t>
            </a:r>
            <a:r>
              <a:rPr lang="en-US" u="sng" dirty="0" err="1">
                <a:hlinkClick r:id="rId6"/>
              </a:rPr>
              <a:t>github.com</a:t>
            </a:r>
            <a:r>
              <a:rPr lang="en-US" u="sng" dirty="0">
                <a:hlinkClick r:id="rId6"/>
              </a:rPr>
              <a:t>/</a:t>
            </a:r>
            <a:r>
              <a:rPr lang="en-US" u="sng" dirty="0" err="1">
                <a:hlinkClick r:id="rId6"/>
              </a:rPr>
              <a:t>istopwg</a:t>
            </a:r>
            <a:r>
              <a:rPr lang="en-US" u="sng" dirty="0">
                <a:hlinkClick r:id="rId6"/>
              </a:rPr>
              <a:t>/</a:t>
            </a:r>
            <a:r>
              <a:rPr lang="en-US" u="sng" dirty="0" err="1">
                <a:hlinkClick r:id="rId6"/>
              </a:rPr>
              <a:t>pwg</a:t>
            </a:r>
            <a:r>
              <a:rPr lang="en-US" u="sng" dirty="0">
                <a:hlinkClick r:id="rId6"/>
              </a:rPr>
              <a:t>-semantic-model</a:t>
            </a:r>
            <a:endParaRPr lang="en-US" u="sng" dirty="0" smtClean="0"/>
          </a:p>
          <a:p>
            <a:pPr lvl="1"/>
            <a:endParaRPr lang="en-US" u="sng" dirty="0"/>
          </a:p>
          <a:p>
            <a:r>
              <a:rPr lang="en-US" u="sng" dirty="0" smtClean="0"/>
              <a:t>IPP Everywhere Self Certification Tools</a:t>
            </a:r>
          </a:p>
          <a:p>
            <a:pPr lvl="1"/>
            <a:r>
              <a:rPr lang="en-US" u="sng" dirty="0">
                <a:hlinkClick r:id="rId7"/>
              </a:rPr>
              <a:t>https://</a:t>
            </a:r>
            <a:r>
              <a:rPr lang="en-US" u="sng" dirty="0" err="1">
                <a:hlinkClick r:id="rId7"/>
              </a:rPr>
              <a:t>github.com</a:t>
            </a:r>
            <a:r>
              <a:rPr lang="en-US" u="sng" dirty="0">
                <a:hlinkClick r:id="rId7"/>
              </a:rPr>
              <a:t>/</a:t>
            </a:r>
            <a:r>
              <a:rPr lang="en-US" u="sng" dirty="0" err="1">
                <a:hlinkClick r:id="rId7"/>
              </a:rPr>
              <a:t>istopwg</a:t>
            </a:r>
            <a:r>
              <a:rPr lang="en-US" u="sng" dirty="0">
                <a:hlinkClick r:id="rId7"/>
              </a:rPr>
              <a:t>/</a:t>
            </a:r>
            <a:r>
              <a:rPr lang="en-US" u="sng" dirty="0" err="1">
                <a:hlinkClick r:id="rId7"/>
              </a:rPr>
              <a:t>ippeveselfcert</a:t>
            </a:r>
            <a:endParaRPr lang="en-US" u="sng" dirty="0" smtClean="0"/>
          </a:p>
          <a:p>
            <a:pPr lvl="1"/>
            <a:endParaRPr lang="en-US" u="sng" dirty="0"/>
          </a:p>
          <a:p>
            <a:r>
              <a:rPr lang="en-US" u="sng" dirty="0" smtClean="0"/>
              <a:t>IPP Registry</a:t>
            </a:r>
          </a:p>
          <a:p>
            <a:pPr lvl="1"/>
            <a:r>
              <a:rPr lang="en-US" u="sng" dirty="0">
                <a:hlinkClick r:id="rId8"/>
              </a:rPr>
              <a:t>https://</a:t>
            </a:r>
            <a:r>
              <a:rPr lang="en-US" u="sng" dirty="0" err="1">
                <a:hlinkClick r:id="rId8"/>
              </a:rPr>
              <a:t>github.com</a:t>
            </a:r>
            <a:r>
              <a:rPr lang="en-US" u="sng" dirty="0">
                <a:hlinkClick r:id="rId8"/>
              </a:rPr>
              <a:t>/</a:t>
            </a:r>
            <a:r>
              <a:rPr lang="en-US" u="sng" dirty="0" err="1">
                <a:hlinkClick r:id="rId8"/>
              </a:rPr>
              <a:t>istopwg</a:t>
            </a:r>
            <a:r>
              <a:rPr lang="en-US" u="sng" dirty="0">
                <a:hlinkClick r:id="rId8"/>
              </a:rPr>
              <a:t>/</a:t>
            </a:r>
            <a:r>
              <a:rPr lang="en-US" u="sng" dirty="0" err="1">
                <a:hlinkClick r:id="rId8"/>
              </a:rPr>
              <a:t>ippregistry</a:t>
            </a:r>
            <a:endParaRPr lang="en-US" u="sng" dirty="0" smtClean="0"/>
          </a:p>
        </p:txBody>
      </p:sp>
      <p:sp>
        <p:nvSpPr>
          <p:cNvPr id="176" name="Shape 176"/>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13</a:t>
            </a:fld>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Shape 17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79" name="Shape 179"/>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0"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181" name="Shape 181"/>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82" name="Shape 182"/>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183" name="Shape 183"/>
          <p:cNvSpPr>
            <a:spLocks noGrp="1"/>
          </p:cNvSpPr>
          <p:nvPr>
            <p:ph type="ctrTitle"/>
          </p:nvPr>
        </p:nvSpPr>
        <p:spPr>
          <a:prstGeom prst="rect">
            <a:avLst/>
          </a:prstGeom>
        </p:spPr>
        <p:txBody>
          <a:bodyPr/>
          <a:lstStyle/>
          <a:p>
            <a:r>
              <a:t>PWG Workgroup Status</a:t>
            </a:r>
          </a:p>
        </p:txBody>
      </p:sp>
      <p:sp>
        <p:nvSpPr>
          <p:cNvPr id="185" name="Shape 185"/>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14</a:t>
            </a:fld>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88" name="Shape 188"/>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89"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90" name="Shape 190"/>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91" name="Shape 19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92" name="Shape 192"/>
          <p:cNvSpPr>
            <a:spLocks noGrp="1"/>
          </p:cNvSpPr>
          <p:nvPr>
            <p:ph type="title"/>
          </p:nvPr>
        </p:nvSpPr>
        <p:spPr>
          <a:prstGeom prst="rect">
            <a:avLst/>
          </a:prstGeom>
        </p:spPr>
        <p:txBody>
          <a:bodyPr/>
          <a:lstStyle/>
          <a:p>
            <a:r>
              <a:t>Work In Progress</a:t>
            </a:r>
          </a:p>
        </p:txBody>
      </p:sp>
      <p:sp>
        <p:nvSpPr>
          <p:cNvPr id="193" name="Shape 193"/>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15</a:t>
            </a:fld>
            <a:endParaRPr/>
          </a:p>
        </p:txBody>
      </p:sp>
      <p:sp>
        <p:nvSpPr>
          <p:cNvPr id="194" name="Shape 194"/>
          <p:cNvSpPr/>
          <p:nvPr/>
        </p:nvSpPr>
        <p:spPr>
          <a:xfrm>
            <a:off x="3810000" y="5791200"/>
            <a:ext cx="1524000" cy="381000"/>
          </a:xfrm>
          <a:prstGeom prst="roundRect">
            <a:avLst>
              <a:gd name="adj" fmla="val 21180"/>
            </a:avLst>
          </a:prstGeom>
          <a:gradFill>
            <a:gsLst>
              <a:gs pos="0">
                <a:srgbClr val="FF2600"/>
              </a:gs>
              <a:gs pos="100000">
                <a:srgbClr val="BF1903"/>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Prototype</a:t>
            </a:r>
          </a:p>
        </p:txBody>
      </p:sp>
      <p:sp>
        <p:nvSpPr>
          <p:cNvPr id="195" name="Shape 195"/>
          <p:cNvSpPr/>
          <p:nvPr/>
        </p:nvSpPr>
        <p:spPr>
          <a:xfrm>
            <a:off x="5461000" y="5791200"/>
            <a:ext cx="1524000" cy="381000"/>
          </a:xfrm>
          <a:prstGeom prst="roundRect">
            <a:avLst>
              <a:gd name="adj" fmla="val 21180"/>
            </a:avLst>
          </a:prstGeom>
          <a:gradFill>
            <a:gsLst>
              <a:gs pos="0">
                <a:srgbClr val="FFA941"/>
              </a:gs>
              <a:gs pos="100000">
                <a:srgbClr val="D96C00"/>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Prototyped</a:t>
            </a:r>
          </a:p>
        </p:txBody>
      </p:sp>
      <p:sp>
        <p:nvSpPr>
          <p:cNvPr id="196" name="Shape 196"/>
          <p:cNvSpPr/>
          <p:nvPr/>
        </p:nvSpPr>
        <p:spPr>
          <a:xfrm>
            <a:off x="7112000" y="5791200"/>
            <a:ext cx="1524000" cy="381000"/>
          </a:xfrm>
          <a:prstGeom prst="roundRect">
            <a:avLst>
              <a:gd name="adj" fmla="val 21180"/>
            </a:avLst>
          </a:prstGeom>
          <a:gradFill>
            <a:gsLst>
              <a:gs pos="0">
                <a:srgbClr val="E5E500"/>
              </a:gs>
              <a:gs pos="100000">
                <a:srgbClr val="AAAA00"/>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Stable</a:t>
            </a:r>
          </a:p>
        </p:txBody>
      </p:sp>
      <p:sp>
        <p:nvSpPr>
          <p:cNvPr id="197" name="Shape 197"/>
          <p:cNvSpPr/>
          <p:nvPr/>
        </p:nvSpPr>
        <p:spPr>
          <a:xfrm>
            <a:off x="2159000" y="5791200"/>
            <a:ext cx="1524000" cy="381000"/>
          </a:xfrm>
          <a:prstGeom prst="roundRect">
            <a:avLst>
              <a:gd name="adj" fmla="val 21180"/>
            </a:avLst>
          </a:prstGeom>
          <a:gradFill>
            <a:gsLst>
              <a:gs pos="0">
                <a:srgbClr val="809FFF"/>
              </a:gs>
              <a:gs pos="100000">
                <a:srgbClr val="5268BF"/>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Interim</a:t>
            </a:r>
          </a:p>
        </p:txBody>
      </p:sp>
      <p:sp>
        <p:nvSpPr>
          <p:cNvPr id="198" name="Shape 198"/>
          <p:cNvSpPr/>
          <p:nvPr/>
        </p:nvSpPr>
        <p:spPr>
          <a:xfrm>
            <a:off x="508000" y="5791200"/>
            <a:ext cx="1524000" cy="381000"/>
          </a:xfrm>
          <a:prstGeom prst="roundRect">
            <a:avLst>
              <a:gd name="adj" fmla="val 21180"/>
            </a:avLst>
          </a:prstGeom>
          <a:gradFill>
            <a:gsLst>
              <a:gs pos="0">
                <a:srgbClr val="808080"/>
              </a:gs>
              <a:gs pos="100000">
                <a:srgbClr val="414141"/>
              </a:gs>
            </a:gsLst>
            <a:lin ang="5400000"/>
          </a:gradFill>
          <a:effectLst>
            <a:outerShdw blurRad="63500" dist="50800" dir="2700000" rotWithShape="0">
              <a:srgbClr val="000000">
                <a:alpha val="50000"/>
              </a:srgbClr>
            </a:outerShdw>
          </a:effectLst>
          <a:extLst>
            <a:ext uri="{C572A759-6A51-4108-AA02-DFA0A04FC94B}">
              <ma14:wrappingTextBoxFlag xmlns:ma14="http://schemas.microsoft.com/office/mac/drawingml/2011/main" val="1"/>
            </a:ext>
          </a:extLst>
        </p:spPr>
        <p:txBody>
          <a:bodyPr lIns="50800" tIns="50800" rIns="50800" bIns="50800" anchor="ctr"/>
          <a:lstStyle>
            <a:lvl1pPr algn="ctr">
              <a:defRPr b="1">
                <a:solidFill>
                  <a:srgbClr val="FFFFFF"/>
                </a:solidFill>
                <a:uFill>
                  <a:solidFill>
                    <a:srgbClr val="FFFFFF"/>
                  </a:solidFill>
                </a:uFill>
              </a:defRPr>
            </a:lvl1pPr>
          </a:lstStyle>
          <a:p>
            <a:r>
              <a:t>Planned</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157360"/>
            <a:ext cx="9144000" cy="1728839"/>
          </a:xfrm>
          <a:prstGeom prst="rect">
            <a:avLst/>
          </a:prstGeom>
        </p:spPr>
      </p:pic>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 name="Shape 24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247" name="Shape 247"/>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248"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249" name="Shape 249"/>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250" name="Shape 250"/>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251" name="Shape 251"/>
          <p:cNvSpPr>
            <a:spLocks noGrp="1"/>
          </p:cNvSpPr>
          <p:nvPr>
            <p:ph type="ctrTitle"/>
          </p:nvPr>
        </p:nvSpPr>
        <p:spPr>
          <a:prstGeom prst="rect">
            <a:avLst/>
          </a:prstGeom>
        </p:spPr>
        <p:txBody>
          <a:bodyPr/>
          <a:lstStyle/>
          <a:p>
            <a:r>
              <a:t>IPP Workgroup Status</a:t>
            </a:r>
          </a:p>
        </p:txBody>
      </p:sp>
      <p:sp>
        <p:nvSpPr>
          <p:cNvPr id="252" name="Shape 252"/>
          <p:cNvSpPr>
            <a:spLocks noGrp="1"/>
          </p:cNvSpPr>
          <p:nvPr>
            <p:ph type="subTitle" sz="half" idx="1"/>
          </p:nvPr>
        </p:nvSpPr>
        <p:spPr>
          <a:prstGeom prst="rect">
            <a:avLst/>
          </a:prstGeom>
        </p:spPr>
        <p:txBody>
          <a:bodyPr/>
          <a:lstStyle/>
          <a:p>
            <a:r>
              <a:t>Paul Tykodi (TCS), Ira McDonald (High North)</a:t>
            </a:r>
          </a:p>
        </p:txBody>
      </p:sp>
      <p:sp>
        <p:nvSpPr>
          <p:cNvPr id="253" name="Shape 253"/>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16</a:t>
            </a:fld>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Shape 68"/>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69"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70" name="Shape 70"/>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71" name="Shape 71"/>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72" name="Shape 72"/>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73" name="Shape 73"/>
          <p:cNvSpPr>
            <a:spLocks noGrp="1"/>
          </p:cNvSpPr>
          <p:nvPr>
            <p:ph type="title"/>
          </p:nvPr>
        </p:nvSpPr>
        <p:spPr>
          <a:prstGeom prst="rect">
            <a:avLst/>
          </a:prstGeom>
        </p:spPr>
        <p:txBody>
          <a:bodyPr/>
          <a:lstStyle/>
          <a:p>
            <a:r>
              <a:t>IPP WG: Charter</a:t>
            </a:r>
          </a:p>
        </p:txBody>
      </p:sp>
      <p:sp>
        <p:nvSpPr>
          <p:cNvPr id="74" name="Shape 74"/>
          <p:cNvSpPr>
            <a:spLocks noGrp="1"/>
          </p:cNvSpPr>
          <p:nvPr>
            <p:ph type="body" idx="1"/>
          </p:nvPr>
        </p:nvSpPr>
        <p:spPr>
          <a:prstGeom prst="rect">
            <a:avLst/>
          </a:prstGeom>
        </p:spPr>
        <p:txBody>
          <a:bodyPr/>
          <a:lstStyle/>
          <a:p>
            <a:r>
              <a:t>Current charter:</a:t>
            </a:r>
          </a:p>
          <a:p>
            <a:pPr lvl="1"/>
            <a:r>
              <a:rPr u="sng">
                <a:hlinkClick r:id="rId3"/>
              </a:rPr>
              <a:t>http://ftp.pwg.org/pub/pwg/ipp/charter/ch-ipp-charter-20151225.pdf</a:t>
            </a:r>
          </a:p>
          <a:p>
            <a:r>
              <a:t>The Internet Printing Protocol (IPP) workgroup is chartered with the maintenance of IPP, the IETF IPP registry, and support for new clients, network architectures (Cloud, SDN), service bindings for MFDs and Imaging Systems, and emerging technologies such as 3D Printing</a:t>
            </a:r>
          </a:p>
          <a:p>
            <a:r>
              <a:t>In addition, we maintain the IETF Finisher MIB, Job MIB, and Printer MIB registries, and handle synchronization with changes in IPP</a:t>
            </a:r>
          </a:p>
        </p:txBody>
      </p:sp>
      <p:sp>
        <p:nvSpPr>
          <p:cNvPr id="75" name="Shape 75"/>
          <p:cNvSpPr>
            <a:spLocks noGrp="1"/>
          </p:cNvSpPr>
          <p:nvPr>
            <p:ph type="sldNum" sz="quarter" idx="2"/>
          </p:nvPr>
        </p:nvSpPr>
        <p:spPr>
          <a:xfrm>
            <a:off x="8793898" y="6663383"/>
            <a:ext cx="157095" cy="153888"/>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17</a:t>
            </a:fld>
            <a:endParaRPr/>
          </a:p>
        </p:txBody>
      </p:sp>
    </p:spTree>
    <p:extLst>
      <p:ext uri="{BB962C8B-B14F-4D97-AF65-F5344CB8AC3E}">
        <p14:creationId xmlns:p14="http://schemas.microsoft.com/office/powerpoint/2010/main" val="1527275290"/>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78"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79" name="Shape 79"/>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80" name="Shape 80"/>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81" name="Shape 81"/>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82" name="Shape 82"/>
          <p:cNvSpPr>
            <a:spLocks noGrp="1"/>
          </p:cNvSpPr>
          <p:nvPr>
            <p:ph type="sldNum" sz="quarter" idx="2"/>
          </p:nvPr>
        </p:nvSpPr>
        <p:spPr>
          <a:xfrm>
            <a:off x="8793898" y="6663383"/>
            <a:ext cx="157094" cy="153888"/>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18</a:t>
            </a:fld>
            <a:endParaRPr/>
          </a:p>
        </p:txBody>
      </p:sp>
      <p:sp>
        <p:nvSpPr>
          <p:cNvPr id="83" name="Shape 83"/>
          <p:cNvSpPr>
            <a:spLocks noGrp="1"/>
          </p:cNvSpPr>
          <p:nvPr>
            <p:ph type="title"/>
          </p:nvPr>
        </p:nvSpPr>
        <p:spPr>
          <a:prstGeom prst="rect">
            <a:avLst/>
          </a:prstGeom>
        </p:spPr>
        <p:txBody>
          <a:bodyPr/>
          <a:lstStyle/>
          <a:p>
            <a:r>
              <a:t>IPP WG: Officers</a:t>
            </a:r>
          </a:p>
        </p:txBody>
      </p:sp>
      <p:sp>
        <p:nvSpPr>
          <p:cNvPr id="84" name="Shape 84"/>
          <p:cNvSpPr>
            <a:spLocks noGrp="1"/>
          </p:cNvSpPr>
          <p:nvPr>
            <p:ph type="body" idx="1"/>
          </p:nvPr>
        </p:nvSpPr>
        <p:spPr>
          <a:prstGeom prst="rect">
            <a:avLst/>
          </a:prstGeom>
        </p:spPr>
        <p:txBody>
          <a:bodyPr/>
          <a:lstStyle/>
          <a:p>
            <a:r>
              <a:rPr dirty="0"/>
              <a:t>IPP WG Co-Chairs:</a:t>
            </a:r>
          </a:p>
          <a:p>
            <a:pPr lvl="1"/>
            <a:r>
              <a:rPr dirty="0"/>
              <a:t>Paul Tykodi (TCS)</a:t>
            </a:r>
          </a:p>
          <a:p>
            <a:pPr lvl="1"/>
            <a:r>
              <a:rPr dirty="0"/>
              <a:t>Ira McDonald (High North)</a:t>
            </a:r>
          </a:p>
          <a:p>
            <a:endParaRPr lang="en-US" dirty="0" smtClean="0"/>
          </a:p>
          <a:p>
            <a:r>
              <a:rPr dirty="0" smtClean="0"/>
              <a:t>IPP </a:t>
            </a:r>
            <a:r>
              <a:rPr dirty="0"/>
              <a:t>WG Secretary:</a:t>
            </a:r>
          </a:p>
          <a:p>
            <a:pPr lvl="1"/>
            <a:r>
              <a:rPr dirty="0"/>
              <a:t>Michael Sweet (Apple)</a:t>
            </a:r>
          </a:p>
          <a:p>
            <a:endParaRPr lang="en-US" dirty="0" smtClean="0"/>
          </a:p>
          <a:p>
            <a:r>
              <a:rPr dirty="0" smtClean="0"/>
              <a:t>IPP </a:t>
            </a:r>
            <a:r>
              <a:rPr dirty="0"/>
              <a:t>WG Document Editors:</a:t>
            </a:r>
          </a:p>
          <a:p>
            <a:pPr lvl="1"/>
            <a:r>
              <a:rPr dirty="0"/>
              <a:t>Ira McDonald (High North) – IPP System Service (SYSTEM), IETF IPP/1.1</a:t>
            </a:r>
          </a:p>
          <a:p>
            <a:pPr lvl="1"/>
            <a:r>
              <a:rPr dirty="0"/>
              <a:t>Michael Sweet (Apple) – IPP System Service (SYSTEM), IETF IPP/1.1, IPP 3D Printing Extensions</a:t>
            </a:r>
          </a:p>
          <a:p>
            <a:pPr lvl="1"/>
            <a:r>
              <a:rPr dirty="0"/>
              <a:t>Smith Kennedy (HP Inc.) – IPP Finishings 2.1</a:t>
            </a:r>
          </a:p>
        </p:txBody>
      </p:sp>
    </p:spTree>
    <p:extLst>
      <p:ext uri="{BB962C8B-B14F-4D97-AF65-F5344CB8AC3E}">
        <p14:creationId xmlns:p14="http://schemas.microsoft.com/office/powerpoint/2010/main" val="43766439"/>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87"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88" name="Shape 88"/>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89" name="Shape 89"/>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90" name="Shape 90"/>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91" name="Shape 91"/>
          <p:cNvSpPr>
            <a:spLocks noGrp="1"/>
          </p:cNvSpPr>
          <p:nvPr>
            <p:ph type="title"/>
          </p:nvPr>
        </p:nvSpPr>
        <p:spPr>
          <a:prstGeom prst="rect">
            <a:avLst/>
          </a:prstGeom>
        </p:spPr>
        <p:txBody>
          <a:bodyPr/>
          <a:lstStyle/>
          <a:p>
            <a:r>
              <a:t>IPP WG: Status (1/3)</a:t>
            </a:r>
          </a:p>
        </p:txBody>
      </p:sp>
      <p:sp>
        <p:nvSpPr>
          <p:cNvPr id="92" name="Shape 92"/>
          <p:cNvSpPr>
            <a:spLocks noGrp="1"/>
          </p:cNvSpPr>
          <p:nvPr>
            <p:ph type="body" idx="1"/>
          </p:nvPr>
        </p:nvSpPr>
        <p:spPr>
          <a:prstGeom prst="rect">
            <a:avLst/>
          </a:prstGeom>
        </p:spPr>
        <p:txBody>
          <a:bodyPr/>
          <a:lstStyle/>
          <a:p>
            <a:r>
              <a:t>IETF RFCs in development:</a:t>
            </a:r>
          </a:p>
          <a:p>
            <a:pPr lvl="1"/>
            <a:r>
              <a:t>IETF IPP/1.1: Encoding and Transport (obsoletes RFC 2910/3382)</a:t>
            </a:r>
            <a:br/>
            <a:r>
              <a:t>					- Stable Draft, AD Sponsor</a:t>
            </a:r>
          </a:p>
          <a:p>
            <a:pPr lvl="1"/>
            <a:r>
              <a:t>IETF IPP/1.1: Model and Semantics (obsoletes RFC 2911/3381/3382)</a:t>
            </a:r>
            <a:br/>
            <a:r>
              <a:t>					- Stable Draft, AD Sponsor</a:t>
            </a:r>
            <a:br/>
            <a:endParaRPr/>
          </a:p>
          <a:p>
            <a:r>
              <a:t>PWG Specifications in development:</a:t>
            </a:r>
          </a:p>
          <a:p>
            <a:pPr lvl="1"/>
            <a:r>
              <a:t>IPP 3D Printing Extensions (3D)	- Interim Draft </a:t>
            </a:r>
          </a:p>
          <a:p>
            <a:pPr lvl="1"/>
            <a:r>
              <a:t>IPP System Service (SYSTEM)	- Interim Draft</a:t>
            </a:r>
          </a:p>
          <a:p>
            <a:pPr lvl="1"/>
            <a:r>
              <a:t>IPP Finishings 2.1 (FIN)		- Interim Draft</a:t>
            </a:r>
          </a:p>
        </p:txBody>
      </p:sp>
      <p:sp>
        <p:nvSpPr>
          <p:cNvPr id="93" name="Shape 93"/>
          <p:cNvSpPr>
            <a:spLocks noGrp="1"/>
          </p:cNvSpPr>
          <p:nvPr>
            <p:ph type="sldNum" sz="quarter" idx="2"/>
          </p:nvPr>
        </p:nvSpPr>
        <p:spPr>
          <a:xfrm>
            <a:off x="8793898" y="6663383"/>
            <a:ext cx="157094" cy="153888"/>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19</a:t>
            </a:fld>
            <a:endParaRPr/>
          </a:p>
        </p:txBody>
      </p:sp>
    </p:spTree>
    <p:extLst>
      <p:ext uri="{BB962C8B-B14F-4D97-AF65-F5344CB8AC3E}">
        <p14:creationId xmlns:p14="http://schemas.microsoft.com/office/powerpoint/2010/main" val="1143132999"/>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7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79" name="Shape 7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80" name="Shape 80"/>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81" name="Shape 8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82" name="Shape 82"/>
          <p:cNvSpPr>
            <a:spLocks noGrp="1"/>
          </p:cNvSpPr>
          <p:nvPr>
            <p:ph type="title"/>
          </p:nvPr>
        </p:nvSpPr>
        <p:spPr>
          <a:prstGeom prst="rect">
            <a:avLst/>
          </a:prstGeom>
        </p:spPr>
        <p:txBody>
          <a:bodyPr/>
          <a:lstStyle/>
          <a:p>
            <a:r>
              <a:t>Plenary Agenda</a:t>
            </a:r>
          </a:p>
        </p:txBody>
      </p:sp>
      <p:sp>
        <p:nvSpPr>
          <p:cNvPr id="83" name="Shape 83"/>
          <p:cNvSpPr>
            <a:spLocks noGrp="1"/>
          </p:cNvSpPr>
          <p:nvPr>
            <p:ph type="body" idx="1"/>
          </p:nvPr>
        </p:nvSpPr>
        <p:spPr>
          <a:prstGeom prst="rect">
            <a:avLst/>
          </a:prstGeom>
        </p:spPr>
        <p:txBody>
          <a:bodyPr/>
          <a:lstStyle/>
          <a:p>
            <a:r>
              <a:rPr dirty="0"/>
              <a:t>Administrivia</a:t>
            </a:r>
          </a:p>
          <a:p>
            <a:r>
              <a:rPr dirty="0" smtClean="0"/>
              <a:t>New </a:t>
            </a:r>
            <a:r>
              <a:rPr dirty="0"/>
              <a:t>Github Organization and Repositories</a:t>
            </a:r>
          </a:p>
          <a:p>
            <a:r>
              <a:rPr dirty="0" smtClean="0"/>
              <a:t>PWG </a:t>
            </a:r>
            <a:r>
              <a:rPr dirty="0"/>
              <a:t>Workgroup Status [WG Chairs]</a:t>
            </a:r>
          </a:p>
          <a:p>
            <a:pPr lvl="1"/>
            <a:r>
              <a:rPr dirty="0" smtClean="0"/>
              <a:t>Internet </a:t>
            </a:r>
            <a:r>
              <a:rPr dirty="0"/>
              <a:t>Printing Protocol (IPP)</a:t>
            </a:r>
          </a:p>
          <a:p>
            <a:pPr lvl="1"/>
            <a:r>
              <a:rPr lang="en-US" dirty="0" smtClean="0"/>
              <a:t>Semantic </a:t>
            </a:r>
            <a:r>
              <a:rPr lang="en-US" dirty="0"/>
              <a:t>Model (SM</a:t>
            </a:r>
            <a:r>
              <a:rPr lang="en-US" dirty="0" smtClean="0"/>
              <a:t>)</a:t>
            </a:r>
          </a:p>
          <a:p>
            <a:pPr lvl="1"/>
            <a:r>
              <a:rPr lang="en-US" dirty="0"/>
              <a:t>Imaging Device Security (IDS</a:t>
            </a:r>
            <a:r>
              <a:rPr lang="en-US" dirty="0" smtClean="0"/>
              <a:t>)</a:t>
            </a:r>
            <a:endParaRPr dirty="0"/>
          </a:p>
          <a:p>
            <a:r>
              <a:rPr dirty="0" smtClean="0"/>
              <a:t>Liaison </a:t>
            </a:r>
            <a:r>
              <a:rPr dirty="0"/>
              <a:t>Status</a:t>
            </a:r>
          </a:p>
          <a:p>
            <a:pPr lvl="1"/>
            <a:r>
              <a:rPr dirty="0"/>
              <a:t>Trusted Computing Group (TCG</a:t>
            </a:r>
            <a:r>
              <a:rPr dirty="0" smtClean="0"/>
              <a:t>)</a:t>
            </a:r>
            <a:endParaRPr lang="en-US" dirty="0" smtClean="0"/>
          </a:p>
          <a:p>
            <a:pPr lvl="1"/>
            <a:r>
              <a:rPr lang="en-US" dirty="0" smtClean="0"/>
              <a:t>DRUPA</a:t>
            </a:r>
            <a:endParaRPr dirty="0"/>
          </a:p>
          <a:p>
            <a:r>
              <a:rPr dirty="0" smtClean="0"/>
              <a:t>Next Meeting</a:t>
            </a:r>
            <a:r>
              <a:rPr lang="en-US" dirty="0" smtClean="0"/>
              <a:t>s</a:t>
            </a:r>
            <a:endParaRPr dirty="0"/>
          </a:p>
        </p:txBody>
      </p:sp>
      <p:sp>
        <p:nvSpPr>
          <p:cNvPr id="84" name="Shape 84"/>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a:t>
            </a:fld>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96"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97" name="Shape 97"/>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98" name="Shape 98"/>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99" name="Shape 99"/>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100" name="Shape 100"/>
          <p:cNvSpPr>
            <a:spLocks noGrp="1"/>
          </p:cNvSpPr>
          <p:nvPr>
            <p:ph type="title"/>
          </p:nvPr>
        </p:nvSpPr>
        <p:spPr>
          <a:prstGeom prst="rect">
            <a:avLst/>
          </a:prstGeom>
        </p:spPr>
        <p:txBody>
          <a:bodyPr/>
          <a:lstStyle/>
          <a:p>
            <a:r>
              <a:t>IPP WG: Status (2/3)</a:t>
            </a:r>
          </a:p>
        </p:txBody>
      </p:sp>
      <p:sp>
        <p:nvSpPr>
          <p:cNvPr id="101" name="Shape 101"/>
          <p:cNvSpPr>
            <a:spLocks noGrp="1"/>
          </p:cNvSpPr>
          <p:nvPr>
            <p:ph type="body" idx="1"/>
          </p:nvPr>
        </p:nvSpPr>
        <p:spPr>
          <a:prstGeom prst="rect">
            <a:avLst/>
          </a:prstGeom>
        </p:spPr>
        <p:txBody>
          <a:bodyPr/>
          <a:lstStyle/>
          <a:p>
            <a:r>
              <a:rPr dirty="0"/>
              <a:t>Recent Full Standard:</a:t>
            </a:r>
          </a:p>
          <a:p>
            <a:pPr lvl="1"/>
            <a:r>
              <a:rPr dirty="0"/>
              <a:t>PWG 5100.12-2015: IPP 2.0, 2.1, and 2.2</a:t>
            </a:r>
          </a:p>
          <a:p>
            <a:endParaRPr lang="en-US" dirty="0" smtClean="0"/>
          </a:p>
          <a:p>
            <a:r>
              <a:rPr dirty="0" smtClean="0"/>
              <a:t>Recent </a:t>
            </a:r>
            <a:r>
              <a:rPr dirty="0"/>
              <a:t>Candidate Standards:</a:t>
            </a:r>
          </a:p>
          <a:p>
            <a:pPr lvl="1"/>
            <a:r>
              <a:rPr dirty="0"/>
              <a:t>PWG 5100.20-2016: IPP Everywhere Printer Self-Certification Manual v1.0 (SELFCERT)</a:t>
            </a:r>
          </a:p>
          <a:p>
            <a:pPr lvl="1"/>
            <a:r>
              <a:rPr dirty="0"/>
              <a:t>PWG 5100.19-2015: IPP Implementor's Guide v2.0 (IG)</a:t>
            </a:r>
          </a:p>
          <a:p>
            <a:pPr lvl="1"/>
            <a:r>
              <a:rPr dirty="0"/>
              <a:t>PWG 5100.18-2015: IPP Shared Infrastructure Extensions (INFRA)</a:t>
            </a:r>
          </a:p>
          <a:p>
            <a:endParaRPr lang="en-US" dirty="0" smtClean="0"/>
          </a:p>
          <a:p>
            <a:r>
              <a:rPr dirty="0" smtClean="0"/>
              <a:t>Recent </a:t>
            </a:r>
            <a:r>
              <a:rPr dirty="0"/>
              <a:t>IETF RFCs:</a:t>
            </a:r>
          </a:p>
          <a:p>
            <a:pPr lvl="1"/>
            <a:r>
              <a:rPr dirty="0"/>
              <a:t>RFC 7612: LDAP Schema for Printer Services</a:t>
            </a:r>
          </a:p>
          <a:p>
            <a:pPr lvl="1"/>
            <a:r>
              <a:rPr dirty="0"/>
              <a:t>RFC 7472: IPP over HTTPS Transport Binding and “ipps” URI Scheme</a:t>
            </a:r>
          </a:p>
        </p:txBody>
      </p:sp>
      <p:sp>
        <p:nvSpPr>
          <p:cNvPr id="102" name="Shape 102"/>
          <p:cNvSpPr>
            <a:spLocks noGrp="1"/>
          </p:cNvSpPr>
          <p:nvPr>
            <p:ph type="sldNum" sz="quarter" idx="2"/>
          </p:nvPr>
        </p:nvSpPr>
        <p:spPr>
          <a:xfrm>
            <a:off x="8793898" y="6663383"/>
            <a:ext cx="157095" cy="153888"/>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20</a:t>
            </a:fld>
            <a:endParaRPr/>
          </a:p>
        </p:txBody>
      </p:sp>
    </p:spTree>
    <p:extLst>
      <p:ext uri="{BB962C8B-B14F-4D97-AF65-F5344CB8AC3E}">
        <p14:creationId xmlns:p14="http://schemas.microsoft.com/office/powerpoint/2010/main" val="1247608131"/>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105"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106" name="Shape 106"/>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107" name="Shape 107"/>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108" name="Shape 108"/>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109" name="Shape 109"/>
          <p:cNvSpPr>
            <a:spLocks noGrp="1"/>
          </p:cNvSpPr>
          <p:nvPr>
            <p:ph type="title"/>
          </p:nvPr>
        </p:nvSpPr>
        <p:spPr>
          <a:prstGeom prst="rect">
            <a:avLst/>
          </a:prstGeom>
        </p:spPr>
        <p:txBody>
          <a:bodyPr/>
          <a:lstStyle/>
          <a:p>
            <a:r>
              <a:t>IPP WG: Status (3/3)</a:t>
            </a:r>
          </a:p>
        </p:txBody>
      </p:sp>
      <p:sp>
        <p:nvSpPr>
          <p:cNvPr id="110" name="Shape 110"/>
          <p:cNvSpPr>
            <a:spLocks noGrp="1"/>
          </p:cNvSpPr>
          <p:nvPr>
            <p:ph type="body" idx="1"/>
          </p:nvPr>
        </p:nvSpPr>
        <p:spPr>
          <a:prstGeom prst="rect">
            <a:avLst/>
          </a:prstGeom>
        </p:spPr>
        <p:txBody>
          <a:bodyPr>
            <a:normAutofit lnSpcReduction="10000"/>
          </a:bodyPr>
          <a:lstStyle/>
          <a:p>
            <a:r>
              <a:rPr dirty="0"/>
              <a:t>Up-to-date pending IANA registrations online:</a:t>
            </a:r>
          </a:p>
          <a:p>
            <a:pPr lvl="1"/>
            <a:r>
              <a:rPr dirty="0"/>
              <a:t>http://www.pwg.org/ipp/ipp-registrations.xml</a:t>
            </a:r>
          </a:p>
          <a:p>
            <a:pPr lvl="1"/>
            <a:r>
              <a:rPr dirty="0"/>
              <a:t>Continue to maintain this in parallel for new specifications</a:t>
            </a:r>
          </a:p>
          <a:p>
            <a:pPr lvl="1"/>
            <a:r>
              <a:rPr dirty="0"/>
              <a:t>Github repository:</a:t>
            </a:r>
          </a:p>
          <a:p>
            <a:pPr lvl="2"/>
            <a:r>
              <a:rPr dirty="0">
                <a:hlinkClick r:id="rId3"/>
              </a:rPr>
              <a:t>https://github.com/istopwg/ippregistry</a:t>
            </a:r>
          </a:p>
          <a:p>
            <a:r>
              <a:rPr dirty="0"/>
              <a:t>IPP Everywhere Printer Self-Certifications:</a:t>
            </a:r>
          </a:p>
          <a:p>
            <a:pPr lvl="1"/>
            <a:r>
              <a:rPr dirty="0"/>
              <a:t>Submission page:</a:t>
            </a:r>
          </a:p>
          <a:p>
            <a:pPr lvl="2"/>
            <a:r>
              <a:rPr u="sng" dirty="0">
                <a:hlinkClick r:id="rId4"/>
              </a:rPr>
              <a:t>https://www.pwg.org/ippeveselfcert</a:t>
            </a:r>
          </a:p>
          <a:p>
            <a:pPr lvl="1"/>
            <a:r>
              <a:rPr dirty="0"/>
              <a:t>Printer listing page:</a:t>
            </a:r>
          </a:p>
          <a:p>
            <a:pPr lvl="2"/>
            <a:r>
              <a:rPr u="sng" dirty="0">
                <a:hlinkClick r:id="rId5"/>
              </a:rPr>
              <a:t>https://www.pwg.org/printers</a:t>
            </a:r>
          </a:p>
          <a:p>
            <a:pPr lvl="1"/>
            <a:r>
              <a:rPr dirty="0"/>
              <a:t>Still waiting for our first submission!</a:t>
            </a:r>
          </a:p>
          <a:p>
            <a:r>
              <a:rPr dirty="0"/>
              <a:t>IPP Sample Code:</a:t>
            </a:r>
          </a:p>
          <a:p>
            <a:pPr lvl="1"/>
            <a:r>
              <a:rPr dirty="0"/>
              <a:t>Github repository:</a:t>
            </a:r>
          </a:p>
          <a:p>
            <a:pPr lvl="2"/>
            <a:r>
              <a:rPr u="sng" dirty="0">
                <a:hlinkClick r:id="rId6"/>
              </a:rPr>
              <a:t>https://github.com/istopwg/ippsample</a:t>
            </a:r>
          </a:p>
          <a:p>
            <a:pPr lvl="1"/>
            <a:r>
              <a:rPr dirty="0"/>
              <a:t>Fork of CUPS code includes ippfind, ippproxy, ippserver, and ipptool</a:t>
            </a:r>
          </a:p>
        </p:txBody>
      </p:sp>
      <p:sp>
        <p:nvSpPr>
          <p:cNvPr id="111" name="Shape 111"/>
          <p:cNvSpPr>
            <a:spLocks noGrp="1"/>
          </p:cNvSpPr>
          <p:nvPr>
            <p:ph type="sldNum" sz="quarter" idx="2"/>
          </p:nvPr>
        </p:nvSpPr>
        <p:spPr>
          <a:xfrm>
            <a:off x="8793898" y="6663383"/>
            <a:ext cx="157095" cy="153888"/>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21</a:t>
            </a:fld>
            <a:endParaRPr/>
          </a:p>
        </p:txBody>
      </p:sp>
    </p:spTree>
    <p:extLst>
      <p:ext uri="{BB962C8B-B14F-4D97-AF65-F5344CB8AC3E}">
        <p14:creationId xmlns:p14="http://schemas.microsoft.com/office/powerpoint/2010/main" val="519528409"/>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Shape 113"/>
          <p:cNvSpPr/>
          <p:nvPr/>
        </p:nvSpPr>
        <p:spPr>
          <a:xfrm>
            <a:off x="0" y="0"/>
            <a:ext cx="9144000" cy="1143000"/>
          </a:xfrm>
          <a:prstGeom prst="rect">
            <a:avLst/>
          </a:prstGeom>
          <a:solidFill>
            <a:srgbClr val="5D70B7"/>
          </a:solidFill>
        </p:spPr>
        <p:txBody>
          <a:bodyPr lIns="35719" tIns="35719" rIns="35719" bIns="35719" anchor="ctr"/>
          <a:lstStyle/>
          <a:p>
            <a:endParaRPr sz="1125"/>
          </a:p>
        </p:txBody>
      </p:sp>
      <p:pic>
        <p:nvPicPr>
          <p:cNvPr id="114" name="pwg-4dark-bkgrnd-transparency.png"/>
          <p:cNvPicPr>
            <a:picLocks noChangeAspect="1"/>
          </p:cNvPicPr>
          <p:nvPr/>
        </p:nvPicPr>
        <p:blipFill>
          <a:blip r:embed="rId2">
            <a:extLst/>
          </a:blip>
          <a:stretch>
            <a:fillRect/>
          </a:stretch>
        </p:blipFill>
        <p:spPr>
          <a:xfrm>
            <a:off x="8161734" y="125016"/>
            <a:ext cx="855606" cy="892969"/>
          </a:xfrm>
          <a:prstGeom prst="rect">
            <a:avLst/>
          </a:prstGeom>
        </p:spPr>
      </p:pic>
      <p:sp>
        <p:nvSpPr>
          <p:cNvPr id="115" name="Shape 115"/>
          <p:cNvSpPr/>
          <p:nvPr/>
        </p:nvSpPr>
        <p:spPr>
          <a:xfrm>
            <a:off x="0" y="6625828"/>
            <a:ext cx="9144000" cy="232172"/>
          </a:xfrm>
          <a:prstGeom prst="rect">
            <a:avLst/>
          </a:prstGeom>
          <a:solidFill>
            <a:srgbClr val="5D70B7"/>
          </a:solidFill>
          <a:ln>
            <a:miter lim="400000"/>
          </a:ln>
        </p:spPr>
        <p:txBody>
          <a:bodyPr lIns="35719" tIns="35719" rIns="35719" bIns="35719" anchor="ctr"/>
          <a:lstStyle/>
          <a:p>
            <a:endParaRPr sz="1125"/>
          </a:p>
        </p:txBody>
      </p:sp>
      <p:sp>
        <p:nvSpPr>
          <p:cNvPr id="116" name="Shape 116"/>
          <p:cNvSpPr/>
          <p:nvPr/>
        </p:nvSpPr>
        <p:spPr>
          <a:xfrm>
            <a:off x="125016" y="6664600"/>
            <a:ext cx="8483203" cy="151452"/>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r>
              <a:rPr sz="984"/>
              <a:t>Copyright © 2016 The Printer Working Group. All rights reserved. The IPP Everywhere and PWG logos are registered trademarks of the IEEE-ISTO.</a:t>
            </a:r>
          </a:p>
        </p:txBody>
      </p:sp>
      <p:sp>
        <p:nvSpPr>
          <p:cNvPr id="117" name="Shape 117"/>
          <p:cNvSpPr/>
          <p:nvPr/>
        </p:nvSpPr>
        <p:spPr>
          <a:xfrm>
            <a:off x="8840391" y="812602"/>
            <a:ext cx="200697" cy="147862"/>
          </a:xfrm>
          <a:prstGeom prst="rect">
            <a:avLst/>
          </a:prstGeom>
          <a:ln w="12700">
            <a:miter lim="400000"/>
          </a:ln>
          <a:extLst>
            <a:ext uri="{C572A759-6A51-4108-AA02-DFA0A04FC94B}">
              <ma14:wrappingTextBoxFlag xmlns:ma14="http://schemas.microsoft.com/office/mac/drawingml/2011/main" val="1"/>
            </a:ext>
          </a:extLst>
        </p:spPr>
        <p:txBody>
          <a:bodyPr wrap="none" lIns="35719" tIns="35719" rIns="35719" bIns="35719">
            <a:spAutoFit/>
          </a:bodyPr>
          <a:lstStyle>
            <a:lvl1pPr>
              <a:defRPr sz="700"/>
            </a:lvl1pPr>
          </a:lstStyle>
          <a:p>
            <a:r>
              <a:rPr sz="492"/>
              <a:t>®</a:t>
            </a:r>
          </a:p>
        </p:txBody>
      </p:sp>
      <p:sp>
        <p:nvSpPr>
          <p:cNvPr id="118" name="Shape 118"/>
          <p:cNvSpPr>
            <a:spLocks noGrp="1"/>
          </p:cNvSpPr>
          <p:nvPr>
            <p:ph type="sldNum" sz="quarter" idx="2"/>
          </p:nvPr>
        </p:nvSpPr>
        <p:spPr>
          <a:xfrm>
            <a:off x="8793898" y="6663383"/>
            <a:ext cx="157094" cy="153888"/>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22</a:t>
            </a:fld>
            <a:endParaRPr/>
          </a:p>
        </p:txBody>
      </p:sp>
      <p:sp>
        <p:nvSpPr>
          <p:cNvPr id="119" name="Shape 119"/>
          <p:cNvSpPr>
            <a:spLocks noGrp="1"/>
          </p:cNvSpPr>
          <p:nvPr>
            <p:ph type="title"/>
          </p:nvPr>
        </p:nvSpPr>
        <p:spPr>
          <a:prstGeom prst="rect">
            <a:avLst/>
          </a:prstGeom>
        </p:spPr>
        <p:txBody>
          <a:bodyPr/>
          <a:lstStyle/>
          <a:p>
            <a:r>
              <a:t>IPP WG: More Information</a:t>
            </a:r>
          </a:p>
        </p:txBody>
      </p:sp>
      <p:sp>
        <p:nvSpPr>
          <p:cNvPr id="120" name="Shape 120"/>
          <p:cNvSpPr>
            <a:spLocks noGrp="1"/>
          </p:cNvSpPr>
          <p:nvPr>
            <p:ph type="body" idx="1"/>
          </p:nvPr>
        </p:nvSpPr>
        <p:spPr>
          <a:prstGeom prst="rect">
            <a:avLst/>
          </a:prstGeom>
        </p:spPr>
        <p:txBody>
          <a:bodyPr/>
          <a:lstStyle/>
          <a:p>
            <a:r>
              <a:t>We welcome participation from all interested parties</a:t>
            </a:r>
          </a:p>
          <a:p>
            <a:r>
              <a:t>IPP Working Group web page</a:t>
            </a:r>
          </a:p>
          <a:p>
            <a:pPr lvl="1"/>
            <a:r>
              <a:rPr u="sng">
                <a:hlinkClick r:id="rId3"/>
              </a:rPr>
              <a:t>http://www.pwg.org/ipp/index.html</a:t>
            </a:r>
            <a:r>
              <a:t> </a:t>
            </a:r>
          </a:p>
          <a:p>
            <a:r>
              <a:t>Subscribe to the IPP mailing list </a:t>
            </a:r>
          </a:p>
          <a:p>
            <a:pPr lvl="1"/>
            <a:r>
              <a:rPr u="sng">
                <a:hlinkClick r:id="rId4"/>
              </a:rPr>
              <a:t>https://www.pwg.org/mailman/listinfo/ipp</a:t>
            </a:r>
          </a:p>
          <a:p>
            <a:r>
              <a:t>IPP WG holds weekly phone conferences announced on the IPP mailing list</a:t>
            </a:r>
          </a:p>
          <a:p>
            <a:pPr lvl="1"/>
            <a:r>
              <a:t>Next conference calls May 9, 2016 at 3pm ET and May 16, 2016 at 4pm ET to discuss 3D Printing</a:t>
            </a:r>
          </a:p>
        </p:txBody>
      </p:sp>
    </p:spTree>
    <p:extLst>
      <p:ext uri="{BB962C8B-B14F-4D97-AF65-F5344CB8AC3E}">
        <p14:creationId xmlns:p14="http://schemas.microsoft.com/office/powerpoint/2010/main" val="45461361"/>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5"/>
          <p:cNvSpPr>
            <a:spLocks noGrp="1" noChangeArrowheads="1"/>
          </p:cNvSpPr>
          <p:nvPr>
            <p:ph type="title"/>
          </p:nvPr>
        </p:nvSpPr>
        <p:spPr/>
        <p:txBody>
          <a:bodyPr lIns="50800" tIns="50800" rIns="116999" bIns="50800" anchor="b"/>
          <a:lstStyle/>
          <a:p>
            <a:pPr marL="40182"/>
            <a:r>
              <a:rPr lang="en-US" dirty="0" smtClean="0"/>
              <a:t>Semantic Model Workgroup</a:t>
            </a:r>
          </a:p>
        </p:txBody>
      </p:sp>
      <p:sp>
        <p:nvSpPr>
          <p:cNvPr id="7176" name="Rectangle 6"/>
          <p:cNvSpPr>
            <a:spLocks noGrp="1" noChangeArrowheads="1"/>
          </p:cNvSpPr>
          <p:nvPr>
            <p:ph type="body" sz="half" idx="1"/>
          </p:nvPr>
        </p:nvSpPr>
        <p:spPr/>
        <p:txBody>
          <a:bodyPr lIns="50800" tIns="50800" rIns="116999" bIns="50800"/>
          <a:lstStyle/>
          <a:p>
            <a:pPr marL="0" indent="0">
              <a:defRPr/>
            </a:pPr>
            <a:r>
              <a:rPr lang="en-US" dirty="0" smtClean="0">
                <a:sym typeface="Verdana" charset="0"/>
              </a:rPr>
              <a:t>Daniel </a:t>
            </a:r>
            <a:r>
              <a:rPr lang="en-US" dirty="0">
                <a:sym typeface="Verdana" charset="0"/>
              </a:rPr>
              <a:t>Manchala (Xerox)</a:t>
            </a:r>
          </a:p>
        </p:txBody>
      </p:sp>
      <p:sp>
        <p:nvSpPr>
          <p:cNvPr id="7170" name="Slide Number Placeholder 3"/>
          <p:cNvSpPr>
            <a:spLocks noGrp="1"/>
          </p:cNvSpPr>
          <p:nvPr>
            <p:ph type="sldNum" sz="quarter" idx="2"/>
          </p:nvPr>
        </p:nvSpPr>
        <p:spPr>
          <a:noFill/>
        </p:spPr>
        <p:txBody>
          <a:bodyPr/>
          <a:lstStyle/>
          <a:p>
            <a:fld id="{0C1EBB93-B757-4D7E-8A88-67983E7D828E}" type="slidenum">
              <a:rPr lang="en-US" smtClean="0"/>
              <a:pPr/>
              <a:t>23</a:t>
            </a:fld>
            <a:endParaRPr lang="en-US" smtClean="0"/>
          </a:p>
        </p:txBody>
      </p:sp>
      <p:sp>
        <p:nvSpPr>
          <p:cNvPr id="7171" name="Rectangle 1"/>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a:p>
        </p:txBody>
      </p:sp>
      <p:sp>
        <p:nvSpPr>
          <p:cNvPr id="7172" name="Rectangle 2"/>
          <p:cNvSpPr>
            <a:spLocks/>
          </p:cNvSpPr>
          <p:nvPr/>
        </p:nvSpPr>
        <p:spPr bwMode="auto">
          <a:xfrm>
            <a:off x="125016" y="6666012"/>
            <a:ext cx="8518922" cy="191988"/>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7177"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0D6B3469-68B8-4976-9561-F790C2DD4A77}" type="slidenum">
              <a:rPr lang="en-US" sz="984">
                <a:solidFill>
                  <a:srgbClr val="FFFFFF"/>
                </a:solidFill>
                <a:cs typeface="Arial" charset="0"/>
              </a:rPr>
              <a:pPr algn="ctr"/>
              <a:t>23</a:t>
            </a:fld>
            <a:endParaRPr lang="en-US" sz="984" dirty="0">
              <a:solidFill>
                <a:srgbClr val="FFFFFF"/>
              </a:solidFill>
              <a:cs typeface="Arial" charset="0"/>
            </a:endParaRPr>
          </a:p>
        </p:txBody>
      </p:sp>
    </p:spTree>
    <p:extLst>
      <p:ext uri="{BB962C8B-B14F-4D97-AF65-F5344CB8AC3E}">
        <p14:creationId xmlns:p14="http://schemas.microsoft.com/office/powerpoint/2010/main" val="937878385"/>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24</a:t>
            </a:fld>
            <a:endParaRPr lang="en-US"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p:txBody>
          <a:bodyPr lIns="50800" tIns="50800" rIns="116999" bIns="50800" anchor="b"/>
          <a:lstStyle/>
          <a:p>
            <a:pPr marL="40182"/>
            <a:r>
              <a:rPr lang="en-US" dirty="0" smtClean="0"/>
              <a:t>Introduction</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24</a:t>
            </a:fld>
            <a:endParaRPr lang="en-US" sz="984">
              <a:solidFill>
                <a:srgbClr val="FFFFFF"/>
              </a:solidFill>
              <a:cs typeface="Arial" charset="0"/>
            </a:endParaRPr>
          </a:p>
        </p:txBody>
      </p:sp>
      <p:sp>
        <p:nvSpPr>
          <p:cNvPr id="11" name="Rectangle 3"/>
          <p:cNvSpPr>
            <a:spLocks noGrp="1" noChangeArrowheads="1"/>
          </p:cNvSpPr>
          <p:nvPr>
            <p:ph idx="1"/>
          </p:nvPr>
        </p:nvSpPr>
        <p:spPr>
          <a:xfrm>
            <a:off x="0" y="1112437"/>
            <a:ext cx="8965406" cy="5207579"/>
          </a:xfrm>
          <a:ln w="9525"/>
        </p:spPr>
        <p:txBody>
          <a:bodyPr wrap="square">
            <a:spAutoFit/>
          </a:bodyPr>
          <a:lstStyle/>
          <a:p>
            <a:pPr algn="just"/>
            <a:r>
              <a:rPr lang="en-US" sz="1969" dirty="0">
                <a:sym typeface="Verdana" charset="0"/>
              </a:rPr>
              <a:t>The current Semantic Model workgroup is the latest in a series of PWG workgroups documenting and maintaining the Hard Copy Imaging System model. </a:t>
            </a:r>
          </a:p>
          <a:p>
            <a:pPr algn="just"/>
            <a:endParaRPr lang="en-US" sz="1969" dirty="0">
              <a:sym typeface="Verdana" charset="0"/>
            </a:endParaRPr>
          </a:p>
          <a:p>
            <a:pPr algn="just"/>
            <a:r>
              <a:rPr lang="en-US" sz="1969" dirty="0">
                <a:sym typeface="Verdana" charset="0"/>
              </a:rPr>
              <a:t>This model defines the semantic elements that constitute the imaging services and subunits of a network connected Imaging System, and the actions that </a:t>
            </a:r>
            <a:r>
              <a:rPr lang="en-US" sz="1969" dirty="0"/>
              <a:t>operate on the objects and elements of the model, independent of a specific protocol or network environment.</a:t>
            </a:r>
          </a:p>
          <a:p>
            <a:pPr algn="just"/>
            <a:endParaRPr lang="en-US" sz="1969" dirty="0"/>
          </a:p>
          <a:p>
            <a:pPr algn="just"/>
            <a:r>
              <a:rPr lang="en-US" sz="1969" dirty="0"/>
              <a:t>By the current workgroup charter, the primary function of the workgroup is to keep the model updated with additions and changes developed by other PWG workgroups, to make the model documentation accessible without the need for special software, and to provided for the review and approval of model updates by the PWG membership.</a:t>
            </a:r>
          </a:p>
        </p:txBody>
      </p:sp>
    </p:spTree>
    <p:extLst>
      <p:ext uri="{BB962C8B-B14F-4D97-AF65-F5344CB8AC3E}">
        <p14:creationId xmlns:p14="http://schemas.microsoft.com/office/powerpoint/2010/main" val="392047715"/>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25</a:t>
            </a:fld>
            <a:endParaRPr lang="en-US"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a:xfrm>
            <a:off x="0" y="-53578"/>
            <a:ext cx="8429625" cy="1017984"/>
          </a:xfrm>
        </p:spPr>
        <p:txBody>
          <a:bodyPr lIns="50800" tIns="50800" rIns="116999" bIns="50800" anchor="b"/>
          <a:lstStyle/>
          <a:p>
            <a:pPr marL="40182"/>
            <a:r>
              <a:rPr lang="en-US" dirty="0" smtClean="0"/>
              <a:t>Officers and Editors</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25</a:t>
            </a:fld>
            <a:endParaRPr lang="en-US" sz="984">
              <a:solidFill>
                <a:srgbClr val="FFFFFF"/>
              </a:solidFill>
              <a:cs typeface="Arial" charset="0"/>
            </a:endParaRPr>
          </a:p>
        </p:txBody>
      </p:sp>
      <p:sp>
        <p:nvSpPr>
          <p:cNvPr id="11" name="Rectangle 3"/>
          <p:cNvSpPr>
            <a:spLocks noGrp="1" noChangeArrowheads="1"/>
          </p:cNvSpPr>
          <p:nvPr>
            <p:ph idx="1"/>
          </p:nvPr>
        </p:nvSpPr>
        <p:spPr>
          <a:xfrm>
            <a:off x="500062" y="1339453"/>
            <a:ext cx="8036719" cy="4752391"/>
          </a:xfrm>
          <a:ln w="9525"/>
        </p:spPr>
        <p:txBody>
          <a:bodyPr wrap="square">
            <a:spAutoFit/>
          </a:bodyPr>
          <a:lstStyle/>
          <a:p>
            <a:pPr eaLnBrk="1" hangingPunct="1"/>
            <a:r>
              <a:rPr lang="en-US" sz="2250" dirty="0"/>
              <a:t>Chair:</a:t>
            </a:r>
          </a:p>
          <a:p>
            <a:pPr marL="550273" lvl="1"/>
            <a:r>
              <a:rPr lang="en-US" sz="1969" dirty="0"/>
              <a:t>Daniel Manchala (Xerox)</a:t>
            </a:r>
          </a:p>
          <a:p>
            <a:pPr eaLnBrk="1" hangingPunct="1"/>
            <a:r>
              <a:rPr lang="en-US" sz="2250" dirty="0"/>
              <a:t>Vice-Chair:</a:t>
            </a:r>
          </a:p>
          <a:p>
            <a:pPr marL="550273" lvl="1"/>
            <a:r>
              <a:rPr lang="en-US" sz="1969" dirty="0"/>
              <a:t>Paul Tykodi (TCS) </a:t>
            </a:r>
          </a:p>
          <a:p>
            <a:pPr marL="304715"/>
            <a:r>
              <a:rPr lang="en-US" sz="2250" dirty="0"/>
              <a:t>Secretary:</a:t>
            </a:r>
          </a:p>
          <a:p>
            <a:pPr marL="550273" lvl="1"/>
            <a:r>
              <a:rPr lang="en-US" sz="1828" dirty="0"/>
              <a:t>Bill Wagner (TIC)</a:t>
            </a:r>
          </a:p>
          <a:p>
            <a:pPr eaLnBrk="1" hangingPunct="1"/>
            <a:r>
              <a:rPr lang="en-US" sz="2250" dirty="0"/>
              <a:t>Document Editors:</a:t>
            </a:r>
          </a:p>
          <a:p>
            <a:pPr lvl="1">
              <a:spcBef>
                <a:spcPts val="422"/>
              </a:spcBef>
            </a:pPr>
            <a:r>
              <a:rPr lang="en-US" sz="1969" dirty="0"/>
              <a:t>Daniel Manchala (Xerox) – SM2, SM3 Schema</a:t>
            </a:r>
          </a:p>
          <a:p>
            <a:pPr lvl="1">
              <a:spcBef>
                <a:spcPts val="422"/>
              </a:spcBef>
            </a:pPr>
            <a:r>
              <a:rPr lang="en-US" sz="1969" dirty="0"/>
              <a:t>Ira McDonald (High North) – JDFMAP (awaiting prototype) </a:t>
            </a:r>
          </a:p>
          <a:p>
            <a:pPr lvl="1">
              <a:spcBef>
                <a:spcPts val="422"/>
              </a:spcBef>
            </a:pPr>
            <a:r>
              <a:rPr lang="en-US" sz="1969" dirty="0"/>
              <a:t>Rick Yardumian (Canon) – JDFMAP (awaiting prototype)</a:t>
            </a:r>
          </a:p>
          <a:p>
            <a:pPr lvl="1"/>
            <a:endParaRPr lang="en-US" sz="1828" dirty="0"/>
          </a:p>
          <a:p>
            <a:pPr lvl="1"/>
            <a:endParaRPr lang="en-US" sz="1828" dirty="0"/>
          </a:p>
        </p:txBody>
      </p:sp>
    </p:spTree>
    <p:extLst>
      <p:ext uri="{BB962C8B-B14F-4D97-AF65-F5344CB8AC3E}">
        <p14:creationId xmlns:p14="http://schemas.microsoft.com/office/powerpoint/2010/main" val="59631845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p:spPr>
        <p:txBody>
          <a:bodyPr/>
          <a:lstStyle/>
          <a:p>
            <a:fld id="{2061C281-3AEB-47B0-81F0-01245E8AB852}" type="slidenum">
              <a:rPr lang="en-US" smtClean="0"/>
              <a:pPr/>
              <a:t>26</a:t>
            </a:fld>
            <a:endParaRPr lang="en-US" smtClean="0"/>
          </a:p>
        </p:txBody>
      </p:sp>
      <p:sp>
        <p:nvSpPr>
          <p:cNvPr id="8195"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a:p>
        </p:txBody>
      </p:sp>
      <p:pic>
        <p:nvPicPr>
          <p:cNvPr id="8196" name="Picture 2"/>
          <p:cNvPicPr>
            <a:picLocks noChangeAspect="1" noChangeArrowheads="1"/>
          </p:cNvPicPr>
          <p:nvPr/>
        </p:nvPicPr>
        <p:blipFill>
          <a:blip r:embed="rId3" cstate="print"/>
          <a:srcRect/>
          <a:stretch>
            <a:fillRect/>
          </a:stretch>
        </p:blipFill>
        <p:spPr bwMode="auto">
          <a:xfrm>
            <a:off x="8161735" y="125016"/>
            <a:ext cx="855018" cy="892969"/>
          </a:xfrm>
          <a:prstGeom prst="rect">
            <a:avLst/>
          </a:prstGeom>
          <a:noFill/>
          <a:ln w="9525">
            <a:noFill/>
            <a:round/>
            <a:headEnd/>
            <a:tailEnd/>
          </a:ln>
        </p:spPr>
      </p:pic>
      <p:sp>
        <p:nvSpPr>
          <p:cNvPr id="8197"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a:p>
        </p:txBody>
      </p:sp>
      <p:sp>
        <p:nvSpPr>
          <p:cNvPr id="8198" name="Rectangle 4"/>
          <p:cNvSpPr>
            <a:spLocks/>
          </p:cNvSpPr>
          <p:nvPr/>
        </p:nvSpPr>
        <p:spPr bwMode="auto">
          <a:xfrm>
            <a:off x="125016" y="6643688"/>
            <a:ext cx="8679656" cy="165199"/>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a:t>
            </a:r>
            <a:r>
              <a:rPr lang="is-IS" sz="984" dirty="0">
                <a:solidFill>
                  <a:srgbClr val="FFFFFF"/>
                </a:solidFill>
                <a:cs typeface="Arial" charset="0"/>
              </a:rPr>
              <a:t>2016</a:t>
            </a:r>
            <a:r>
              <a:rPr lang="en-US" sz="984" dirty="0">
                <a:solidFill>
                  <a:srgbClr val="FFFFFF"/>
                </a:solidFill>
                <a:cs typeface="Arial" charset="0"/>
              </a:rPr>
              <a:t> The Printer Working Group. All rights reserved. The IPP Everywhere and PWG logos are trademarks of The Printer Working Group</a:t>
            </a:r>
          </a:p>
        </p:txBody>
      </p:sp>
      <p:sp>
        <p:nvSpPr>
          <p:cNvPr id="8199" name="Rectangle 5"/>
          <p:cNvSpPr>
            <a:spLocks noGrp="1" noChangeArrowheads="1"/>
          </p:cNvSpPr>
          <p:nvPr>
            <p:ph type="title"/>
          </p:nvPr>
        </p:nvSpPr>
        <p:spPr>
          <a:xfrm>
            <a:off x="0" y="-53578"/>
            <a:ext cx="8429625" cy="1017984"/>
          </a:xfrm>
        </p:spPr>
        <p:txBody>
          <a:bodyPr lIns="50800" tIns="50800" rIns="116999" bIns="50800" anchor="b"/>
          <a:lstStyle/>
          <a:p>
            <a:pPr marL="40182"/>
            <a:r>
              <a:rPr lang="en-US" dirty="0" smtClean="0"/>
              <a:t>Project Status </a:t>
            </a:r>
          </a:p>
        </p:txBody>
      </p:sp>
      <p:sp>
        <p:nvSpPr>
          <p:cNvPr id="8200"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50554D56-192E-4979-8F0A-00E338EE376D}" type="slidenum">
              <a:rPr lang="en-US" sz="984">
                <a:solidFill>
                  <a:srgbClr val="FFFFFF"/>
                </a:solidFill>
                <a:cs typeface="Arial" charset="0"/>
              </a:rPr>
              <a:pPr algn="ctr"/>
              <a:t>26</a:t>
            </a:fld>
            <a:endParaRPr lang="en-US" sz="984">
              <a:solidFill>
                <a:srgbClr val="FFFFFF"/>
              </a:solidFill>
              <a:cs typeface="Arial" charset="0"/>
            </a:endParaRPr>
          </a:p>
        </p:txBody>
      </p:sp>
      <p:sp>
        <p:nvSpPr>
          <p:cNvPr id="11" name="Rectangle 3"/>
          <p:cNvSpPr>
            <a:spLocks noGrp="1" noChangeArrowheads="1"/>
          </p:cNvSpPr>
          <p:nvPr>
            <p:ph idx="1"/>
          </p:nvPr>
        </p:nvSpPr>
        <p:spPr>
          <a:xfrm>
            <a:off x="500062" y="1339453"/>
            <a:ext cx="8036719" cy="3195747"/>
          </a:xfrm>
          <a:ln w="9525"/>
        </p:spPr>
        <p:txBody>
          <a:bodyPr wrap="square">
            <a:spAutoFit/>
          </a:bodyPr>
          <a:lstStyle/>
          <a:p>
            <a:pPr>
              <a:buNone/>
            </a:pPr>
            <a:r>
              <a:rPr lang="en-US" dirty="0" smtClean="0"/>
              <a:t>Active projects in this workgroup</a:t>
            </a:r>
          </a:p>
          <a:p>
            <a:pPr>
              <a:buNone/>
            </a:pPr>
            <a:endParaRPr lang="en-US" dirty="0" smtClean="0"/>
          </a:p>
          <a:p>
            <a:r>
              <a:rPr lang="en-US" dirty="0" smtClean="0"/>
              <a:t>Mapping CIP4 JDF to PWG Print Job Ticket v1.0 (JDFMAP)</a:t>
            </a:r>
          </a:p>
          <a:p>
            <a:endParaRPr lang="en-US" dirty="0" smtClean="0"/>
          </a:p>
          <a:p>
            <a:r>
              <a:rPr lang="en-US" dirty="0" smtClean="0"/>
              <a:t>Update and Finalization of Semantic Model 2</a:t>
            </a:r>
          </a:p>
          <a:p>
            <a:endParaRPr lang="en-US" dirty="0" smtClean="0"/>
          </a:p>
          <a:p>
            <a:r>
              <a:rPr lang="en-US" dirty="0" smtClean="0"/>
              <a:t>Creation of Semantic Model 3</a:t>
            </a:r>
          </a:p>
        </p:txBody>
      </p:sp>
    </p:spTree>
    <p:extLst>
      <p:ext uri="{BB962C8B-B14F-4D97-AF65-F5344CB8AC3E}">
        <p14:creationId xmlns:p14="http://schemas.microsoft.com/office/powerpoint/2010/main" val="440313278"/>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0"/>
          </p:nvPr>
        </p:nvSpPr>
        <p:spPr>
          <a:noFill/>
        </p:spPr>
        <p:txBody>
          <a:bodyPr/>
          <a:lstStyle/>
          <a:p>
            <a:fld id="{D1FF3350-B949-4A4A-914A-3292AF6EA631}" type="slidenum">
              <a:rPr lang="en-US" smtClean="0"/>
              <a:pPr/>
              <a:t>27</a:t>
            </a:fld>
            <a:endParaRPr lang="en-US" smtClean="0"/>
          </a:p>
        </p:txBody>
      </p:sp>
      <p:sp>
        <p:nvSpPr>
          <p:cNvPr id="17411" name="Rectangle 1"/>
          <p:cNvSpPr>
            <a:spLocks/>
          </p:cNvSpPr>
          <p:nvPr/>
        </p:nvSpPr>
        <p:spPr bwMode="auto">
          <a:xfrm>
            <a:off x="0" y="0"/>
            <a:ext cx="9144000" cy="1143000"/>
          </a:xfrm>
          <a:prstGeom prst="rect">
            <a:avLst/>
          </a:prstGeom>
          <a:solidFill>
            <a:srgbClr val="4B5AA8"/>
          </a:solidFill>
          <a:ln w="9525">
            <a:noFill/>
            <a:round/>
            <a:headEnd/>
            <a:tailEnd/>
          </a:ln>
        </p:spPr>
        <p:txBody>
          <a:bodyPr lIns="0" tIns="0" rIns="0" bIns="0"/>
          <a:lstStyle/>
          <a:p>
            <a:endParaRPr lang="en-US" sz="1125"/>
          </a:p>
        </p:txBody>
      </p:sp>
      <p:pic>
        <p:nvPicPr>
          <p:cNvPr id="17412" name="Picture 2"/>
          <p:cNvPicPr>
            <a:picLocks noChangeAspect="1" noChangeArrowheads="1"/>
          </p:cNvPicPr>
          <p:nvPr/>
        </p:nvPicPr>
        <p:blipFill>
          <a:blip r:embed="rId2" cstate="print"/>
          <a:srcRect/>
          <a:stretch>
            <a:fillRect/>
          </a:stretch>
        </p:blipFill>
        <p:spPr bwMode="auto">
          <a:xfrm>
            <a:off x="8161735" y="125016"/>
            <a:ext cx="855018" cy="892969"/>
          </a:xfrm>
          <a:prstGeom prst="rect">
            <a:avLst/>
          </a:prstGeom>
          <a:noFill/>
          <a:ln w="9525">
            <a:noFill/>
            <a:round/>
            <a:headEnd/>
            <a:tailEnd/>
          </a:ln>
        </p:spPr>
      </p:pic>
      <p:sp>
        <p:nvSpPr>
          <p:cNvPr id="17413" name="Rectangle 3"/>
          <p:cNvSpPr>
            <a:spLocks/>
          </p:cNvSpPr>
          <p:nvPr/>
        </p:nvSpPr>
        <p:spPr bwMode="auto">
          <a:xfrm>
            <a:off x="0" y="6625828"/>
            <a:ext cx="9144000" cy="232172"/>
          </a:xfrm>
          <a:prstGeom prst="rect">
            <a:avLst/>
          </a:prstGeom>
          <a:solidFill>
            <a:srgbClr val="4B5AA8"/>
          </a:solidFill>
          <a:ln w="9525">
            <a:noFill/>
            <a:miter lim="800000"/>
            <a:headEnd/>
            <a:tailEnd/>
          </a:ln>
        </p:spPr>
        <p:txBody>
          <a:bodyPr lIns="0" tIns="0" rIns="0" bIns="0"/>
          <a:lstStyle/>
          <a:p>
            <a:endParaRPr lang="en-US" sz="1125"/>
          </a:p>
        </p:txBody>
      </p:sp>
      <p:sp>
        <p:nvSpPr>
          <p:cNvPr id="17414" name="Rectangle 4"/>
          <p:cNvSpPr>
            <a:spLocks/>
          </p:cNvSpPr>
          <p:nvPr/>
        </p:nvSpPr>
        <p:spPr bwMode="auto">
          <a:xfrm>
            <a:off x="125015" y="6666012"/>
            <a:ext cx="8411766" cy="191988"/>
          </a:xfrm>
          <a:prstGeom prst="rect">
            <a:avLst/>
          </a:prstGeom>
          <a:noFill/>
          <a:ln w="12700">
            <a:noFill/>
            <a:miter lim="800000"/>
            <a:headEnd/>
            <a:tailEnd/>
          </a:ln>
        </p:spPr>
        <p:txBody>
          <a:bodyPr lIns="0" tIns="0" rIns="40640" bIns="0" anchor="ctr"/>
          <a:lstStyle/>
          <a:p>
            <a:pPr marL="40182"/>
            <a:r>
              <a:rPr lang="en-US" sz="984" dirty="0">
                <a:solidFill>
                  <a:srgbClr val="FFFFFF"/>
                </a:solidFill>
                <a:cs typeface="Arial" charset="0"/>
              </a:rPr>
              <a:t>Copyright © 2016 The Printer Working Group. All rights reserved. The IPP Everywhere and PWG logos are trademarks of The Printer Working Group.</a:t>
            </a:r>
          </a:p>
        </p:txBody>
      </p:sp>
      <p:sp>
        <p:nvSpPr>
          <p:cNvPr id="17415" name="Rectangle 5"/>
          <p:cNvSpPr>
            <a:spLocks noGrp="1" noChangeArrowheads="1"/>
          </p:cNvSpPr>
          <p:nvPr>
            <p:ph type="title"/>
          </p:nvPr>
        </p:nvSpPr>
        <p:spPr/>
        <p:txBody>
          <a:bodyPr lIns="50800" tIns="50800" rIns="116999" bIns="50800" anchor="b"/>
          <a:lstStyle/>
          <a:p>
            <a:pPr marL="40182"/>
            <a:r>
              <a:rPr lang="en-US" smtClean="0"/>
              <a:t>More Info/How to participate</a:t>
            </a:r>
          </a:p>
        </p:txBody>
      </p:sp>
      <p:sp>
        <p:nvSpPr>
          <p:cNvPr id="17416" name="Text Box 7"/>
          <p:cNvSpPr txBox="1">
            <a:spLocks noChangeArrowheads="1"/>
          </p:cNvSpPr>
          <p:nvPr/>
        </p:nvSpPr>
        <p:spPr bwMode="auto">
          <a:xfrm>
            <a:off x="8796859" y="6666012"/>
            <a:ext cx="147340" cy="142875"/>
          </a:xfrm>
          <a:prstGeom prst="rect">
            <a:avLst/>
          </a:prstGeom>
          <a:noFill/>
          <a:ln w="12700">
            <a:noFill/>
            <a:miter lim="800000"/>
            <a:headEnd/>
            <a:tailEnd/>
          </a:ln>
        </p:spPr>
        <p:txBody>
          <a:bodyPr wrap="none" anchor="ctr"/>
          <a:lstStyle/>
          <a:p>
            <a:pPr algn="ctr"/>
            <a:fld id="{245BCED5-582B-4B16-946D-3AD70D5FBF2F}" type="slidenum">
              <a:rPr lang="en-US" sz="984">
                <a:solidFill>
                  <a:srgbClr val="FFFFFF"/>
                </a:solidFill>
                <a:cs typeface="Arial" charset="0"/>
              </a:rPr>
              <a:pPr algn="ctr"/>
              <a:t>27</a:t>
            </a:fld>
            <a:endParaRPr lang="en-US" sz="984">
              <a:solidFill>
                <a:srgbClr val="FFFFFF"/>
              </a:solidFill>
              <a:cs typeface="Arial" charset="0"/>
            </a:endParaRPr>
          </a:p>
        </p:txBody>
      </p:sp>
      <p:sp>
        <p:nvSpPr>
          <p:cNvPr id="11" name="Rectangle 3"/>
          <p:cNvSpPr txBox="1">
            <a:spLocks noChangeArrowheads="1"/>
          </p:cNvSpPr>
          <p:nvPr/>
        </p:nvSpPr>
        <p:spPr bwMode="auto">
          <a:xfrm>
            <a:off x="125015" y="1232297"/>
            <a:ext cx="8786813" cy="5143500"/>
          </a:xfrm>
          <a:prstGeom prst="rect">
            <a:avLst/>
          </a:prstGeom>
          <a:noFill/>
          <a:ln w="12700">
            <a:noFill/>
            <a:miter lim="800000"/>
            <a:headEnd/>
            <a:tailEnd/>
          </a:ln>
        </p:spPr>
        <p:txBody>
          <a:bodyPr lIns="35719" tIns="35719" rIns="76359" bIns="35719"/>
          <a:lstStyle/>
          <a:p>
            <a:pPr marL="321457" indent="-321457">
              <a:lnSpc>
                <a:spcPct val="90000"/>
              </a:lnSpc>
              <a:spcBef>
                <a:spcPts val="562"/>
              </a:spcBef>
              <a:buSzPct val="100000"/>
              <a:buFont typeface="Wingdings" pitchFamily="2" charset="2"/>
              <a:buChar char="Ø"/>
              <a:defRPr/>
            </a:pPr>
            <a:r>
              <a:rPr lang="en-US" sz="1969" b="1" dirty="0">
                <a:solidFill>
                  <a:schemeClr val="tx1"/>
                </a:solidFill>
                <a:latin typeface="Arial" pitchFamily="34" charset="0"/>
                <a:ea typeface="+mn-ea"/>
                <a:cs typeface="Arial" pitchFamily="34" charset="0"/>
                <a:sym typeface="Verdana" charset="0"/>
              </a:rPr>
              <a:t>We welcome more participation from member </a:t>
            </a:r>
            <a:r>
              <a:rPr lang="en-US" sz="1969" b="1" dirty="0" smtClean="0">
                <a:solidFill>
                  <a:schemeClr val="tx1"/>
                </a:solidFill>
                <a:latin typeface="Arial" pitchFamily="34" charset="0"/>
                <a:ea typeface="+mn-ea"/>
                <a:cs typeface="Arial" pitchFamily="34" charset="0"/>
                <a:sym typeface="Verdana" charset="0"/>
              </a:rPr>
              <a:t>companies</a:t>
            </a:r>
          </a:p>
          <a:p>
            <a:pPr marL="321457" indent="-321457">
              <a:lnSpc>
                <a:spcPct val="90000"/>
              </a:lnSpc>
              <a:spcBef>
                <a:spcPts val="562"/>
              </a:spcBef>
              <a:buSzPct val="100000"/>
              <a:buFont typeface="Wingdings" pitchFamily="2" charset="2"/>
              <a:buChar char="Ø"/>
              <a:defRPr/>
            </a:pPr>
            <a:endParaRPr lang="en-US" sz="1969" b="1" dirty="0">
              <a:solidFill>
                <a:schemeClr val="tx1"/>
              </a:solidFill>
              <a:latin typeface="Arial" pitchFamily="34" charset="0"/>
              <a:ea typeface="+mn-ea"/>
              <a:cs typeface="Arial" pitchFamily="34" charset="0"/>
              <a:sym typeface="Verdana" charset="0"/>
            </a:endParaRPr>
          </a:p>
          <a:p>
            <a:pPr marL="321457" indent="-321457">
              <a:lnSpc>
                <a:spcPct val="90000"/>
              </a:lnSpc>
              <a:spcBef>
                <a:spcPts val="562"/>
              </a:spcBef>
              <a:buSzPct val="100000"/>
              <a:buFont typeface="Wingdings" pitchFamily="2" charset="2"/>
              <a:buChar char="Ø"/>
              <a:defRPr/>
            </a:pPr>
            <a:r>
              <a:rPr lang="en-US" sz="1969" b="1" dirty="0">
                <a:solidFill>
                  <a:schemeClr val="tx1"/>
                </a:solidFill>
                <a:latin typeface="Arial" pitchFamily="34" charset="0"/>
                <a:ea typeface="+mn-ea"/>
                <a:cs typeface="Arial" pitchFamily="34" charset="0"/>
                <a:sym typeface="Verdana" charset="0"/>
              </a:rPr>
              <a:t>Much of the discussion of  issues will be on the SM3 mail list. You must subscribe to the list to be able to post to the list. See </a:t>
            </a:r>
            <a:r>
              <a:rPr lang="en-US" sz="1969" b="1" dirty="0">
                <a:solidFill>
                  <a:schemeClr val="tx1"/>
                </a:solidFill>
                <a:latin typeface="Arial" pitchFamily="34" charset="0"/>
                <a:ea typeface="+mn-ea"/>
                <a:cs typeface="Arial" pitchFamily="34" charset="0"/>
                <a:sym typeface="Verdana" charset="0"/>
                <a:hlinkClick r:id="rId3"/>
              </a:rPr>
              <a:t>http://www.pwg.org/mailman/listinfo/sm3</a:t>
            </a:r>
            <a:r>
              <a:rPr lang="en-US" sz="1969" b="1" dirty="0">
                <a:solidFill>
                  <a:schemeClr val="tx1"/>
                </a:solidFill>
                <a:latin typeface="Arial" pitchFamily="34" charset="0"/>
                <a:ea typeface="+mn-ea"/>
                <a:cs typeface="Arial" pitchFamily="34" charset="0"/>
                <a:sym typeface="Verdana" charset="0"/>
              </a:rPr>
              <a:t> to subscribe</a:t>
            </a:r>
            <a:r>
              <a:rPr lang="en-US" sz="1969" b="1" dirty="0" smtClean="0">
                <a:solidFill>
                  <a:schemeClr val="tx1"/>
                </a:solidFill>
                <a:latin typeface="Arial" pitchFamily="34" charset="0"/>
                <a:ea typeface="+mn-ea"/>
                <a:cs typeface="Arial" pitchFamily="34" charset="0"/>
                <a:sym typeface="Verdana" charset="0"/>
              </a:rPr>
              <a:t>.</a:t>
            </a:r>
          </a:p>
          <a:p>
            <a:pPr marL="321457" indent="-321457">
              <a:lnSpc>
                <a:spcPct val="90000"/>
              </a:lnSpc>
              <a:spcBef>
                <a:spcPts val="562"/>
              </a:spcBef>
              <a:buSzPct val="100000"/>
              <a:buFont typeface="Wingdings" pitchFamily="2" charset="2"/>
              <a:buChar char="Ø"/>
              <a:defRPr/>
            </a:pPr>
            <a:endParaRPr lang="en-US" sz="1969" dirty="0">
              <a:solidFill>
                <a:schemeClr val="tx1"/>
              </a:solidFill>
              <a:latin typeface="Arial" pitchFamily="34" charset="0"/>
              <a:ea typeface="+mn-ea"/>
              <a:cs typeface="Arial" pitchFamily="34" charset="0"/>
              <a:sym typeface="Verdana" charset="0"/>
            </a:endParaRPr>
          </a:p>
          <a:p>
            <a:pPr marL="321457" indent="-321457">
              <a:lnSpc>
                <a:spcPct val="90000"/>
              </a:lnSpc>
              <a:spcBef>
                <a:spcPts val="562"/>
              </a:spcBef>
              <a:buSzPct val="100000"/>
              <a:buFont typeface="Wingdings" pitchFamily="2" charset="2"/>
              <a:buChar char="Ø"/>
              <a:defRPr/>
            </a:pPr>
            <a:r>
              <a:rPr lang="en-US" sz="1969" b="1" dirty="0">
                <a:solidFill>
                  <a:schemeClr val="tx1"/>
                </a:solidFill>
                <a:sym typeface="Verdana" charset="0"/>
              </a:rPr>
              <a:t>The group maintains a Web Page for Semantic Model that includes links to the latest documents, schema and a browse-able version of the schema at </a:t>
            </a:r>
            <a:r>
              <a:rPr lang="en-US" sz="1969" b="1" dirty="0">
                <a:solidFill>
                  <a:schemeClr val="tx1"/>
                </a:solidFill>
                <a:sym typeface="Verdana" charset="0"/>
                <a:hlinkClick r:id="rId4"/>
              </a:rPr>
              <a:t>http://www.pwg.org/sm3</a:t>
            </a:r>
            <a:r>
              <a:rPr lang="en-US" sz="1969" b="1" dirty="0">
                <a:solidFill>
                  <a:schemeClr val="tx1"/>
                </a:solidFill>
                <a:sym typeface="Verdana" charset="0"/>
              </a:rPr>
              <a:t> </a:t>
            </a:r>
            <a:endParaRPr lang="en-US" sz="1969" b="1" dirty="0" smtClean="0">
              <a:solidFill>
                <a:schemeClr val="tx1"/>
              </a:solidFill>
              <a:sym typeface="Verdana" charset="0"/>
            </a:endParaRPr>
          </a:p>
          <a:p>
            <a:pPr marL="321457" indent="-321457">
              <a:lnSpc>
                <a:spcPct val="90000"/>
              </a:lnSpc>
              <a:spcBef>
                <a:spcPts val="562"/>
              </a:spcBef>
              <a:buSzPct val="100000"/>
              <a:buFont typeface="Wingdings" pitchFamily="2" charset="2"/>
              <a:buChar char="Ø"/>
              <a:defRPr/>
            </a:pPr>
            <a:endParaRPr lang="en-US" sz="1969" dirty="0">
              <a:solidFill>
                <a:schemeClr val="tx1"/>
              </a:solidFill>
              <a:sym typeface="Verdana" charset="0"/>
            </a:endParaRPr>
          </a:p>
          <a:p>
            <a:pPr marL="321457" indent="-321457">
              <a:lnSpc>
                <a:spcPct val="90000"/>
              </a:lnSpc>
              <a:spcBef>
                <a:spcPts val="562"/>
              </a:spcBef>
              <a:buSzPct val="100000"/>
              <a:buFont typeface="Wingdings" pitchFamily="2" charset="2"/>
              <a:buChar char="Ø"/>
              <a:defRPr/>
            </a:pPr>
            <a:r>
              <a:rPr lang="en-US" sz="1969" b="1" dirty="0">
                <a:solidFill>
                  <a:schemeClr val="tx1"/>
                </a:solidFill>
                <a:latin typeface="Arial" pitchFamily="34" charset="0"/>
                <a:ea typeface="+mn-ea"/>
                <a:cs typeface="Arial" pitchFamily="34" charset="0"/>
                <a:sym typeface="Verdana" charset="0"/>
              </a:rPr>
              <a:t>Next  conference call:  May 16, 2016; 12:00 – 1:00 Pacific Time / 3:00 – 4:00 PM Eastern Time.</a:t>
            </a:r>
          </a:p>
          <a:p>
            <a:endParaRPr lang="en-US" sz="1969" dirty="0"/>
          </a:p>
          <a:p>
            <a:pPr lvl="2"/>
            <a:r>
              <a:rPr lang="en-US" sz="1406" dirty="0"/>
              <a:t>Call-in toll-free number (US/Canada): 1-866-469-3239 </a:t>
            </a:r>
          </a:p>
          <a:p>
            <a:pPr lvl="2"/>
            <a:r>
              <a:rPr lang="en-US" sz="1406" dirty="0"/>
              <a:t>Call-in toll number (US/Canada): 1-650-429-3300 </a:t>
            </a:r>
          </a:p>
          <a:p>
            <a:pPr lvl="2"/>
            <a:r>
              <a:rPr lang="en-US" sz="1406" dirty="0"/>
              <a:t>Call-in toll number (US/Canada): 1-408-856-9570 </a:t>
            </a:r>
          </a:p>
          <a:p>
            <a:pPr lvl="2"/>
            <a:r>
              <a:rPr lang="en-US" sz="1406" dirty="0"/>
              <a:t/>
            </a:r>
            <a:br>
              <a:rPr lang="en-US" sz="1406" dirty="0"/>
            </a:br>
            <a:r>
              <a:rPr lang="en-US" sz="1406" dirty="0">
                <a:hlinkClick r:id="rId5"/>
              </a:rPr>
              <a:t>https://ieee-isto.webex.com/ieee-isto/e.php?MTID=m123b376f8d9bdc7d9ff0ff43ed7d1610</a:t>
            </a:r>
            <a:r>
              <a:rPr lang="en-US" sz="1406" dirty="0"/>
              <a:t>  </a:t>
            </a:r>
            <a:endParaRPr lang="en-US" sz="1687" dirty="0"/>
          </a:p>
          <a:p>
            <a:pPr lvl="2"/>
            <a:endParaRPr lang="en-US" sz="1687" dirty="0"/>
          </a:p>
          <a:p>
            <a:pPr lvl="2"/>
            <a:endParaRPr lang="en-US" sz="1969" b="1" dirty="0">
              <a:solidFill>
                <a:schemeClr val="tx1"/>
              </a:solidFill>
              <a:latin typeface="Arial" pitchFamily="34" charset="0"/>
              <a:ea typeface="+mn-ea"/>
              <a:cs typeface="Arial" pitchFamily="34" charset="0"/>
              <a:sym typeface="Verdana" charset="0"/>
            </a:endParaRPr>
          </a:p>
          <a:p>
            <a:pPr marL="795830" lvl="2" indent="-160729">
              <a:lnSpc>
                <a:spcPct val="90000"/>
              </a:lnSpc>
              <a:spcBef>
                <a:spcPts val="562"/>
              </a:spcBef>
              <a:buSzPct val="100000"/>
              <a:defRPr/>
            </a:pPr>
            <a:endParaRPr lang="en-US" sz="1969" dirty="0">
              <a:solidFill>
                <a:schemeClr val="tx1"/>
              </a:solidFill>
              <a:latin typeface="+mn-lt"/>
              <a:ea typeface="+mn-ea"/>
              <a:cs typeface="+mn-cs"/>
              <a:sym typeface="Verdana" charset="0"/>
            </a:endParaRPr>
          </a:p>
        </p:txBody>
      </p:sp>
    </p:spTree>
    <p:extLst>
      <p:ext uri="{BB962C8B-B14F-4D97-AF65-F5344CB8AC3E}">
        <p14:creationId xmlns:p14="http://schemas.microsoft.com/office/powerpoint/2010/main" val="1456395624"/>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Shape 300"/>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01" name="Shape 301"/>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302"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303" name="Shape 303"/>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04" name="Shape 304"/>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305" name="Shape 305"/>
          <p:cNvSpPr>
            <a:spLocks noGrp="1"/>
          </p:cNvSpPr>
          <p:nvPr>
            <p:ph type="title"/>
          </p:nvPr>
        </p:nvSpPr>
        <p:spPr>
          <a:prstGeom prst="rect">
            <a:avLst/>
          </a:prstGeom>
        </p:spPr>
        <p:txBody>
          <a:bodyPr/>
          <a:lstStyle/>
          <a:p>
            <a:r>
              <a:t>IDS Workgroup Status</a:t>
            </a:r>
          </a:p>
        </p:txBody>
      </p:sp>
      <p:sp>
        <p:nvSpPr>
          <p:cNvPr id="306" name="Shape 306"/>
          <p:cNvSpPr>
            <a:spLocks noGrp="1"/>
          </p:cNvSpPr>
          <p:nvPr>
            <p:ph type="body" sz="half" idx="1"/>
          </p:nvPr>
        </p:nvSpPr>
        <p:spPr>
          <a:prstGeom prst="rect">
            <a:avLst/>
          </a:prstGeom>
        </p:spPr>
        <p:txBody>
          <a:bodyPr/>
          <a:lstStyle/>
          <a:p>
            <a:r>
              <a:rPr dirty="0"/>
              <a:t>Alan Sukert (Xerox)</a:t>
            </a:r>
          </a:p>
        </p:txBody>
      </p:sp>
      <p:sp>
        <p:nvSpPr>
          <p:cNvPr id="307" name="Shape 307"/>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28</a:t>
            </a:fld>
            <a:endParaRP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 name="Shape 309"/>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10"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11" name="Shape 311"/>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12" name="Shape 312"/>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is-IS" dirty="0" smtClean="0"/>
              <a:t>2016</a:t>
            </a:r>
            <a:r>
              <a:rPr dirty="0" smtClean="0"/>
              <a:t> </a:t>
            </a:r>
            <a:r>
              <a:rPr dirty="0"/>
              <a:t>The Printer Working Group. All rights reserved. The IPP Everywhere and PWG logos are registered trademarks of the IEEE-ISTO.</a:t>
            </a:r>
          </a:p>
        </p:txBody>
      </p:sp>
      <p:sp>
        <p:nvSpPr>
          <p:cNvPr id="313" name="Shape 313"/>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14" name="Shape 314"/>
          <p:cNvSpPr>
            <a:spLocks noGrp="1"/>
          </p:cNvSpPr>
          <p:nvPr>
            <p:ph type="title"/>
          </p:nvPr>
        </p:nvSpPr>
        <p:spPr>
          <a:prstGeom prst="rect">
            <a:avLst/>
          </a:prstGeom>
        </p:spPr>
        <p:txBody>
          <a:bodyPr/>
          <a:lstStyle/>
          <a:p>
            <a:r>
              <a:rPr dirty="0"/>
              <a:t>IDS: </a:t>
            </a:r>
            <a:r>
              <a:rPr lang="en-US" dirty="0"/>
              <a:t>O</a:t>
            </a:r>
            <a:r>
              <a:rPr lang="en-US" dirty="0" smtClean="0"/>
              <a:t>riginal </a:t>
            </a:r>
            <a:r>
              <a:rPr dirty="0" smtClean="0"/>
              <a:t>Charter</a:t>
            </a:r>
            <a:endParaRPr dirty="0"/>
          </a:p>
        </p:txBody>
      </p:sp>
      <p:sp>
        <p:nvSpPr>
          <p:cNvPr id="315" name="Shape 315"/>
          <p:cNvSpPr>
            <a:spLocks noGrp="1"/>
          </p:cNvSpPr>
          <p:nvPr>
            <p:ph type="body" idx="1"/>
          </p:nvPr>
        </p:nvSpPr>
        <p:spPr>
          <a:prstGeom prst="rect">
            <a:avLst/>
          </a:prstGeom>
        </p:spPr>
        <p:txBody>
          <a:bodyPr/>
          <a:lstStyle/>
          <a:p>
            <a:pPr marL="367953" indent="-327313">
              <a:defRPr sz="2100"/>
            </a:pPr>
            <a:r>
              <a:rPr lang="en-US" dirty="0" smtClean="0"/>
              <a:t>Investigate </a:t>
            </a:r>
            <a:r>
              <a:rPr dirty="0" smtClean="0"/>
              <a:t>and </a:t>
            </a:r>
            <a:r>
              <a:rPr lang="en-US" dirty="0" smtClean="0"/>
              <a:t>define </a:t>
            </a:r>
            <a:r>
              <a:rPr dirty="0" smtClean="0"/>
              <a:t>standards </a:t>
            </a:r>
            <a:r>
              <a:rPr dirty="0"/>
              <a:t>for addressing general security attributes for imaging devices and services. Our general goals </a:t>
            </a:r>
            <a:r>
              <a:rPr lang="en-US" dirty="0" smtClean="0"/>
              <a:t>are </a:t>
            </a:r>
            <a:r>
              <a:rPr dirty="0" smtClean="0"/>
              <a:t>to</a:t>
            </a:r>
            <a:r>
              <a:rPr dirty="0"/>
              <a:t>:</a:t>
            </a:r>
          </a:p>
          <a:p>
            <a:pPr marL="767715" lvl="1" indent="-269875">
              <a:defRPr sz="1700"/>
            </a:pPr>
            <a:r>
              <a:rPr dirty="0"/>
              <a:t>Define standard metrics and protocol bindings to assess the health of Hardcopy Devices to gauge if they should be granted access to a network.</a:t>
            </a:r>
          </a:p>
          <a:p>
            <a:pPr marL="767715" lvl="1" indent="-269875">
              <a:defRPr sz="1700"/>
            </a:pPr>
            <a:r>
              <a:rPr dirty="0"/>
              <a:t>Define a set of standard security and policy attributes and values for authorizing Hard Copy Devices, their services and users in a global workspace </a:t>
            </a:r>
          </a:p>
          <a:p>
            <a:pPr marL="767715" lvl="1" indent="-269875">
              <a:defRPr sz="1700"/>
            </a:pPr>
            <a:r>
              <a:rPr dirty="0"/>
              <a:t>Provide a general security model for other PWG standards to reference</a:t>
            </a:r>
          </a:p>
          <a:p>
            <a:pPr marL="367953" indent="-327313">
              <a:defRPr sz="2100"/>
            </a:pPr>
            <a:r>
              <a:rPr lang="en-US" dirty="0" smtClean="0"/>
              <a:t>Provide </a:t>
            </a:r>
            <a:r>
              <a:rPr dirty="0" smtClean="0"/>
              <a:t>a </a:t>
            </a:r>
            <a:r>
              <a:rPr dirty="0"/>
              <a:t>path for vendors to review and contribute to the definition of </a:t>
            </a:r>
            <a:r>
              <a:rPr dirty="0" smtClean="0"/>
              <a:t>Common </a:t>
            </a:r>
            <a:r>
              <a:rPr dirty="0"/>
              <a:t>Criteria HCD Protection Profiles</a:t>
            </a:r>
          </a:p>
        </p:txBody>
      </p:sp>
      <p:sp>
        <p:nvSpPr>
          <p:cNvPr id="316" name="Shape 316"/>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29</a:t>
            </a:fld>
            <a:endParaRPr/>
          </a:p>
        </p:txBody>
      </p:sp>
    </p:spTree>
    <p:extLst>
      <p:ext uri="{BB962C8B-B14F-4D97-AF65-F5344CB8AC3E}">
        <p14:creationId xmlns:p14="http://schemas.microsoft.com/office/powerpoint/2010/main" val="192738860"/>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87"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88" name="Shape 88"/>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89" name="Shape 89"/>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90" name="Shape 90"/>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91" name="Shape 91"/>
          <p:cNvSpPr>
            <a:spLocks noGrp="1"/>
          </p:cNvSpPr>
          <p:nvPr>
            <p:ph type="title"/>
          </p:nvPr>
        </p:nvSpPr>
        <p:spPr>
          <a:prstGeom prst="rect">
            <a:avLst/>
          </a:prstGeom>
        </p:spPr>
        <p:txBody>
          <a:bodyPr/>
          <a:lstStyle/>
          <a:p>
            <a:r>
              <a:t>Administrivia</a:t>
            </a:r>
          </a:p>
        </p:txBody>
      </p:sp>
      <p:sp>
        <p:nvSpPr>
          <p:cNvPr id="92" name="Shape 92"/>
          <p:cNvSpPr>
            <a:spLocks noGrp="1"/>
          </p:cNvSpPr>
          <p:nvPr>
            <p:ph type="body" idx="1"/>
          </p:nvPr>
        </p:nvSpPr>
        <p:spPr>
          <a:prstGeom prst="rect">
            <a:avLst/>
          </a:prstGeom>
        </p:spPr>
        <p:txBody>
          <a:bodyPr/>
          <a:lstStyle/>
          <a:p>
            <a:r>
              <a:rPr dirty="0"/>
              <a:t>Welcome and Introductions</a:t>
            </a:r>
          </a:p>
          <a:p>
            <a:r>
              <a:rPr dirty="0"/>
              <a:t>Confirm Minutes Taker</a:t>
            </a:r>
          </a:p>
          <a:p>
            <a:r>
              <a:rPr dirty="0"/>
              <a:t>Review PWG Patent Policy</a:t>
            </a:r>
          </a:p>
          <a:p>
            <a:r>
              <a:rPr dirty="0"/>
              <a:t>Agenda for the Week</a:t>
            </a:r>
          </a:p>
          <a:p>
            <a:r>
              <a:rPr dirty="0"/>
              <a:t>Future PWG Meeting Schedule</a:t>
            </a:r>
          </a:p>
          <a:p>
            <a:r>
              <a:rPr dirty="0" smtClean="0"/>
              <a:t>201</a:t>
            </a:r>
            <a:r>
              <a:rPr lang="en-US" dirty="0" smtClean="0"/>
              <a:t>6</a:t>
            </a:r>
            <a:r>
              <a:rPr dirty="0" smtClean="0"/>
              <a:t> </a:t>
            </a:r>
            <a:r>
              <a:rPr dirty="0"/>
              <a:t>Membership</a:t>
            </a:r>
          </a:p>
          <a:p>
            <a:r>
              <a:rPr dirty="0"/>
              <a:t>PWG Officers</a:t>
            </a:r>
          </a:p>
        </p:txBody>
      </p:sp>
      <p:sp>
        <p:nvSpPr>
          <p:cNvPr id="93" name="Shape 93"/>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3</a:t>
            </a:fld>
            <a:endParaRP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Shape 318"/>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19"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20" name="Shape 320"/>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21" name="Shape 321"/>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is-IS" dirty="0" smtClean="0"/>
              <a:t>2016</a:t>
            </a:r>
            <a:r>
              <a:rPr dirty="0" smtClean="0"/>
              <a:t> </a:t>
            </a:r>
            <a:r>
              <a:rPr dirty="0"/>
              <a:t>The Printer Working Group. All rights reserved. The IPP Everywhere and PWG logos are registered trademarks of the IEEE-ISTO.</a:t>
            </a:r>
          </a:p>
        </p:txBody>
      </p:sp>
      <p:sp>
        <p:nvSpPr>
          <p:cNvPr id="322" name="Shape 322"/>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23" name="Shape 323"/>
          <p:cNvSpPr>
            <a:spLocks noGrp="1"/>
          </p:cNvSpPr>
          <p:nvPr>
            <p:ph type="title"/>
          </p:nvPr>
        </p:nvSpPr>
        <p:spPr>
          <a:prstGeom prst="rect">
            <a:avLst/>
          </a:prstGeom>
        </p:spPr>
        <p:txBody>
          <a:bodyPr/>
          <a:lstStyle/>
          <a:p>
            <a:r>
              <a:t>IDS: Officers</a:t>
            </a:r>
          </a:p>
        </p:txBody>
      </p:sp>
      <p:sp>
        <p:nvSpPr>
          <p:cNvPr id="324" name="Shape 324"/>
          <p:cNvSpPr>
            <a:spLocks noGrp="1"/>
          </p:cNvSpPr>
          <p:nvPr>
            <p:ph type="body" idx="1"/>
          </p:nvPr>
        </p:nvSpPr>
        <p:spPr>
          <a:prstGeom prst="rect">
            <a:avLst/>
          </a:prstGeom>
        </p:spPr>
        <p:txBody>
          <a:bodyPr/>
          <a:lstStyle/>
          <a:p>
            <a:r>
              <a:t>Chair:</a:t>
            </a:r>
          </a:p>
          <a:p>
            <a:pPr lvl="1"/>
            <a:r>
              <a:t>Alan Sukert (Xerox)</a:t>
            </a:r>
          </a:p>
          <a:p>
            <a:r>
              <a:t>Vice-Chair:</a:t>
            </a:r>
          </a:p>
          <a:p>
            <a:pPr lvl="1">
              <a:defRPr i="1"/>
            </a:pPr>
            <a:r>
              <a:t>Currently vacant</a:t>
            </a:r>
          </a:p>
          <a:p>
            <a:r>
              <a:t>Secretary:</a:t>
            </a:r>
          </a:p>
          <a:p>
            <a:pPr lvl="1"/>
            <a:r>
              <a:t>Alan Sukert (Xerox)</a:t>
            </a:r>
          </a:p>
          <a:p>
            <a:r>
              <a:t>Document Editors:</a:t>
            </a:r>
          </a:p>
          <a:p>
            <a:pPr lvl="1"/>
            <a:r>
              <a:t>Ira McDonald (High North): HCD-TNC</a:t>
            </a:r>
          </a:p>
        </p:txBody>
      </p:sp>
      <p:sp>
        <p:nvSpPr>
          <p:cNvPr id="325" name="Shape 325"/>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30</a:t>
            </a:fld>
            <a:endParaRPr/>
          </a:p>
        </p:txBody>
      </p:sp>
    </p:spTree>
    <p:extLst>
      <p:ext uri="{BB962C8B-B14F-4D97-AF65-F5344CB8AC3E}">
        <p14:creationId xmlns:p14="http://schemas.microsoft.com/office/powerpoint/2010/main" val="956680344"/>
      </p:ext>
    </p:extLst>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 name="Shape 327"/>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28"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29" name="Shape 329"/>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30" name="Shape 330"/>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is-IS" dirty="0" smtClean="0"/>
              <a:t>2016</a:t>
            </a:r>
            <a:r>
              <a:rPr dirty="0" smtClean="0"/>
              <a:t> </a:t>
            </a:r>
            <a:r>
              <a:rPr dirty="0"/>
              <a:t>The Printer Working Group. All rights reserved. The IPP Everywhere and PWG logos are registered trademarks of the IEEE-ISTO.</a:t>
            </a:r>
          </a:p>
        </p:txBody>
      </p:sp>
      <p:sp>
        <p:nvSpPr>
          <p:cNvPr id="331" name="Shape 331"/>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32" name="Shape 332"/>
          <p:cNvSpPr>
            <a:spLocks noGrp="1"/>
          </p:cNvSpPr>
          <p:nvPr>
            <p:ph type="title"/>
          </p:nvPr>
        </p:nvSpPr>
        <p:spPr>
          <a:prstGeom prst="rect">
            <a:avLst/>
          </a:prstGeom>
        </p:spPr>
        <p:txBody>
          <a:bodyPr/>
          <a:lstStyle/>
          <a:p>
            <a:r>
              <a:t>IDS: Status</a:t>
            </a:r>
          </a:p>
        </p:txBody>
      </p:sp>
      <p:sp>
        <p:nvSpPr>
          <p:cNvPr id="333" name="Shape 333"/>
          <p:cNvSpPr>
            <a:spLocks noGrp="1"/>
          </p:cNvSpPr>
          <p:nvPr>
            <p:ph type="body" idx="1"/>
          </p:nvPr>
        </p:nvSpPr>
        <p:spPr>
          <a:prstGeom prst="rect">
            <a:avLst/>
          </a:prstGeom>
        </p:spPr>
        <p:txBody>
          <a:bodyPr/>
          <a:lstStyle/>
          <a:p>
            <a:r>
              <a:rPr dirty="0"/>
              <a:t>The IDS workgroup is </a:t>
            </a:r>
            <a:r>
              <a:rPr lang="en-US" dirty="0" smtClean="0"/>
              <a:t>currently </a:t>
            </a:r>
            <a:r>
              <a:rPr dirty="0" smtClean="0"/>
              <a:t>in </a:t>
            </a:r>
            <a:r>
              <a:rPr dirty="0"/>
              <a:t>“hibernation</a:t>
            </a:r>
            <a:r>
              <a:rPr dirty="0" smtClean="0"/>
              <a:t>”</a:t>
            </a:r>
          </a:p>
          <a:p>
            <a:pPr lvl="1">
              <a:spcAft>
                <a:spcPts val="600"/>
              </a:spcAft>
            </a:pPr>
            <a:r>
              <a:rPr dirty="0" smtClean="0"/>
              <a:t>Will be revived </a:t>
            </a:r>
            <a:r>
              <a:rPr lang="en-US" dirty="0" smtClean="0"/>
              <a:t>when </a:t>
            </a:r>
            <a:r>
              <a:rPr dirty="0" smtClean="0"/>
              <a:t>needed</a:t>
            </a:r>
          </a:p>
          <a:p>
            <a:pPr>
              <a:spcAft>
                <a:spcPts val="600"/>
              </a:spcAft>
            </a:pPr>
            <a:r>
              <a:rPr lang="en-US" dirty="0" smtClean="0"/>
              <a:t>IDS Charter update reflecting “hibernation” status approved by PWG</a:t>
            </a:r>
          </a:p>
          <a:p>
            <a:pPr>
              <a:spcAft>
                <a:spcPts val="600"/>
              </a:spcAft>
            </a:pPr>
            <a:r>
              <a:rPr lang="en-US" dirty="0"/>
              <a:t>PWG Candidate Standard </a:t>
            </a:r>
            <a:r>
              <a:rPr lang="en-US" dirty="0" smtClean="0"/>
              <a:t>5110.4-2015: </a:t>
            </a:r>
            <a:r>
              <a:rPr lang="en-US" dirty="0"/>
              <a:t>HCD-TNC </a:t>
            </a:r>
            <a:r>
              <a:rPr lang="en-US" dirty="0" smtClean="0"/>
              <a:t>specification approved by PWG</a:t>
            </a:r>
          </a:p>
          <a:p>
            <a:r>
              <a:rPr dirty="0" smtClean="0"/>
              <a:t>The </a:t>
            </a:r>
            <a:r>
              <a:rPr dirty="0"/>
              <a:t>following specifications </a:t>
            </a:r>
            <a:r>
              <a:rPr lang="en-US" dirty="0" smtClean="0"/>
              <a:t>are</a:t>
            </a:r>
            <a:r>
              <a:rPr dirty="0" smtClean="0"/>
              <a:t> be</a:t>
            </a:r>
            <a:r>
              <a:rPr lang="en-US" dirty="0" smtClean="0"/>
              <a:t>ing</a:t>
            </a:r>
            <a:r>
              <a:rPr dirty="0" smtClean="0"/>
              <a:t> </a:t>
            </a:r>
            <a:r>
              <a:rPr dirty="0"/>
              <a:t>archived:</a:t>
            </a:r>
          </a:p>
          <a:p>
            <a:pPr lvl="1"/>
            <a:r>
              <a:rPr dirty="0"/>
              <a:t>IDS Model</a:t>
            </a:r>
          </a:p>
          <a:p>
            <a:pPr lvl="1"/>
            <a:r>
              <a:rPr dirty="0"/>
              <a:t>IDS Identification, Authentication, and Authorization (IAA)</a:t>
            </a:r>
          </a:p>
          <a:p>
            <a:pPr lvl="1">
              <a:spcAft>
                <a:spcPts val="600"/>
              </a:spcAft>
            </a:pPr>
            <a:r>
              <a:rPr dirty="0"/>
              <a:t>IDS Health Remediation </a:t>
            </a:r>
            <a:endParaRPr lang="en-US" dirty="0" smtClean="0"/>
          </a:p>
          <a:p>
            <a:r>
              <a:rPr lang="en-US" dirty="0" smtClean="0"/>
              <a:t>New HCD Protection Profile issued Sep 2015</a:t>
            </a:r>
          </a:p>
          <a:p>
            <a:pPr lvl="1"/>
            <a:r>
              <a:rPr lang="en-US" dirty="0"/>
              <a:t>N</a:t>
            </a:r>
            <a:r>
              <a:rPr lang="en-US" dirty="0" smtClean="0"/>
              <a:t>o current activity on new or updated HCD Protection Profile</a:t>
            </a:r>
            <a:endParaRPr dirty="0"/>
          </a:p>
        </p:txBody>
      </p:sp>
      <p:sp>
        <p:nvSpPr>
          <p:cNvPr id="334" name="Shape 334"/>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31</a:t>
            </a:fld>
            <a:endParaRPr/>
          </a:p>
        </p:txBody>
      </p:sp>
    </p:spTree>
    <p:extLst>
      <p:ext uri="{BB962C8B-B14F-4D97-AF65-F5344CB8AC3E}">
        <p14:creationId xmlns:p14="http://schemas.microsoft.com/office/powerpoint/2010/main" val="716476519"/>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 name="Shape 35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55" name="Shape 355"/>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356"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357" name="Shape 357"/>
          <p:cNvSpPr/>
          <p:nvPr/>
        </p:nvSpPr>
        <p:spPr>
          <a:xfrm>
            <a:off x="127000" y="6661796"/>
            <a:ext cx="85471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58" name="Shape 358"/>
          <p:cNvSpPr/>
          <p:nvPr/>
        </p:nvSpPr>
        <p:spPr>
          <a:xfrm>
            <a:off x="2311400" y="2374900"/>
            <a:ext cx="301635" cy="24943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100"/>
            </a:lvl1pPr>
          </a:lstStyle>
          <a:p>
            <a:r>
              <a:t>®</a:t>
            </a:r>
          </a:p>
        </p:txBody>
      </p:sp>
      <p:sp>
        <p:nvSpPr>
          <p:cNvPr id="359" name="Shape 359"/>
          <p:cNvSpPr>
            <a:spLocks noGrp="1"/>
          </p:cNvSpPr>
          <p:nvPr>
            <p:ph type="title"/>
          </p:nvPr>
        </p:nvSpPr>
        <p:spPr>
          <a:prstGeom prst="rect">
            <a:avLst/>
          </a:prstGeom>
        </p:spPr>
        <p:txBody>
          <a:bodyPr/>
          <a:lstStyle/>
          <a:p>
            <a:r>
              <a:t>Liaison Status</a:t>
            </a:r>
          </a:p>
        </p:txBody>
      </p:sp>
      <p:sp>
        <p:nvSpPr>
          <p:cNvPr id="361" name="Shape 361"/>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32</a:t>
            </a:fld>
            <a:endParaRP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8" name="Shape 368"/>
          <p:cNvSpPr>
            <a:spLocks noGrp="1"/>
          </p:cNvSpPr>
          <p:nvPr>
            <p:ph type="title"/>
          </p:nvPr>
        </p:nvSpPr>
        <p:spPr>
          <a:prstGeom prst="rect">
            <a:avLst/>
          </a:prstGeom>
        </p:spPr>
        <p:txBody>
          <a:bodyPr/>
          <a:lstStyle/>
          <a:p>
            <a:r>
              <a:t>Trusted Computing Group (TCG)</a:t>
            </a:r>
          </a:p>
        </p:txBody>
      </p:sp>
      <p:sp>
        <p:nvSpPr>
          <p:cNvPr id="369" name="Shape 369"/>
          <p:cNvSpPr>
            <a:spLocks noGrp="1"/>
          </p:cNvSpPr>
          <p:nvPr>
            <p:ph type="body" idx="1"/>
          </p:nvPr>
        </p:nvSpPr>
        <p:spPr>
          <a:xfrm>
            <a:off x="457200" y="1143000"/>
            <a:ext cx="8229600" cy="5486400"/>
          </a:xfrm>
          <a:prstGeom prst="rect">
            <a:avLst/>
          </a:prstGeom>
        </p:spPr>
        <p:txBody>
          <a:bodyPr/>
          <a:lstStyle/>
          <a:p>
            <a:pPr marL="305608" indent="-264968">
              <a:defRPr sz="1700"/>
            </a:pPr>
            <a:r>
              <a:rPr b="1" dirty="0"/>
              <a:t>Next TCG Members Meetings</a:t>
            </a:r>
          </a:p>
          <a:p>
            <a:pPr marL="767715" lvl="1" indent="-269875">
              <a:defRPr sz="1700"/>
            </a:pPr>
            <a:r>
              <a:rPr lang="en-US" dirty="0" smtClean="0"/>
              <a:t>20-24 June 2016 – Vienna, Austria – Ira to call in</a:t>
            </a:r>
          </a:p>
          <a:p>
            <a:pPr marL="767715" lvl="1" indent="-269875">
              <a:defRPr sz="1700"/>
            </a:pPr>
            <a:r>
              <a:rPr lang="en-US" dirty="0" smtClean="0"/>
              <a:t>17-21 October 2016 – Seoul, South Korea – Ira to call in</a:t>
            </a:r>
            <a:endParaRPr dirty="0"/>
          </a:p>
          <a:p>
            <a:pPr marL="305608" indent="-264968">
              <a:defRPr sz="1700"/>
            </a:pPr>
            <a:r>
              <a:rPr b="1" dirty="0"/>
              <a:t>Trusted Mobility Solutions (TMS) </a:t>
            </a:r>
            <a:r>
              <a:rPr dirty="0"/>
              <a:t>– Ira is </a:t>
            </a:r>
            <a:r>
              <a:rPr dirty="0" smtClean="0"/>
              <a:t>co-chair</a:t>
            </a:r>
            <a:r>
              <a:rPr lang="en-US" dirty="0" smtClean="0"/>
              <a:t> and co-editor</a:t>
            </a:r>
            <a:endParaRPr dirty="0"/>
          </a:p>
          <a:p>
            <a:pPr marL="767715" lvl="1" indent="-269875">
              <a:defRPr sz="1700"/>
            </a:pPr>
            <a:r>
              <a:rPr dirty="0"/>
              <a:t>Scope: enterprise, medical, banking, virtualization, mobile mgmt</a:t>
            </a:r>
          </a:p>
          <a:p>
            <a:pPr marL="767715" lvl="1" indent="-269875">
              <a:defRPr sz="1700"/>
            </a:pPr>
            <a:r>
              <a:rPr dirty="0"/>
              <a:t>Formal liaisons – ETSI (NFV), Open Mobile Alliance (device mgmt), Global Platform (TEE protected environment), Mobey Forum (banking/payments, biometrics authentication, integrity)</a:t>
            </a:r>
          </a:p>
          <a:p>
            <a:pPr marL="767715" lvl="1" indent="-269875">
              <a:defRPr sz="1700"/>
            </a:pPr>
            <a:r>
              <a:rPr dirty="0" smtClean="0"/>
              <a:t>P</a:t>
            </a:r>
            <a:r>
              <a:rPr lang="en-US" dirty="0" smtClean="0"/>
              <a:t>roposed</a:t>
            </a:r>
            <a:r>
              <a:rPr dirty="0" smtClean="0"/>
              <a:t> </a:t>
            </a:r>
            <a:r>
              <a:rPr dirty="0"/>
              <a:t>formal liaisons – ITU-T (integrity, </a:t>
            </a:r>
            <a:r>
              <a:rPr lang="en-US" dirty="0" smtClean="0"/>
              <a:t>security, </a:t>
            </a:r>
            <a:r>
              <a:rPr dirty="0" smtClean="0"/>
              <a:t>5G</a:t>
            </a:r>
            <a:r>
              <a:rPr lang="en-US" dirty="0" smtClean="0"/>
              <a:t>,</a:t>
            </a:r>
            <a:r>
              <a:rPr dirty="0" smtClean="0"/>
              <a:t> Cloud)</a:t>
            </a:r>
            <a:endParaRPr dirty="0"/>
          </a:p>
          <a:p>
            <a:pPr marL="767715" lvl="1" indent="-269875">
              <a:defRPr sz="1700"/>
            </a:pPr>
            <a:r>
              <a:rPr dirty="0"/>
              <a:t>Informal liaisons - 3GPP (integrity), Small Cell Forum (integrity)</a:t>
            </a:r>
          </a:p>
          <a:p>
            <a:pPr marL="305608" indent="-264968">
              <a:defRPr sz="1700"/>
            </a:pPr>
            <a:r>
              <a:rPr b="1" dirty="0"/>
              <a:t>Mobile Platform (MPWG) </a:t>
            </a:r>
            <a:r>
              <a:rPr dirty="0"/>
              <a:t>– Ira is co-editor</a:t>
            </a:r>
          </a:p>
          <a:p>
            <a:pPr marL="762808" lvl="1" indent="-264968">
              <a:defRPr sz="1700"/>
            </a:pPr>
            <a:r>
              <a:rPr dirty="0"/>
              <a:t>Scope: </a:t>
            </a:r>
            <a:r>
              <a:rPr lang="en-US" dirty="0" smtClean="0"/>
              <a:t>m</a:t>
            </a:r>
            <a:r>
              <a:rPr dirty="0" smtClean="0"/>
              <a:t>obile </a:t>
            </a:r>
            <a:r>
              <a:rPr dirty="0"/>
              <a:t>phones, PDAs, eBook readers, etc.</a:t>
            </a:r>
          </a:p>
          <a:p>
            <a:pPr marL="762808" lvl="1" indent="-264968">
              <a:defRPr sz="1700"/>
            </a:pPr>
            <a:r>
              <a:rPr dirty="0"/>
              <a:t>Formal liaisons – Global Platform (TEE), Mobey Forum (banking)</a:t>
            </a:r>
          </a:p>
          <a:p>
            <a:pPr marL="762808" lvl="1" indent="-264968">
              <a:defRPr sz="1700"/>
            </a:pPr>
            <a:r>
              <a:rPr lang="en-US" dirty="0" smtClean="0"/>
              <a:t>Multiple Stakeholder Model – TCG approved March 2016</a:t>
            </a:r>
            <a:endParaRPr dirty="0"/>
          </a:p>
          <a:p>
            <a:pPr marL="1220008" lvl="2" indent="-264968">
              <a:defRPr sz="1700"/>
            </a:pPr>
            <a:r>
              <a:rPr lang="en-US" dirty="0"/>
              <a:t>http://www.trustedcomputinggroup.org/wp-content/uploads/Multiple-Stakeholder-Model-v3r36-reference-document_public-review.pdf</a:t>
            </a:r>
            <a:endParaRPr dirty="0"/>
          </a:p>
        </p:txBody>
      </p:sp>
      <p:sp>
        <p:nvSpPr>
          <p:cNvPr id="370" name="Shape 37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pPr/>
              <a:t>33</a:t>
            </a:fld>
            <a:endParaRPr/>
          </a:p>
        </p:txBody>
      </p:sp>
    </p:spTree>
    <p:extLst>
      <p:ext uri="{BB962C8B-B14F-4D97-AF65-F5344CB8AC3E}">
        <p14:creationId xmlns:p14="http://schemas.microsoft.com/office/powerpoint/2010/main" val="812801806"/>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4B331BA7-C00E-4C95-B606-4DB0AF25B8A4}"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512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512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512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512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a:t>
            </a:r>
            <a:r>
              <a:rPr lang="en-US" altLang="en-US" sz="1100" dirty="0" smtClean="0">
                <a:solidFill>
                  <a:srgbClr val="FFFFFF"/>
                </a:solidFill>
                <a:latin typeface="Arial" panose="020B0604020202020204" pitchFamily="34" charset="0"/>
                <a:cs typeface="Arial" panose="020B0604020202020204" pitchFamily="34" charset="0"/>
                <a:sym typeface="Arial" panose="020B0604020202020204" pitchFamily="34" charset="0"/>
              </a:rPr>
              <a:t>2016 </a:t>
            </a: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The Printer Working Group. All rights reserved.</a:t>
            </a:r>
          </a:p>
        </p:txBody>
      </p:sp>
      <p:sp>
        <p:nvSpPr>
          <p:cNvPr id="5127" name="Rectangle 5"/>
          <p:cNvSpPr>
            <a:spLocks noGrp="1" noChangeArrowheads="1"/>
          </p:cNvSpPr>
          <p:nvPr>
            <p:ph type="title"/>
          </p:nvPr>
        </p:nvSpPr>
        <p:spPr/>
        <p:txBody>
          <a:bodyPr rIns="132080"/>
          <a:lstStyle/>
          <a:p>
            <a:pPr eaLnBrk="1" hangingPunct="1"/>
            <a:r>
              <a:rPr lang="en-US" altLang="en-US" dirty="0" smtClean="0"/>
              <a:t>Current Common Criteria Plans</a:t>
            </a:r>
          </a:p>
        </p:txBody>
      </p:sp>
      <p:sp>
        <p:nvSpPr>
          <p:cNvPr id="5128"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F6ACCB2A-344A-40DB-BD2E-7ECC60E6716E}"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5129" name="Rectangle 7"/>
          <p:cNvSpPr>
            <a:spLocks noGrp="1" noChangeArrowheads="1"/>
          </p:cNvSpPr>
          <p:nvPr>
            <p:ph type="body" idx="1"/>
          </p:nvPr>
        </p:nvSpPr>
        <p:spPr>
          <a:xfrm>
            <a:off x="457200" y="1290638"/>
            <a:ext cx="8331200" cy="5257800"/>
          </a:xfrm>
        </p:spPr>
        <p:txBody>
          <a:bodyPr rIns="132080"/>
          <a:lstStyle/>
          <a:p>
            <a:pPr eaLnBrk="1" hangingPunct="1"/>
            <a:r>
              <a:rPr lang="en-US" altLang="en-US" dirty="0" smtClean="0"/>
              <a:t>New </a:t>
            </a:r>
            <a:r>
              <a:rPr lang="en-US" altLang="en-US" dirty="0"/>
              <a:t>Protection Profile for Hardcopy Devices (PP_HCD_V1.0) </a:t>
            </a:r>
            <a:r>
              <a:rPr lang="en-US" altLang="en-US" dirty="0" smtClean="0"/>
              <a:t>published September 11, 2015</a:t>
            </a:r>
            <a:endParaRPr lang="en-US" altLang="en-US" dirty="0"/>
          </a:p>
          <a:p>
            <a:pPr eaLnBrk="1" hangingPunct="1"/>
            <a:r>
              <a:rPr lang="en-US" altLang="en-US" dirty="0" smtClean="0"/>
              <a:t>IPA working to enable Japanese vendors to evaluate against current HCD PP</a:t>
            </a:r>
          </a:p>
          <a:p>
            <a:pPr eaLnBrk="1" hangingPunct="1"/>
            <a:r>
              <a:rPr lang="en-US" altLang="en-US" dirty="0" smtClean="0"/>
              <a:t>NIAP is addressing interpretations of current HCD PP</a:t>
            </a:r>
          </a:p>
          <a:p>
            <a:pPr eaLnBrk="1" hangingPunct="1"/>
            <a:r>
              <a:rPr lang="en-US" altLang="en-US" dirty="0" smtClean="0"/>
              <a:t>Concerns with current HCD PP:</a:t>
            </a:r>
          </a:p>
          <a:p>
            <a:pPr lvl="1" eaLnBrk="1" hangingPunct="1"/>
            <a:r>
              <a:rPr lang="en-US" altLang="en-US" dirty="0" smtClean="0"/>
              <a:t>How do address crypto requirements across multiple Schemes</a:t>
            </a:r>
          </a:p>
          <a:p>
            <a:pPr lvl="1" eaLnBrk="1" hangingPunct="1"/>
            <a:r>
              <a:rPr lang="en-US" altLang="en-US" dirty="0" smtClean="0"/>
              <a:t>Creating “International” reference documents</a:t>
            </a:r>
          </a:p>
          <a:p>
            <a:pPr lvl="1" eaLnBrk="1" hangingPunct="1"/>
            <a:r>
              <a:rPr lang="en-US" altLang="en-US" dirty="0" smtClean="0"/>
              <a:t>How to address use of SSDs</a:t>
            </a:r>
          </a:p>
          <a:p>
            <a:pPr eaLnBrk="1" hangingPunct="1"/>
            <a:r>
              <a:rPr lang="en-US" altLang="en-US" dirty="0"/>
              <a:t>IPA and NIAP open to creating an </a:t>
            </a:r>
            <a:r>
              <a:rPr lang="en-US" altLang="en-US" dirty="0" err="1"/>
              <a:t>iTC</a:t>
            </a:r>
            <a:r>
              <a:rPr lang="en-US" altLang="en-US" dirty="0"/>
              <a:t> to formulate an HCD </a:t>
            </a:r>
            <a:r>
              <a:rPr lang="en-US" altLang="en-US" dirty="0" err="1"/>
              <a:t>cPP</a:t>
            </a:r>
            <a:endParaRPr lang="en-US" altLang="en-US" dirty="0"/>
          </a:p>
          <a:p>
            <a:pPr lvl="1" eaLnBrk="1" hangingPunct="1"/>
            <a:r>
              <a:rPr lang="en-US" altLang="en-US" dirty="0"/>
              <a:t>Korea very interested; Germany and Sweden interested but not actively engaged</a:t>
            </a:r>
          </a:p>
          <a:p>
            <a:pPr lvl="1" eaLnBrk="1" hangingPunct="1"/>
            <a:r>
              <a:rPr lang="en-US" altLang="en-US" dirty="0"/>
              <a:t>Will discuss creation of an HCD </a:t>
            </a:r>
            <a:r>
              <a:rPr lang="en-US" altLang="en-US" dirty="0" err="1"/>
              <a:t>cPP</a:t>
            </a:r>
            <a:r>
              <a:rPr lang="en-US" altLang="en-US" dirty="0"/>
              <a:t> </a:t>
            </a:r>
            <a:r>
              <a:rPr lang="en-US" altLang="en-US" dirty="0" smtClean="0"/>
              <a:t>among interested Schemes</a:t>
            </a:r>
          </a:p>
        </p:txBody>
      </p:sp>
    </p:spTree>
    <p:extLst>
      <p:ext uri="{BB962C8B-B14F-4D97-AF65-F5344CB8AC3E}">
        <p14:creationId xmlns:p14="http://schemas.microsoft.com/office/powerpoint/2010/main" val="1376475847"/>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 name="Shape 36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64" name="pwg-4dark-bkgrnd-transparency.png"/>
          <p:cNvPicPr>
            <a:picLocks noChangeAspect="1"/>
          </p:cNvPicPr>
          <p:nvPr/>
        </p:nvPicPr>
        <p:blipFill>
          <a:blip r:embed="rId2" cstate="print">
            <a:extLst/>
          </a:blip>
          <a:stretch>
            <a:fillRect/>
          </a:stretch>
        </p:blipFill>
        <p:spPr>
          <a:xfrm>
            <a:off x="8166100" y="127000"/>
            <a:ext cx="851804" cy="889000"/>
          </a:xfrm>
          <a:prstGeom prst="rect">
            <a:avLst/>
          </a:prstGeom>
        </p:spPr>
      </p:pic>
      <p:sp>
        <p:nvSpPr>
          <p:cNvPr id="365" name="Shape 36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66" name="Shape 36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67" name="Shape 36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68" name="Shape 368"/>
          <p:cNvSpPr>
            <a:spLocks noGrp="1"/>
          </p:cNvSpPr>
          <p:nvPr>
            <p:ph type="title"/>
          </p:nvPr>
        </p:nvSpPr>
        <p:spPr>
          <a:prstGeom prst="rect">
            <a:avLst/>
          </a:prstGeom>
        </p:spPr>
        <p:txBody>
          <a:bodyPr/>
          <a:lstStyle/>
          <a:p>
            <a:r>
              <a:rPr lang="en-US" sz="2800" dirty="0" err="1" smtClean="0"/>
              <a:t>Drupa</a:t>
            </a:r>
            <a:r>
              <a:rPr lang="en-US" sz="2800" dirty="0" smtClean="0"/>
              <a:t> Tradeshow – Düsseldorf Germany</a:t>
            </a:r>
            <a:br>
              <a:rPr lang="en-US" sz="2800" dirty="0" smtClean="0"/>
            </a:br>
            <a:r>
              <a:rPr lang="en-US" sz="2800" dirty="0" smtClean="0"/>
              <a:t>             </a:t>
            </a:r>
            <a:r>
              <a:rPr lang="en-US" sz="2400" dirty="0" smtClean="0"/>
              <a:t>May 31</a:t>
            </a:r>
            <a:r>
              <a:rPr lang="en-US" sz="2400" baseline="30000" dirty="0" smtClean="0"/>
              <a:t>st</a:t>
            </a:r>
            <a:r>
              <a:rPr lang="en-US" sz="2400" dirty="0" smtClean="0"/>
              <a:t> – June 10</a:t>
            </a:r>
            <a:r>
              <a:rPr lang="en-US" sz="2400" baseline="30000" dirty="0" smtClean="0"/>
              <a:t>th</a:t>
            </a:r>
            <a:r>
              <a:rPr lang="en-US" sz="2400" dirty="0" smtClean="0"/>
              <a:t>, 2016 </a:t>
            </a:r>
            <a:endParaRPr sz="2400" dirty="0"/>
          </a:p>
        </p:txBody>
      </p:sp>
      <p:sp>
        <p:nvSpPr>
          <p:cNvPr id="369" name="Shape 369"/>
          <p:cNvSpPr>
            <a:spLocks noGrp="1"/>
          </p:cNvSpPr>
          <p:nvPr>
            <p:ph type="body" idx="1"/>
          </p:nvPr>
        </p:nvSpPr>
        <p:spPr>
          <a:xfrm>
            <a:off x="457200" y="1143000"/>
            <a:ext cx="8229600" cy="5486400"/>
          </a:xfrm>
          <a:prstGeom prst="rect">
            <a:avLst/>
          </a:prstGeom>
        </p:spPr>
        <p:txBody>
          <a:bodyPr/>
          <a:lstStyle/>
          <a:p>
            <a:pPr marL="305608" indent="-264968">
              <a:defRPr sz="1700"/>
            </a:pPr>
            <a:r>
              <a:rPr lang="en-US" b="1" dirty="0" err="1" smtClean="0"/>
              <a:t>Drupa</a:t>
            </a:r>
            <a:r>
              <a:rPr lang="en-US" b="1" dirty="0" smtClean="0"/>
              <a:t> – </a:t>
            </a:r>
            <a:r>
              <a:rPr lang="en-US" dirty="0" smtClean="0"/>
              <a:t>definition per </a:t>
            </a:r>
            <a:r>
              <a:rPr lang="en-US" dirty="0"/>
              <a:t>Wikipedia </a:t>
            </a:r>
            <a:r>
              <a:rPr lang="en-US" i="1" dirty="0"/>
              <a:t>“The </a:t>
            </a:r>
            <a:r>
              <a:rPr lang="en-US" i="1" dirty="0" err="1"/>
              <a:t>drupa</a:t>
            </a:r>
            <a:r>
              <a:rPr lang="en-US" i="1" dirty="0"/>
              <a:t> is the largest printing equipment exhibition in the world, held every three years (4 years in the past) </a:t>
            </a:r>
            <a:r>
              <a:rPr lang="en-US" i="1" dirty="0" err="1"/>
              <a:t>Messe</a:t>
            </a:r>
            <a:r>
              <a:rPr lang="en-US" i="1" dirty="0"/>
              <a:t> Düsseldorf in Düsseldorf, North Rhine-Westphalia, Germany. The word </a:t>
            </a:r>
            <a:r>
              <a:rPr lang="en-US" i="1" dirty="0" err="1"/>
              <a:t>drupa</a:t>
            </a:r>
            <a:r>
              <a:rPr lang="en-US" i="1" dirty="0"/>
              <a:t> is a portmanteau of the German words </a:t>
            </a:r>
            <a:r>
              <a:rPr lang="en-US" i="1" dirty="0" err="1"/>
              <a:t>druck</a:t>
            </a:r>
            <a:r>
              <a:rPr lang="en-US" i="1" dirty="0"/>
              <a:t> and papier; print and paper respectively</a:t>
            </a:r>
            <a:r>
              <a:rPr lang="en-US" i="1" dirty="0" smtClean="0"/>
              <a:t>.”</a:t>
            </a:r>
            <a:endParaRPr i="1" dirty="0"/>
          </a:p>
          <a:p>
            <a:pPr marL="305608" indent="-264968">
              <a:defRPr sz="1700"/>
            </a:pPr>
            <a:r>
              <a:rPr lang="en-US" b="1" dirty="0" smtClean="0"/>
              <a:t>3D Printing is an area of Focus for </a:t>
            </a:r>
            <a:r>
              <a:rPr lang="en-US" b="1" dirty="0" err="1" smtClean="0"/>
              <a:t>Drupa</a:t>
            </a:r>
            <a:r>
              <a:rPr lang="en-US" b="1" dirty="0" smtClean="0"/>
              <a:t> 2016</a:t>
            </a:r>
            <a:endParaRPr dirty="0"/>
          </a:p>
          <a:p>
            <a:pPr marL="762808" lvl="1" indent="-264968">
              <a:defRPr sz="1700"/>
            </a:pPr>
            <a:r>
              <a:rPr lang="en-US" dirty="0" err="1" smtClean="0"/>
              <a:t>Messe</a:t>
            </a:r>
            <a:r>
              <a:rPr lang="en-US" dirty="0" smtClean="0"/>
              <a:t> Düsseldorf has contracted with 3D </a:t>
            </a:r>
            <a:r>
              <a:rPr lang="en-US" dirty="0" err="1" smtClean="0"/>
              <a:t>fab+print</a:t>
            </a:r>
            <a:r>
              <a:rPr lang="en-US" dirty="0" smtClean="0"/>
              <a:t> to organize a touchpoint booth highlighting certain 3D industry related tracks</a:t>
            </a:r>
            <a:endParaRPr dirty="0"/>
          </a:p>
          <a:p>
            <a:pPr marL="762808" lvl="1" indent="-264968">
              <a:defRPr sz="1700"/>
            </a:pPr>
            <a:r>
              <a:rPr lang="en-US" dirty="0" smtClean="0"/>
              <a:t>The PWG has been accepted as a presenting organization for the 3D </a:t>
            </a:r>
            <a:r>
              <a:rPr lang="en-US" dirty="0" err="1" smtClean="0"/>
              <a:t>fab+print</a:t>
            </a:r>
            <a:r>
              <a:rPr lang="en-US" dirty="0" smtClean="0"/>
              <a:t> touchpoint</a:t>
            </a:r>
          </a:p>
          <a:p>
            <a:pPr marL="762808" lvl="1" indent="-264968">
              <a:defRPr sz="1700"/>
            </a:pPr>
            <a:r>
              <a:rPr lang="en-US" dirty="0" smtClean="0"/>
              <a:t>The PWG is scheduled to provide a 10 to 15 minute presentation on Saturday June 4</a:t>
            </a:r>
            <a:r>
              <a:rPr lang="en-US" baseline="30000" dirty="0" smtClean="0"/>
              <a:t>th</a:t>
            </a:r>
            <a:r>
              <a:rPr lang="en-US" dirty="0" smtClean="0"/>
              <a:t> at 3:00 PM and Monday June 6</a:t>
            </a:r>
            <a:r>
              <a:rPr lang="en-US" baseline="30000" dirty="0" smtClean="0"/>
              <a:t>th</a:t>
            </a:r>
            <a:r>
              <a:rPr lang="en-US" dirty="0" smtClean="0"/>
              <a:t> at 2:00 PM covering the work being performed by the IPP Working Group on a forthcoming IPP 3D standard at the 3D </a:t>
            </a:r>
            <a:r>
              <a:rPr lang="en-US" dirty="0" err="1" smtClean="0"/>
              <a:t>fab+print</a:t>
            </a:r>
            <a:r>
              <a:rPr lang="en-US" dirty="0" smtClean="0"/>
              <a:t> touchpoint booth.</a:t>
            </a:r>
          </a:p>
          <a:p>
            <a:pPr marL="762808" lvl="1" indent="-264968">
              <a:defRPr sz="1700"/>
            </a:pPr>
            <a:r>
              <a:rPr lang="en-US" dirty="0" smtClean="0"/>
              <a:t>The PWG presentation will be advertised by both 3D </a:t>
            </a:r>
            <a:r>
              <a:rPr lang="en-US" dirty="0" err="1" smtClean="0"/>
              <a:t>fab+print</a:t>
            </a:r>
            <a:r>
              <a:rPr lang="en-US" dirty="0" smtClean="0"/>
              <a:t> to the 3D community through their monthly newsletter in April 2016 and through normal </a:t>
            </a:r>
            <a:r>
              <a:rPr lang="en-US" dirty="0" err="1" smtClean="0"/>
              <a:t>Drupa</a:t>
            </a:r>
            <a:r>
              <a:rPr lang="en-US" dirty="0" smtClean="0"/>
              <a:t> press channels to the existing 2D community</a:t>
            </a:r>
            <a:endParaRPr dirty="0"/>
          </a:p>
        </p:txBody>
      </p:sp>
      <p:sp>
        <p:nvSpPr>
          <p:cNvPr id="370" name="Shape 370"/>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rPr/>
              <a:pPr/>
              <a:t>35</a:t>
            </a:fld>
            <a:endParaRPr/>
          </a:p>
        </p:txBody>
      </p:sp>
    </p:spTree>
    <p:extLst>
      <p:ext uri="{BB962C8B-B14F-4D97-AF65-F5344CB8AC3E}">
        <p14:creationId xmlns:p14="http://schemas.microsoft.com/office/powerpoint/2010/main" val="2141851373"/>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 name="Shape 37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7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74" name="Shape 37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75" name="Shape 375"/>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76" name="Shape 37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77" name="Shape 377"/>
          <p:cNvSpPr>
            <a:spLocks noGrp="1"/>
          </p:cNvSpPr>
          <p:nvPr>
            <p:ph type="title"/>
          </p:nvPr>
        </p:nvSpPr>
        <p:spPr>
          <a:prstGeom prst="rect">
            <a:avLst/>
          </a:prstGeom>
        </p:spPr>
        <p:txBody>
          <a:bodyPr/>
          <a:lstStyle/>
          <a:p>
            <a:r>
              <a:t>Other Questions / Comments</a:t>
            </a:r>
          </a:p>
        </p:txBody>
      </p:sp>
      <p:sp>
        <p:nvSpPr>
          <p:cNvPr id="388" name="Shape 388"/>
          <p:cNvSpPr>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36</a:t>
            </a:fld>
            <a:endParaRPr/>
          </a:p>
        </p:txBody>
      </p:sp>
      <p:grpSp>
        <p:nvGrpSpPr>
          <p:cNvPr id="386" name="Group 386"/>
          <p:cNvGrpSpPr/>
          <p:nvPr/>
        </p:nvGrpSpPr>
        <p:grpSpPr>
          <a:xfrm>
            <a:off x="3962400" y="3276600"/>
            <a:ext cx="1042988" cy="1042988"/>
            <a:chOff x="0" y="0"/>
            <a:chExt cx="1042987" cy="1042987"/>
          </a:xfrm>
        </p:grpSpPr>
        <p:sp>
          <p:nvSpPr>
            <p:cNvPr id="378" name="Shape 378"/>
            <p:cNvSpPr/>
            <p:nvPr/>
          </p:nvSpPr>
          <p:spPr>
            <a:xfrm>
              <a:off x="0" y="0"/>
              <a:ext cx="1042988" cy="1042988"/>
            </a:xfrm>
            <a:prstGeom prst="rect">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9" name="Shape 379"/>
            <p:cNvSpPr/>
            <p:nvPr/>
          </p:nvSpPr>
          <p:spPr>
            <a:xfrm>
              <a:off x="0" y="0"/>
              <a:ext cx="1042988" cy="651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350" y="21600"/>
                  </a:lnTo>
                  <a:lnTo>
                    <a:pt x="20250" y="21600"/>
                  </a:lnTo>
                  <a:lnTo>
                    <a:pt x="21600" y="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0" name="Shape 380"/>
            <p:cNvSpPr/>
            <p:nvPr/>
          </p:nvSpPr>
          <p:spPr>
            <a:xfrm>
              <a:off x="0" y="0"/>
              <a:ext cx="65187" cy="104298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350"/>
                  </a:lnTo>
                  <a:lnTo>
                    <a:pt x="21600" y="2025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1" name="Shape 381"/>
            <p:cNvSpPr/>
            <p:nvPr/>
          </p:nvSpPr>
          <p:spPr>
            <a:xfrm>
              <a:off x="977800" y="0"/>
              <a:ext cx="65188" cy="104298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50"/>
                  </a:lnTo>
                  <a:lnTo>
                    <a:pt x="0" y="20250"/>
                  </a:lnTo>
                  <a:lnTo>
                    <a:pt x="2160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2" name="Shape 382"/>
            <p:cNvSpPr/>
            <p:nvPr/>
          </p:nvSpPr>
          <p:spPr>
            <a:xfrm>
              <a:off x="0" y="977800"/>
              <a:ext cx="1042988" cy="6518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0250" y="0"/>
                  </a:lnTo>
                  <a:lnTo>
                    <a:pt x="1350" y="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3" name="Shape 383"/>
            <p:cNvSpPr/>
            <p:nvPr/>
          </p:nvSpPr>
          <p:spPr>
            <a:xfrm>
              <a:off x="335204" y="195560"/>
              <a:ext cx="372531" cy="488901"/>
            </a:xfrm>
            <a:custGeom>
              <a:avLst/>
              <a:gdLst/>
              <a:ahLst/>
              <a:cxnLst>
                <a:cxn ang="0">
                  <a:pos x="wd2" y="hd2"/>
                </a:cxn>
                <a:cxn ang="5400000">
                  <a:pos x="wd2" y="hd2"/>
                </a:cxn>
                <a:cxn ang="10800000">
                  <a:pos x="wd2" y="hd2"/>
                </a:cxn>
                <a:cxn ang="16200000">
                  <a:pos x="wd2" y="hd2"/>
                </a:cxn>
              </a:cxnLst>
              <a:rect l="0" t="0" r="r" b="b"/>
              <a:pathLst>
                <a:path w="21600" h="21600" extrusionOk="0">
                  <a:moveTo>
                    <a:pt x="0" y="8228"/>
                  </a:moveTo>
                  <a:cubicBezTo>
                    <a:pt x="0" y="3684"/>
                    <a:pt x="4836" y="0"/>
                    <a:pt x="10801" y="0"/>
                  </a:cubicBezTo>
                  <a:cubicBezTo>
                    <a:pt x="16765" y="0"/>
                    <a:pt x="21600" y="3684"/>
                    <a:pt x="21600" y="8228"/>
                  </a:cubicBezTo>
                  <a:cubicBezTo>
                    <a:pt x="21600" y="11637"/>
                    <a:pt x="19182" y="14400"/>
                    <a:pt x="16199" y="14400"/>
                  </a:cubicBezTo>
                  <a:cubicBezTo>
                    <a:pt x="14709" y="14400"/>
                    <a:pt x="13500" y="15781"/>
                    <a:pt x="13500" y="17485"/>
                  </a:cubicBezTo>
                  <a:lnTo>
                    <a:pt x="13500" y="21600"/>
                  </a:lnTo>
                  <a:lnTo>
                    <a:pt x="8100" y="21600"/>
                  </a:lnTo>
                  <a:lnTo>
                    <a:pt x="8100" y="17485"/>
                  </a:lnTo>
                  <a:cubicBezTo>
                    <a:pt x="8100" y="14076"/>
                    <a:pt x="10518" y="11313"/>
                    <a:pt x="13500" y="11313"/>
                  </a:cubicBezTo>
                  <a:cubicBezTo>
                    <a:pt x="14991" y="11313"/>
                    <a:pt x="16199" y="9932"/>
                    <a:pt x="16199" y="8228"/>
                  </a:cubicBezTo>
                  <a:cubicBezTo>
                    <a:pt x="16199" y="5956"/>
                    <a:pt x="13783" y="4113"/>
                    <a:pt x="10801" y="4113"/>
                  </a:cubicBezTo>
                  <a:cubicBezTo>
                    <a:pt x="7819" y="4113"/>
                    <a:pt x="5401" y="5956"/>
                    <a:pt x="5401" y="8228"/>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4" name="Shape 384"/>
            <p:cNvSpPr/>
            <p:nvPr/>
          </p:nvSpPr>
          <p:spPr>
            <a:xfrm>
              <a:off x="451623" y="707734"/>
              <a:ext cx="139693" cy="139694"/>
            </a:xfrm>
            <a:prstGeom prst="ellipse">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5" name="Shape 385"/>
            <p:cNvSpPr/>
            <p:nvPr/>
          </p:nvSpPr>
          <p:spPr>
            <a:xfrm>
              <a:off x="0" y="0"/>
              <a:ext cx="1042988" cy="1042988"/>
            </a:xfrm>
            <a:custGeom>
              <a:avLst/>
              <a:gdLst/>
              <a:ahLst/>
              <a:cxnLst>
                <a:cxn ang="0">
                  <a:pos x="wd2" y="hd2"/>
                </a:cxn>
                <a:cxn ang="5400000">
                  <a:pos x="wd2" y="hd2"/>
                </a:cxn>
                <a:cxn ang="10800000">
                  <a:pos x="wd2" y="hd2"/>
                </a:cxn>
                <a:cxn ang="16200000">
                  <a:pos x="wd2" y="hd2"/>
                </a:cxn>
              </a:cxnLst>
              <a:rect l="0" t="0" r="r" b="b"/>
              <a:pathLst>
                <a:path w="21600" h="21600" extrusionOk="0">
                  <a:moveTo>
                    <a:pt x="1350" y="1350"/>
                  </a:moveTo>
                  <a:lnTo>
                    <a:pt x="1350" y="20250"/>
                  </a:lnTo>
                  <a:lnTo>
                    <a:pt x="20250" y="20250"/>
                  </a:lnTo>
                  <a:lnTo>
                    <a:pt x="20250" y="1350"/>
                  </a:lnTo>
                  <a:close/>
                  <a:moveTo>
                    <a:pt x="0" y="0"/>
                  </a:moveTo>
                  <a:lnTo>
                    <a:pt x="1350" y="1350"/>
                  </a:lnTo>
                  <a:moveTo>
                    <a:pt x="0" y="21600"/>
                  </a:moveTo>
                  <a:lnTo>
                    <a:pt x="1350" y="20250"/>
                  </a:lnTo>
                  <a:moveTo>
                    <a:pt x="21600" y="21600"/>
                  </a:moveTo>
                  <a:lnTo>
                    <a:pt x="20250" y="20250"/>
                  </a:lnTo>
                  <a:moveTo>
                    <a:pt x="21600" y="0"/>
                  </a:moveTo>
                  <a:lnTo>
                    <a:pt x="20250" y="1350"/>
                  </a:lnTo>
                  <a:moveTo>
                    <a:pt x="6942" y="7907"/>
                  </a:moveTo>
                  <a:cubicBezTo>
                    <a:pt x="6942" y="5777"/>
                    <a:pt x="8669" y="4050"/>
                    <a:pt x="10800" y="4050"/>
                  </a:cubicBezTo>
                  <a:cubicBezTo>
                    <a:pt x="12930" y="4050"/>
                    <a:pt x="14657" y="5777"/>
                    <a:pt x="14657" y="7907"/>
                  </a:cubicBezTo>
                  <a:cubicBezTo>
                    <a:pt x="14657" y="9505"/>
                    <a:pt x="13793" y="10800"/>
                    <a:pt x="12728" y="10800"/>
                  </a:cubicBezTo>
                  <a:cubicBezTo>
                    <a:pt x="12196" y="10800"/>
                    <a:pt x="11764" y="11447"/>
                    <a:pt x="11764" y="12246"/>
                  </a:cubicBezTo>
                  <a:lnTo>
                    <a:pt x="11764" y="14175"/>
                  </a:lnTo>
                  <a:lnTo>
                    <a:pt x="9835" y="14175"/>
                  </a:lnTo>
                  <a:lnTo>
                    <a:pt x="9835" y="12246"/>
                  </a:lnTo>
                  <a:cubicBezTo>
                    <a:pt x="9835" y="10648"/>
                    <a:pt x="10699" y="9353"/>
                    <a:pt x="11764" y="9353"/>
                  </a:cubicBezTo>
                  <a:cubicBezTo>
                    <a:pt x="12296" y="9353"/>
                    <a:pt x="12728" y="8706"/>
                    <a:pt x="12728" y="7907"/>
                  </a:cubicBezTo>
                  <a:cubicBezTo>
                    <a:pt x="12728" y="6842"/>
                    <a:pt x="11865" y="5978"/>
                    <a:pt x="10800" y="5978"/>
                  </a:cubicBezTo>
                  <a:cubicBezTo>
                    <a:pt x="9735" y="5978"/>
                    <a:pt x="8871" y="6842"/>
                    <a:pt x="8871" y="7907"/>
                  </a:cubicBezTo>
                  <a:close/>
                  <a:moveTo>
                    <a:pt x="10800" y="14657"/>
                  </a:moveTo>
                  <a:cubicBezTo>
                    <a:pt x="10001" y="14657"/>
                    <a:pt x="9353" y="15304"/>
                    <a:pt x="9353" y="16103"/>
                  </a:cubicBezTo>
                  <a:cubicBezTo>
                    <a:pt x="9353" y="16902"/>
                    <a:pt x="10001" y="17550"/>
                    <a:pt x="10800" y="17550"/>
                  </a:cubicBezTo>
                  <a:cubicBezTo>
                    <a:pt x="11599" y="17550"/>
                    <a:pt x="12246" y="16902"/>
                    <a:pt x="12246" y="16103"/>
                  </a:cubicBezTo>
                  <a:cubicBezTo>
                    <a:pt x="12246" y="15304"/>
                    <a:pt x="11599" y="14657"/>
                    <a:pt x="10800" y="14657"/>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gr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 name="Shape 390"/>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391"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392" name="Shape 392"/>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393" name="Shape 393"/>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394" name="Shape 394"/>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395" name="Shape 395"/>
          <p:cNvSpPr>
            <a:spLocks noGrp="1"/>
          </p:cNvSpPr>
          <p:nvPr>
            <p:ph type="title"/>
          </p:nvPr>
        </p:nvSpPr>
        <p:spPr>
          <a:prstGeom prst="rect">
            <a:avLst/>
          </a:prstGeom>
        </p:spPr>
        <p:txBody>
          <a:bodyPr/>
          <a:lstStyle/>
          <a:p>
            <a:r>
              <a:t>Next PWG Meetings</a:t>
            </a:r>
          </a:p>
        </p:txBody>
      </p:sp>
      <p:sp>
        <p:nvSpPr>
          <p:cNvPr id="396" name="Shape 396"/>
          <p:cNvSpPr>
            <a:spLocks noGrp="1"/>
          </p:cNvSpPr>
          <p:nvPr>
            <p:ph type="body" idx="1"/>
          </p:nvPr>
        </p:nvSpPr>
        <p:spPr>
          <a:prstGeom prst="rect">
            <a:avLst/>
          </a:prstGeom>
        </p:spPr>
        <p:txBody>
          <a:bodyPr/>
          <a:lstStyle/>
          <a:p>
            <a:r>
              <a:rPr lang="en-US" dirty="0"/>
              <a:t>August 23-24: </a:t>
            </a:r>
            <a:r>
              <a:rPr lang="en-US" dirty="0" err="1"/>
              <a:t>Camas</a:t>
            </a:r>
            <a:r>
              <a:rPr lang="en-US" dirty="0"/>
              <a:t>, WA – hosted by Sharp Labs</a:t>
            </a:r>
          </a:p>
          <a:p>
            <a:pPr lvl="1"/>
            <a:endParaRPr lang="en-US" dirty="0"/>
          </a:p>
          <a:p>
            <a:r>
              <a:rPr lang="en-US" dirty="0"/>
              <a:t>October ??? / November ??? (TBD)</a:t>
            </a:r>
          </a:p>
        </p:txBody>
      </p:sp>
      <p:sp>
        <p:nvSpPr>
          <p:cNvPr id="397" name="Shape 397"/>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37</a:t>
            </a:fld>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Shape 95"/>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96"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97" name="Shape 97"/>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98" name="Shape 98"/>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99" name="Shape 99"/>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00" name="Shape 100"/>
          <p:cNvSpPr>
            <a:spLocks noGrp="1"/>
          </p:cNvSpPr>
          <p:nvPr>
            <p:ph type="title"/>
          </p:nvPr>
        </p:nvSpPr>
        <p:spPr>
          <a:prstGeom prst="rect">
            <a:avLst/>
          </a:prstGeom>
        </p:spPr>
        <p:txBody>
          <a:bodyPr/>
          <a:lstStyle/>
          <a:p>
            <a:r>
              <a:t>PWG Patent Statement</a:t>
            </a:r>
          </a:p>
        </p:txBody>
      </p:sp>
      <p:sp>
        <p:nvSpPr>
          <p:cNvPr id="101" name="Shape 101"/>
          <p:cNvSpPr>
            <a:spLocks noGrp="1"/>
          </p:cNvSpPr>
          <p:nvPr>
            <p:ph type="body" idx="1"/>
          </p:nvPr>
        </p:nvSpPr>
        <p:spPr>
          <a:prstGeom prst="rect">
            <a:avLst/>
          </a:prstGeom>
        </p:spPr>
        <p:txBody>
          <a:bodyPr/>
          <a:lstStyle/>
          <a:p>
            <a:r>
              <a:t>PWG standards may include the known use of essential patents and patent applications provided the PWG Chair receives assurance from the patent holder or applicant with respect to patents whose infringement is, or in the case of patent applications, potential future infringement the applicant asserts will be, unavoidable in a compliant implementation of either mandatory or optional portions of the standard. This assurance shall be provided without coercion.</a:t>
            </a:r>
          </a:p>
        </p:txBody>
      </p:sp>
      <p:sp>
        <p:nvSpPr>
          <p:cNvPr id="102" name="Shape 102"/>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4</a:t>
            </a:fld>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hape 104"/>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05"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06" name="Shape 106"/>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07" name="Shape 107"/>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08" name="Shape 108"/>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09" name="Shape 109"/>
          <p:cNvSpPr>
            <a:spLocks noGrp="1"/>
          </p:cNvSpPr>
          <p:nvPr>
            <p:ph type="title"/>
          </p:nvPr>
        </p:nvSpPr>
        <p:spPr>
          <a:prstGeom prst="rect">
            <a:avLst/>
          </a:prstGeom>
        </p:spPr>
        <p:txBody>
          <a:bodyPr/>
          <a:lstStyle/>
          <a:p>
            <a:r>
              <a:t>PWG Patent Statement</a:t>
            </a:r>
          </a:p>
        </p:txBody>
      </p:sp>
      <p:sp>
        <p:nvSpPr>
          <p:cNvPr id="110" name="Shape 110"/>
          <p:cNvSpPr>
            <a:spLocks noGrp="1"/>
          </p:cNvSpPr>
          <p:nvPr>
            <p:ph type="body" idx="1"/>
          </p:nvPr>
        </p:nvSpPr>
        <p:spPr>
          <a:prstGeom prst="rect">
            <a:avLst/>
          </a:prstGeom>
        </p:spPr>
        <p:txBody>
          <a:bodyPr/>
          <a:lstStyle/>
          <a:p>
            <a:r>
              <a:t>This assurance shall be either: </a:t>
            </a:r>
          </a:p>
          <a:p>
            <a:pPr lvl="1"/>
            <a:r>
              <a:t>A general disclaimer to the effect that the patentee will not enforce any of its present or future patent(s) whose use would be required to implement either mandatory or optional portions of the proposed PWG standard against any person or entity complying with the standard; or </a:t>
            </a:r>
          </a:p>
          <a:p>
            <a:pPr lvl="1"/>
            <a:r>
              <a:t>A statement that a license for such implementation will be made available without compensation or under reasonable rates, with reasonable terms and conditions that are demonstrably free of any unfair discrimination.</a:t>
            </a:r>
          </a:p>
        </p:txBody>
      </p:sp>
      <p:sp>
        <p:nvSpPr>
          <p:cNvPr id="111" name="Shape 111"/>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5</a:t>
            </a:fld>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Shape 113"/>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14"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15" name="Shape 115"/>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16" name="Shape 116"/>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17" name="Shape 117"/>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18" name="Shape 118"/>
          <p:cNvSpPr>
            <a:spLocks noGrp="1"/>
          </p:cNvSpPr>
          <p:nvPr>
            <p:ph type="title"/>
          </p:nvPr>
        </p:nvSpPr>
        <p:spPr>
          <a:prstGeom prst="rect">
            <a:avLst/>
          </a:prstGeom>
        </p:spPr>
        <p:txBody>
          <a:bodyPr/>
          <a:lstStyle/>
          <a:p>
            <a:r>
              <a:t>PWG Patent Statement</a:t>
            </a:r>
          </a:p>
        </p:txBody>
      </p:sp>
      <p:sp>
        <p:nvSpPr>
          <p:cNvPr id="119" name="Shape 119"/>
          <p:cNvSpPr>
            <a:spLocks noGrp="1"/>
          </p:cNvSpPr>
          <p:nvPr>
            <p:ph type="body" idx="1"/>
          </p:nvPr>
        </p:nvSpPr>
        <p:spPr>
          <a:prstGeom prst="rect">
            <a:avLst/>
          </a:prstGeom>
        </p:spPr>
        <p:txBody>
          <a:bodyPr/>
          <a:lstStyle/>
          <a:p>
            <a:r>
              <a:t>The PWG is not in a position to give authoritative or comprehensive information about evidence, validity or scope of patents or similar rights, but it is desirable that any available information should be disclosed. Therefore, all PWG members shall, from the outset, draw PWG's attention to any relevant patents either their own or of other organizations including their Affiliates that are known to the PWG members or any of their Affiliates, although PWG is unable to verify the validity of any such information.</a:t>
            </a:r>
          </a:p>
        </p:txBody>
      </p:sp>
      <p:sp>
        <p:nvSpPr>
          <p:cNvPr id="120" name="Shape 120"/>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6</a:t>
            </a:fld>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Shape 122"/>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23"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24" name="Shape 124"/>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25" name="Shape 125"/>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26" name="Shape 126"/>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27" name="Shape 127"/>
          <p:cNvSpPr>
            <a:spLocks noGrp="1"/>
          </p:cNvSpPr>
          <p:nvPr>
            <p:ph type="title"/>
          </p:nvPr>
        </p:nvSpPr>
        <p:spPr>
          <a:prstGeom prst="rect">
            <a:avLst/>
          </a:prstGeom>
        </p:spPr>
        <p:txBody>
          <a:bodyPr/>
          <a:lstStyle/>
          <a:p>
            <a:r>
              <a:rPr dirty="0"/>
              <a:t>Inappropriate Topics </a:t>
            </a:r>
            <a:r>
              <a:rPr dirty="0" smtClean="0"/>
              <a:t>for</a:t>
            </a:r>
            <a:r>
              <a:rPr lang="en-US" dirty="0" smtClean="0"/>
              <a:t/>
            </a:r>
            <a:br>
              <a:rPr lang="en-US" dirty="0" smtClean="0"/>
            </a:br>
            <a:r>
              <a:rPr dirty="0" smtClean="0"/>
              <a:t>PWG W</a:t>
            </a:r>
            <a:r>
              <a:rPr lang="en-US" dirty="0" smtClean="0"/>
              <a:t>orking </a:t>
            </a:r>
            <a:r>
              <a:rPr dirty="0" smtClean="0"/>
              <a:t>G</a:t>
            </a:r>
            <a:r>
              <a:rPr lang="en-US" dirty="0" smtClean="0"/>
              <a:t>roup</a:t>
            </a:r>
            <a:r>
              <a:rPr dirty="0" smtClean="0"/>
              <a:t> </a:t>
            </a:r>
            <a:r>
              <a:rPr dirty="0"/>
              <a:t>Meetings</a:t>
            </a:r>
          </a:p>
        </p:txBody>
      </p:sp>
      <p:sp>
        <p:nvSpPr>
          <p:cNvPr id="128" name="Shape 128"/>
          <p:cNvSpPr>
            <a:spLocks noGrp="1"/>
          </p:cNvSpPr>
          <p:nvPr>
            <p:ph type="body" idx="1"/>
          </p:nvPr>
        </p:nvSpPr>
        <p:spPr>
          <a:prstGeom prst="rect">
            <a:avLst/>
          </a:prstGeom>
        </p:spPr>
        <p:txBody>
          <a:bodyPr/>
          <a:lstStyle/>
          <a:p>
            <a:pPr marL="40640" indent="0">
              <a:buNone/>
            </a:pPr>
            <a:r>
              <a:rPr lang="en-US" dirty="0" smtClean="0"/>
              <a:t>Do Not Discuss:</a:t>
            </a:r>
          </a:p>
          <a:p>
            <a:r>
              <a:rPr lang="en-US" dirty="0" smtClean="0"/>
              <a:t>The </a:t>
            </a:r>
            <a:r>
              <a:rPr dirty="0" smtClean="0"/>
              <a:t>validity/essentiality </a:t>
            </a:r>
            <a:r>
              <a:rPr dirty="0"/>
              <a:t>of patents/patent claims </a:t>
            </a:r>
          </a:p>
          <a:p>
            <a:r>
              <a:rPr lang="en-US" dirty="0" smtClean="0"/>
              <a:t>T</a:t>
            </a:r>
            <a:r>
              <a:rPr dirty="0" smtClean="0"/>
              <a:t>he </a:t>
            </a:r>
            <a:r>
              <a:rPr dirty="0"/>
              <a:t>cost of specific patent use</a:t>
            </a:r>
          </a:p>
          <a:p>
            <a:r>
              <a:rPr lang="en-US" dirty="0" smtClean="0"/>
              <a:t>L</a:t>
            </a:r>
            <a:r>
              <a:rPr dirty="0" smtClean="0"/>
              <a:t>icensing </a:t>
            </a:r>
            <a:r>
              <a:rPr dirty="0"/>
              <a:t>terms or conditions</a:t>
            </a:r>
          </a:p>
          <a:p>
            <a:r>
              <a:rPr lang="en-US" dirty="0" smtClean="0"/>
              <a:t>P</a:t>
            </a:r>
            <a:r>
              <a:rPr dirty="0" smtClean="0"/>
              <a:t>roduct </a:t>
            </a:r>
            <a:r>
              <a:rPr dirty="0"/>
              <a:t>pricing, territorial restrictions, or market share</a:t>
            </a:r>
          </a:p>
          <a:p>
            <a:r>
              <a:rPr dirty="0"/>
              <a:t>Don’t discuss ongoing litigation or threatened litigation</a:t>
            </a:r>
          </a:p>
          <a:p>
            <a:pPr lvl="1"/>
            <a:endParaRPr lang="en-US" dirty="0" smtClean="0"/>
          </a:p>
          <a:p>
            <a:pPr marL="40640" indent="0">
              <a:buNone/>
            </a:pPr>
            <a:endParaRPr lang="en-US" dirty="0" smtClean="0"/>
          </a:p>
          <a:p>
            <a:pPr marL="40640" indent="0">
              <a:buNone/>
            </a:pPr>
            <a:r>
              <a:rPr lang="en-US" u="sng" dirty="0" smtClean="0"/>
              <a:t>DO</a:t>
            </a:r>
            <a:r>
              <a:rPr lang="en-US" dirty="0" smtClean="0"/>
              <a:t> formally object </a:t>
            </a:r>
            <a:r>
              <a:rPr dirty="0" smtClean="0"/>
              <a:t>if </a:t>
            </a:r>
            <a:r>
              <a:rPr dirty="0"/>
              <a:t>inappropriate topics are </a:t>
            </a:r>
            <a:r>
              <a:rPr dirty="0" smtClean="0"/>
              <a:t>discussed</a:t>
            </a:r>
            <a:endParaRPr dirty="0"/>
          </a:p>
        </p:txBody>
      </p:sp>
      <p:sp>
        <p:nvSpPr>
          <p:cNvPr id="129" name="Shape 129"/>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7</a:t>
            </a:fld>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32"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33" name="Shape 133"/>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34" name="Shape 134"/>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35" name="Shape 135"/>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36" name="Shape 136"/>
          <p:cNvSpPr>
            <a:spLocks noGrp="1"/>
          </p:cNvSpPr>
          <p:nvPr>
            <p:ph type="title"/>
          </p:nvPr>
        </p:nvSpPr>
        <p:spPr>
          <a:prstGeom prst="rect">
            <a:avLst/>
          </a:prstGeom>
        </p:spPr>
        <p:txBody>
          <a:bodyPr/>
          <a:lstStyle/>
          <a:p>
            <a:r>
              <a:rPr dirty="0"/>
              <a:t>Agenda </a:t>
            </a:r>
            <a:r>
              <a:rPr lang="en-US" dirty="0" smtClean="0"/>
              <a:t>Overview</a:t>
            </a:r>
            <a:endParaRPr dirty="0"/>
          </a:p>
        </p:txBody>
      </p:sp>
      <p:sp>
        <p:nvSpPr>
          <p:cNvPr id="137" name="Shape 137"/>
          <p:cNvSpPr>
            <a:spLocks noGrp="1"/>
          </p:cNvSpPr>
          <p:nvPr>
            <p:ph type="body" idx="1"/>
          </p:nvPr>
        </p:nvSpPr>
        <p:spPr>
          <a:prstGeom prst="rect">
            <a:avLst/>
          </a:prstGeom>
        </p:spPr>
        <p:txBody>
          <a:bodyPr/>
          <a:lstStyle/>
          <a:p>
            <a:pPr marL="40640" indent="0">
              <a:buNone/>
            </a:pPr>
            <a:r>
              <a:rPr lang="en-US" dirty="0" smtClean="0"/>
              <a:t>Tuesday</a:t>
            </a:r>
            <a:r>
              <a:rPr dirty="0" smtClean="0"/>
              <a:t>, </a:t>
            </a:r>
            <a:r>
              <a:rPr lang="en-US" dirty="0" smtClean="0"/>
              <a:t>April 26</a:t>
            </a:r>
            <a:endParaRPr dirty="0"/>
          </a:p>
          <a:p>
            <a:pPr marL="496888" lvl="1" indent="0">
              <a:buNone/>
              <a:tabLst>
                <a:tab pos="2736850" algn="l"/>
                <a:tab pos="3197225" algn="l"/>
              </a:tabLst>
            </a:pPr>
            <a:r>
              <a:rPr lang="en-US" dirty="0"/>
              <a:t>9:00 - 10:15	PWG </a:t>
            </a:r>
            <a:r>
              <a:rPr lang="en-US" dirty="0" smtClean="0"/>
              <a:t>Plenary</a:t>
            </a:r>
          </a:p>
          <a:p>
            <a:pPr marL="496888" lvl="1" indent="0">
              <a:buNone/>
              <a:tabLst>
                <a:tab pos="2736850" algn="l"/>
                <a:tab pos="3197225" algn="l"/>
              </a:tabLst>
            </a:pPr>
            <a:r>
              <a:rPr lang="en-US" dirty="0" smtClean="0"/>
              <a:t>10:15 </a:t>
            </a:r>
            <a:r>
              <a:rPr lang="en-US" dirty="0"/>
              <a:t>- 10:30	</a:t>
            </a:r>
            <a:r>
              <a:rPr lang="en-US" dirty="0" smtClean="0"/>
              <a:t>Break</a:t>
            </a:r>
          </a:p>
          <a:p>
            <a:pPr marL="496888" lvl="1" indent="0">
              <a:buNone/>
              <a:tabLst>
                <a:tab pos="2736850" algn="l"/>
                <a:tab pos="3197225" algn="l"/>
              </a:tabLst>
            </a:pPr>
            <a:r>
              <a:rPr lang="en-US" dirty="0" smtClean="0"/>
              <a:t>10:30 </a:t>
            </a:r>
            <a:r>
              <a:rPr lang="en-US" dirty="0"/>
              <a:t>- 11:00	</a:t>
            </a:r>
            <a:r>
              <a:rPr lang="en-US" dirty="0" err="1"/>
              <a:t>OpenPrinting</a:t>
            </a:r>
            <a:r>
              <a:rPr lang="en-US" dirty="0"/>
              <a:t> Plenary (Ira McDonald</a:t>
            </a:r>
            <a:r>
              <a:rPr lang="en-US" dirty="0" smtClean="0"/>
              <a:t>)</a:t>
            </a:r>
          </a:p>
          <a:p>
            <a:pPr marL="496888" lvl="1" indent="0">
              <a:buNone/>
              <a:tabLst>
                <a:tab pos="2736850" algn="l"/>
                <a:tab pos="3197225" algn="l"/>
              </a:tabLst>
            </a:pPr>
            <a:r>
              <a:rPr lang="en-US" dirty="0" smtClean="0"/>
              <a:t>11:00 </a:t>
            </a:r>
            <a:r>
              <a:rPr lang="en-US" dirty="0"/>
              <a:t>- 12:00	CUPS Plenary (Mike Sweet</a:t>
            </a:r>
            <a:r>
              <a:rPr lang="en-US" dirty="0" smtClean="0"/>
              <a:t>)</a:t>
            </a:r>
          </a:p>
          <a:p>
            <a:pPr marL="496888" lvl="1" indent="0">
              <a:buNone/>
              <a:tabLst>
                <a:tab pos="2736850" algn="l"/>
                <a:tab pos="3197225" algn="l"/>
              </a:tabLst>
            </a:pPr>
            <a:r>
              <a:rPr lang="en-US" dirty="0" smtClean="0"/>
              <a:t>12:00 </a:t>
            </a:r>
            <a:r>
              <a:rPr lang="en-US" dirty="0"/>
              <a:t>- 1:00	</a:t>
            </a:r>
            <a:r>
              <a:rPr lang="en-US" dirty="0" smtClean="0"/>
              <a:t>Lunch</a:t>
            </a:r>
          </a:p>
          <a:p>
            <a:pPr marL="496888" lvl="1" indent="0">
              <a:buNone/>
              <a:tabLst>
                <a:tab pos="2736850" algn="l"/>
                <a:tab pos="3197225" algn="l"/>
              </a:tabLst>
            </a:pPr>
            <a:r>
              <a:rPr lang="en-US" dirty="0" smtClean="0"/>
              <a:t>1:00 </a:t>
            </a:r>
            <a:r>
              <a:rPr lang="en-US" dirty="0"/>
              <a:t>- 2:00	</a:t>
            </a:r>
            <a:r>
              <a:rPr lang="en-US" dirty="0" err="1"/>
              <a:t>OpenPrinting</a:t>
            </a:r>
            <a:r>
              <a:rPr lang="en-US" dirty="0"/>
              <a:t> –</a:t>
            </a:r>
            <a:r>
              <a:rPr lang="en-US" dirty="0" smtClean="0"/>
              <a:t> cups-filters / Mobile </a:t>
            </a:r>
            <a:r>
              <a:rPr lang="en-US" dirty="0"/>
              <a:t>Printing </a:t>
            </a:r>
            <a:endParaRPr lang="en-US" dirty="0" smtClean="0"/>
          </a:p>
          <a:p>
            <a:pPr marL="496888" lvl="1" indent="0">
              <a:buNone/>
              <a:tabLst>
                <a:tab pos="2736850" algn="l"/>
                <a:tab pos="3197225" algn="l"/>
              </a:tabLst>
            </a:pPr>
            <a:r>
              <a:rPr lang="en-US" dirty="0"/>
              <a:t>	</a:t>
            </a:r>
            <a:r>
              <a:rPr lang="en-US" dirty="0" smtClean="0"/>
              <a:t>(</a:t>
            </a:r>
            <a:r>
              <a:rPr lang="en-US" dirty="0"/>
              <a:t>Till </a:t>
            </a:r>
            <a:r>
              <a:rPr lang="en-US" dirty="0" err="1" smtClean="0"/>
              <a:t>Kamppeter</a:t>
            </a:r>
            <a:r>
              <a:rPr lang="en-US" dirty="0" smtClean="0"/>
              <a:t>)</a:t>
            </a:r>
          </a:p>
          <a:p>
            <a:pPr marL="496888" lvl="1" indent="0">
              <a:buNone/>
              <a:tabLst>
                <a:tab pos="2736850" algn="l"/>
                <a:tab pos="3197225" algn="l"/>
              </a:tabLst>
            </a:pPr>
            <a:r>
              <a:rPr lang="en-US" dirty="0" smtClean="0"/>
              <a:t>2:00 </a:t>
            </a:r>
            <a:r>
              <a:rPr lang="en-US" dirty="0"/>
              <a:t>- 2:45	</a:t>
            </a:r>
            <a:r>
              <a:rPr lang="en-US" dirty="0" err="1"/>
              <a:t>OpenPrinting</a:t>
            </a:r>
            <a:r>
              <a:rPr lang="en-US" dirty="0"/>
              <a:t> </a:t>
            </a:r>
            <a:r>
              <a:rPr lang="en-US" dirty="0" smtClean="0"/>
              <a:t>– </a:t>
            </a:r>
            <a:r>
              <a:rPr lang="en-US" dirty="0" err="1" smtClean="0"/>
              <a:t>Ghostscript</a:t>
            </a:r>
            <a:r>
              <a:rPr lang="en-US" dirty="0" smtClean="0"/>
              <a:t> / </a:t>
            </a:r>
            <a:r>
              <a:rPr lang="en-US" dirty="0" err="1" smtClean="0"/>
              <a:t>MuPDF</a:t>
            </a:r>
            <a:r>
              <a:rPr lang="en-US" dirty="0"/>
              <a:t>	(Michael </a:t>
            </a:r>
            <a:r>
              <a:rPr lang="en-US" dirty="0" err="1"/>
              <a:t>Vrhel</a:t>
            </a:r>
            <a:r>
              <a:rPr lang="en-US" dirty="0" smtClean="0"/>
              <a:t>)</a:t>
            </a:r>
          </a:p>
          <a:p>
            <a:pPr marL="496888" lvl="1" indent="0">
              <a:buNone/>
              <a:tabLst>
                <a:tab pos="2736850" algn="l"/>
                <a:tab pos="3197225" algn="l"/>
              </a:tabLst>
            </a:pPr>
            <a:r>
              <a:rPr lang="en-US" dirty="0" smtClean="0"/>
              <a:t>2:45 </a:t>
            </a:r>
            <a:r>
              <a:rPr lang="en-US" dirty="0"/>
              <a:t>- 3:00	</a:t>
            </a:r>
            <a:r>
              <a:rPr lang="en-US" dirty="0" smtClean="0"/>
              <a:t>Break</a:t>
            </a:r>
          </a:p>
          <a:p>
            <a:pPr marL="496888" lvl="1" indent="0">
              <a:buNone/>
              <a:tabLst>
                <a:tab pos="2736850" algn="l"/>
                <a:tab pos="3197225" algn="l"/>
              </a:tabLst>
            </a:pPr>
            <a:r>
              <a:rPr lang="en-US" dirty="0" smtClean="0"/>
              <a:t>3:00 </a:t>
            </a:r>
            <a:r>
              <a:rPr lang="en-US" dirty="0"/>
              <a:t>- 4:00	</a:t>
            </a:r>
            <a:r>
              <a:rPr lang="en-US" dirty="0" err="1"/>
              <a:t>OpenPrinting</a:t>
            </a:r>
            <a:r>
              <a:rPr lang="en-US" dirty="0"/>
              <a:t> –</a:t>
            </a:r>
            <a:r>
              <a:rPr lang="en-US" dirty="0" smtClean="0"/>
              <a:t> </a:t>
            </a:r>
            <a:r>
              <a:rPr lang="en-US" dirty="0"/>
              <a:t>Enterprise </a:t>
            </a:r>
            <a:r>
              <a:rPr lang="en-US" dirty="0" smtClean="0"/>
              <a:t>Printing Experience </a:t>
            </a:r>
          </a:p>
          <a:p>
            <a:pPr marL="496888" lvl="1" indent="0">
              <a:buNone/>
              <a:tabLst>
                <a:tab pos="2736850" algn="l"/>
                <a:tab pos="3197225" algn="l"/>
              </a:tabLst>
            </a:pPr>
            <a:r>
              <a:rPr lang="en-US" dirty="0"/>
              <a:t>	</a:t>
            </a:r>
            <a:r>
              <a:rPr lang="en-US" dirty="0" smtClean="0"/>
              <a:t>(</a:t>
            </a:r>
            <a:r>
              <a:rPr lang="en-US" dirty="0" err="1"/>
              <a:t>Aveek</a:t>
            </a:r>
            <a:r>
              <a:rPr lang="en-US" dirty="0"/>
              <a:t> </a:t>
            </a:r>
            <a:r>
              <a:rPr lang="en-US" dirty="0" err="1"/>
              <a:t>Basu</a:t>
            </a:r>
            <a:r>
              <a:rPr lang="en-US" dirty="0" smtClean="0"/>
              <a:t>)</a:t>
            </a:r>
          </a:p>
          <a:p>
            <a:pPr marL="496888" lvl="1" indent="0">
              <a:buNone/>
              <a:tabLst>
                <a:tab pos="2736850" algn="l"/>
                <a:tab pos="3197225" algn="l"/>
              </a:tabLst>
            </a:pPr>
            <a:r>
              <a:rPr lang="en-US" dirty="0" smtClean="0"/>
              <a:t>4:00 </a:t>
            </a:r>
            <a:r>
              <a:rPr lang="en-US" dirty="0"/>
              <a:t>- 5:00	</a:t>
            </a:r>
            <a:r>
              <a:rPr lang="en-US" dirty="0" err="1"/>
              <a:t>OpenPrinting</a:t>
            </a:r>
            <a:r>
              <a:rPr lang="en-US" dirty="0"/>
              <a:t> –</a:t>
            </a:r>
            <a:r>
              <a:rPr lang="en-US" dirty="0" smtClean="0"/>
              <a:t> </a:t>
            </a:r>
            <a:r>
              <a:rPr lang="en-US" dirty="0"/>
              <a:t>Distribution-Independent 	Printer Driver Packages (Till </a:t>
            </a:r>
            <a:r>
              <a:rPr lang="en-US" dirty="0" err="1"/>
              <a:t>Kamppeter</a:t>
            </a:r>
            <a:r>
              <a:rPr lang="en-US" dirty="0" smtClean="0"/>
              <a:t>)</a:t>
            </a:r>
            <a:endParaRPr dirty="0"/>
          </a:p>
        </p:txBody>
      </p:sp>
      <p:sp>
        <p:nvSpPr>
          <p:cNvPr id="138" name="Shape 138"/>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8</a:t>
            </a:fld>
            <a:endParaRPr/>
          </a:p>
        </p:txBody>
      </p:sp>
    </p:spTree>
    <p:extLst>
      <p:ext uri="{BB962C8B-B14F-4D97-AF65-F5344CB8AC3E}">
        <p14:creationId xmlns:p14="http://schemas.microsoft.com/office/powerpoint/2010/main" val="1478085218"/>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Shape 131"/>
          <p:cNvSpPr/>
          <p:nvPr/>
        </p:nvSpPr>
        <p:spPr>
          <a:xfrm>
            <a:off x="0" y="0"/>
            <a:ext cx="9144000" cy="1143000"/>
          </a:xfrm>
          <a:prstGeom prst="rect">
            <a:avLst/>
          </a:prstGeom>
          <a:solidFill>
            <a:srgbClr val="5D70B7"/>
          </a:solidFill>
        </p:spPr>
        <p:txBody>
          <a:bodyPr lIns="50800" tIns="50800" rIns="50800" bIns="50800" anchor="ctr"/>
          <a:lstStyle/>
          <a:p>
            <a:endParaRPr/>
          </a:p>
        </p:txBody>
      </p:sp>
      <p:pic>
        <p:nvPicPr>
          <p:cNvPr id="132" name="pwg-4dark-bkgrnd-transparency.png"/>
          <p:cNvPicPr>
            <a:picLocks noChangeAspect="1"/>
          </p:cNvPicPr>
          <p:nvPr/>
        </p:nvPicPr>
        <p:blipFill>
          <a:blip r:embed="rId2">
            <a:extLst/>
          </a:blip>
          <a:stretch>
            <a:fillRect/>
          </a:stretch>
        </p:blipFill>
        <p:spPr>
          <a:xfrm>
            <a:off x="8166100" y="127000"/>
            <a:ext cx="851804" cy="889000"/>
          </a:xfrm>
          <a:prstGeom prst="rect">
            <a:avLst/>
          </a:prstGeom>
        </p:spPr>
      </p:pic>
      <p:sp>
        <p:nvSpPr>
          <p:cNvPr id="133" name="Shape 133"/>
          <p:cNvSpPr/>
          <p:nvPr/>
        </p:nvSpPr>
        <p:spPr>
          <a:xfrm>
            <a:off x="0" y="6629400"/>
            <a:ext cx="9144000" cy="228600"/>
          </a:xfrm>
          <a:prstGeom prst="rect">
            <a:avLst/>
          </a:prstGeom>
          <a:solidFill>
            <a:srgbClr val="5D70B7"/>
          </a:solidFill>
          <a:ln>
            <a:miter lim="400000"/>
          </a:ln>
        </p:spPr>
        <p:txBody>
          <a:bodyPr lIns="50800" tIns="50800" rIns="50800" bIns="50800" anchor="ctr"/>
          <a:lstStyle/>
          <a:p>
            <a:endParaRPr/>
          </a:p>
        </p:txBody>
      </p:sp>
      <p:sp>
        <p:nvSpPr>
          <p:cNvPr id="134" name="Shape 134"/>
          <p:cNvSpPr/>
          <p:nvPr/>
        </p:nvSpPr>
        <p:spPr>
          <a:xfrm>
            <a:off x="127000" y="6661796"/>
            <a:ext cx="8483600" cy="153888"/>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smtClean="0"/>
              <a:t>2016 The Printer Working Group</a:t>
            </a:r>
            <a:r>
              <a:rPr dirty="0" smtClean="0"/>
              <a:t>. </a:t>
            </a:r>
            <a:r>
              <a:rPr dirty="0"/>
              <a:t>All rights reserved. The IPP Everywhere and PWG logos are registered trademarks of the IEEE-ISTO.</a:t>
            </a:r>
          </a:p>
        </p:txBody>
      </p:sp>
      <p:sp>
        <p:nvSpPr>
          <p:cNvPr id="135" name="Shape 135"/>
          <p:cNvSpPr/>
          <p:nvPr/>
        </p:nvSpPr>
        <p:spPr>
          <a:xfrm>
            <a:off x="8813800" y="787400"/>
            <a:ext cx="245447" cy="175308"/>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136" name="Shape 136"/>
          <p:cNvSpPr>
            <a:spLocks noGrp="1"/>
          </p:cNvSpPr>
          <p:nvPr>
            <p:ph type="title"/>
          </p:nvPr>
        </p:nvSpPr>
        <p:spPr>
          <a:prstGeom prst="rect">
            <a:avLst/>
          </a:prstGeom>
        </p:spPr>
        <p:txBody>
          <a:bodyPr/>
          <a:lstStyle/>
          <a:p>
            <a:r>
              <a:rPr dirty="0"/>
              <a:t>Agenda </a:t>
            </a:r>
            <a:r>
              <a:rPr lang="en-US" dirty="0" smtClean="0"/>
              <a:t>Overview</a:t>
            </a:r>
            <a:endParaRPr dirty="0"/>
          </a:p>
        </p:txBody>
      </p:sp>
      <p:sp>
        <p:nvSpPr>
          <p:cNvPr id="137" name="Shape 137"/>
          <p:cNvSpPr>
            <a:spLocks noGrp="1"/>
          </p:cNvSpPr>
          <p:nvPr>
            <p:ph type="body" idx="1"/>
          </p:nvPr>
        </p:nvSpPr>
        <p:spPr>
          <a:prstGeom prst="rect">
            <a:avLst/>
          </a:prstGeom>
        </p:spPr>
        <p:txBody>
          <a:bodyPr/>
          <a:lstStyle/>
          <a:p>
            <a:pPr marL="40640" indent="0">
              <a:buNone/>
            </a:pPr>
            <a:r>
              <a:rPr lang="en-US" dirty="0" smtClean="0"/>
              <a:t>Wednesday</a:t>
            </a:r>
            <a:r>
              <a:rPr dirty="0" smtClean="0"/>
              <a:t>, </a:t>
            </a:r>
            <a:r>
              <a:rPr lang="en-US" dirty="0" smtClean="0"/>
              <a:t>April 27</a:t>
            </a:r>
            <a:endParaRPr dirty="0"/>
          </a:p>
          <a:p>
            <a:pPr marL="496888" lvl="1" indent="0">
              <a:buNone/>
              <a:tabLst>
                <a:tab pos="2736850" algn="l"/>
              </a:tabLst>
            </a:pPr>
            <a:r>
              <a:rPr lang="en-US" dirty="0" smtClean="0"/>
              <a:t>9:00 - 12:00</a:t>
            </a:r>
            <a:r>
              <a:rPr lang="en-US" dirty="0"/>
              <a:t>	</a:t>
            </a:r>
            <a:r>
              <a:rPr lang="en-US" dirty="0" smtClean="0"/>
              <a:t>Semantic Model: </a:t>
            </a:r>
            <a:r>
              <a:rPr lang="en-US" dirty="0"/>
              <a:t>Status / Schema </a:t>
            </a:r>
            <a:r>
              <a:rPr lang="en-US" dirty="0" smtClean="0"/>
              <a:t>/ JDFMAP /</a:t>
            </a:r>
          </a:p>
          <a:p>
            <a:pPr marL="496888" lvl="1" indent="0">
              <a:buNone/>
              <a:tabLst>
                <a:tab pos="2736850" algn="l"/>
              </a:tabLst>
            </a:pPr>
            <a:r>
              <a:rPr lang="en-US" dirty="0" smtClean="0"/>
              <a:t>	Next Steps</a:t>
            </a:r>
          </a:p>
          <a:p>
            <a:pPr marL="496888" lvl="1" indent="0">
              <a:buNone/>
              <a:tabLst>
                <a:tab pos="2736850" algn="l"/>
              </a:tabLst>
            </a:pPr>
            <a:r>
              <a:rPr lang="en-US" dirty="0" smtClean="0"/>
              <a:t>12:00 - 1:00</a:t>
            </a:r>
            <a:r>
              <a:rPr lang="en-US" dirty="0"/>
              <a:t>	</a:t>
            </a:r>
            <a:r>
              <a:rPr lang="en-US" dirty="0" smtClean="0"/>
              <a:t>Lunch</a:t>
            </a:r>
          </a:p>
          <a:p>
            <a:pPr marL="496888" lvl="1" indent="0">
              <a:buNone/>
              <a:tabLst>
                <a:tab pos="2736850" algn="l"/>
              </a:tabLst>
            </a:pPr>
            <a:r>
              <a:rPr lang="en-US" dirty="0" smtClean="0"/>
              <a:t>1:00 </a:t>
            </a:r>
            <a:r>
              <a:rPr lang="en-US" dirty="0"/>
              <a:t>- </a:t>
            </a:r>
            <a:r>
              <a:rPr lang="en-US" dirty="0" smtClean="0"/>
              <a:t>5:00</a:t>
            </a:r>
            <a:r>
              <a:rPr lang="en-US" dirty="0"/>
              <a:t>	IPP: Status / System Service</a:t>
            </a:r>
            <a:endParaRPr dirty="0"/>
          </a:p>
          <a:p>
            <a:pPr marL="40640" indent="0">
              <a:buNone/>
            </a:pPr>
            <a:endParaRPr lang="en-US" dirty="0" smtClean="0"/>
          </a:p>
          <a:p>
            <a:pPr marL="40640" indent="0">
              <a:buNone/>
            </a:pPr>
            <a:endParaRPr lang="en-US" dirty="0" smtClean="0"/>
          </a:p>
          <a:p>
            <a:pPr marL="40640" indent="0">
              <a:buNone/>
            </a:pPr>
            <a:r>
              <a:rPr lang="en-US" dirty="0" smtClean="0"/>
              <a:t>Thursday</a:t>
            </a:r>
            <a:r>
              <a:rPr dirty="0" smtClean="0"/>
              <a:t>, </a:t>
            </a:r>
            <a:r>
              <a:rPr lang="en-US" dirty="0" smtClean="0"/>
              <a:t>April 28</a:t>
            </a:r>
            <a:endParaRPr dirty="0"/>
          </a:p>
          <a:p>
            <a:pPr marL="496888" lvl="1" indent="0">
              <a:buNone/>
              <a:tabLst>
                <a:tab pos="2736850" algn="l"/>
              </a:tabLst>
            </a:pPr>
            <a:r>
              <a:rPr lang="en-US" dirty="0" smtClean="0"/>
              <a:t>9:00 </a:t>
            </a:r>
            <a:r>
              <a:rPr lang="en-US" dirty="0"/>
              <a:t>- </a:t>
            </a:r>
            <a:r>
              <a:rPr lang="en-US" dirty="0" smtClean="0"/>
              <a:t>12:00</a:t>
            </a:r>
            <a:r>
              <a:rPr lang="en-US" dirty="0"/>
              <a:t>	IPP: 3D Printing </a:t>
            </a:r>
            <a:r>
              <a:rPr lang="en-US" dirty="0" smtClean="0"/>
              <a:t>Extensions</a:t>
            </a:r>
          </a:p>
          <a:p>
            <a:pPr marL="496888" lvl="1" indent="0">
              <a:buNone/>
              <a:tabLst>
                <a:tab pos="2736850" algn="l"/>
              </a:tabLst>
            </a:pPr>
            <a:r>
              <a:rPr lang="en-US" dirty="0" smtClean="0"/>
              <a:t>12:00 </a:t>
            </a:r>
            <a:r>
              <a:rPr lang="en-US" dirty="0"/>
              <a:t>- </a:t>
            </a:r>
            <a:r>
              <a:rPr lang="en-US" dirty="0" smtClean="0"/>
              <a:t>1:00</a:t>
            </a:r>
            <a:r>
              <a:rPr lang="en-US" dirty="0"/>
              <a:t>	</a:t>
            </a:r>
            <a:r>
              <a:rPr lang="en-US" dirty="0" smtClean="0"/>
              <a:t>Lunch</a:t>
            </a:r>
          </a:p>
          <a:p>
            <a:pPr marL="496888" lvl="1" indent="0">
              <a:buNone/>
              <a:tabLst>
                <a:tab pos="2736850" algn="l"/>
              </a:tabLst>
            </a:pPr>
            <a:r>
              <a:rPr lang="en-US" dirty="0" smtClean="0"/>
              <a:t>1:00 </a:t>
            </a:r>
            <a:r>
              <a:rPr lang="en-US" dirty="0"/>
              <a:t>- </a:t>
            </a:r>
            <a:r>
              <a:rPr lang="en-US" dirty="0" smtClean="0"/>
              <a:t>3:00</a:t>
            </a:r>
            <a:r>
              <a:rPr lang="en-US" dirty="0"/>
              <a:t>	IPP: Finishings 2.1 </a:t>
            </a:r>
            <a:r>
              <a:rPr lang="en-US" dirty="0" smtClean="0"/>
              <a:t>/ </a:t>
            </a:r>
            <a:r>
              <a:rPr lang="en-US" dirty="0"/>
              <a:t>Next Steps</a:t>
            </a:r>
            <a:endParaRPr dirty="0"/>
          </a:p>
        </p:txBody>
      </p:sp>
      <p:sp>
        <p:nvSpPr>
          <p:cNvPr id="138" name="Shape 138"/>
          <p:cNvSpPr>
            <a:spLocks noGrp="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9</a:t>
            </a:fld>
            <a:endParaRPr/>
          </a:p>
        </p:txBody>
      </p:sp>
    </p:spTree>
    <p:extLst>
      <p:ext uri="{BB962C8B-B14F-4D97-AF65-F5344CB8AC3E}">
        <p14:creationId xmlns:p14="http://schemas.microsoft.com/office/powerpoint/2010/main" val="362813119"/>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3254</TotalTime>
  <Words>3096</Words>
  <Application>Microsoft Macintosh PowerPoint</Application>
  <PresentationFormat>On-screen Show (4:3)</PresentationFormat>
  <Paragraphs>427</Paragraphs>
  <Slides>37</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Lucida Grande</vt:lpstr>
      <vt:lpstr>Verdana</vt:lpstr>
      <vt:lpstr>Wingdings</vt:lpstr>
      <vt:lpstr>ヒラギノ角ゴ ProN W3</vt:lpstr>
      <vt:lpstr>Arial</vt:lpstr>
      <vt:lpstr>White</vt:lpstr>
      <vt:lpstr>Printer Working Group Plenary Session</vt:lpstr>
      <vt:lpstr>Plenary Agenda</vt:lpstr>
      <vt:lpstr>Administrivia</vt:lpstr>
      <vt:lpstr>PWG Patent Statement</vt:lpstr>
      <vt:lpstr>PWG Patent Statement</vt:lpstr>
      <vt:lpstr>PWG Patent Statement</vt:lpstr>
      <vt:lpstr>Inappropriate Topics for PWG Working Group Meetings</vt:lpstr>
      <vt:lpstr>Agenda Overview</vt:lpstr>
      <vt:lpstr>Agenda Overview</vt:lpstr>
      <vt:lpstr>Future PWG Meeting Schedule</vt:lpstr>
      <vt:lpstr>2016 Membership</vt:lpstr>
      <vt:lpstr>PWG Officers (2015-2017 Term)</vt:lpstr>
      <vt:lpstr>Github Organization and Repositories</vt:lpstr>
      <vt:lpstr>PWG Workgroup Status</vt:lpstr>
      <vt:lpstr>Work In Progress</vt:lpstr>
      <vt:lpstr>IPP Workgroup Status</vt:lpstr>
      <vt:lpstr>IPP WG: Charter</vt:lpstr>
      <vt:lpstr>IPP WG: Officers</vt:lpstr>
      <vt:lpstr>IPP WG: Status (1/3)</vt:lpstr>
      <vt:lpstr>IPP WG: Status (2/3)</vt:lpstr>
      <vt:lpstr>IPP WG: Status (3/3)</vt:lpstr>
      <vt:lpstr>IPP WG: More Information</vt:lpstr>
      <vt:lpstr>Semantic Model Workgroup</vt:lpstr>
      <vt:lpstr>Introduction</vt:lpstr>
      <vt:lpstr>Officers and Editors</vt:lpstr>
      <vt:lpstr>Project Status </vt:lpstr>
      <vt:lpstr>More Info/How to participate</vt:lpstr>
      <vt:lpstr>IDS Workgroup Status</vt:lpstr>
      <vt:lpstr>IDS: Original Charter</vt:lpstr>
      <vt:lpstr>IDS: Officers</vt:lpstr>
      <vt:lpstr>IDS: Status</vt:lpstr>
      <vt:lpstr>Liaison Status</vt:lpstr>
      <vt:lpstr>Trusted Computing Group (TCG)</vt:lpstr>
      <vt:lpstr>Current Common Criteria Plans</vt:lpstr>
      <vt:lpstr>Drupa Tradeshow – Düsseldorf Germany              May 31st – June 10th, 2016 </vt:lpstr>
      <vt:lpstr>Other Questions / Comments</vt:lpstr>
      <vt:lpstr>Next PWG Meetings</vt:lpstr>
    </vt:vector>
  </TitlesOfParts>
  <Manager/>
  <Company>IEEE ISTO Printer Working Group</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PWG Face-to-Face Plenary Session - April 2016</dc:title>
  <dc:subject/>
  <dc:creator>Smith Kennedy [HP Inc.]</dc:creator>
  <cp:keywords/>
  <dc:description/>
  <cp:lastModifiedBy>Kennedy, Smith (Wireless Architect)</cp:lastModifiedBy>
  <cp:revision>81</cp:revision>
  <cp:lastPrinted>2016-04-12T16:17:41Z</cp:lastPrinted>
  <dcterms:modified xsi:type="dcterms:W3CDTF">2016-04-25T19:28:44Z</dcterms:modified>
  <cp:category/>
</cp:coreProperties>
</file>