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2" r:id="rId2"/>
  </p:sldMasterIdLst>
  <p:notesMasterIdLst>
    <p:notesMasterId r:id="rId10"/>
  </p:notesMasterIdLst>
  <p:sldIdLst>
    <p:sldId id="309" r:id="rId3"/>
    <p:sldId id="340" r:id="rId4"/>
    <p:sldId id="382" r:id="rId5"/>
    <p:sldId id="384" r:id="rId6"/>
    <p:sldId id="383" r:id="rId7"/>
    <p:sldId id="380" r:id="rId8"/>
    <p:sldId id="365" r:id="rId9"/>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66"/>
    <a:srgbClr val="FF505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23016-7568-4322-AD09-B64482CC6010}" type="datetimeFigureOut">
              <a:rPr lang="en-US" smtClean="0"/>
              <a:pPr/>
              <a:t>11/26/2012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72B336-6A5D-4C3B-9652-C4A7028DCE0C}" type="slidenum">
              <a:rPr lang="en-US" smtClean="0"/>
              <a:pPr/>
              <a:t>‹#›</a:t>
            </a:fld>
            <a:endParaRPr lang="en-US"/>
          </a:p>
        </p:txBody>
      </p:sp>
    </p:spTree>
    <p:extLst>
      <p:ext uri="{BB962C8B-B14F-4D97-AF65-F5344CB8AC3E}">
        <p14:creationId xmlns:p14="http://schemas.microsoft.com/office/powerpoint/2010/main" xmlns="" val="523946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72B336-6A5D-4C3B-9652-C4A7028DCE0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2B336-6A5D-4C3B-9652-C4A7028DCE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2B336-6A5D-4C3B-9652-C4A7028DCE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2B336-6A5D-4C3B-9652-C4A7028DCE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2B336-6A5D-4C3B-9652-C4A7028DCE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2B336-6A5D-4C3B-9652-C4A7028DCE0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0"/>
          </p:nvPr>
        </p:nvSpPr>
        <p:spPr/>
        <p:txBody>
          <a:bodyPr/>
          <a:lstStyle>
            <a:lvl1pPr>
              <a:defRPr/>
            </a:lvl1pPr>
          </a:lstStyle>
          <a:p>
            <a:fld id="{4B7A02D7-4820-4839-810A-22001B0CEE6C}" type="slidenum">
              <a:rPr lang="en-US"/>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FA2C942-65BD-4899-9DFE-4E55C3FD2DD9}" type="slidenum">
              <a:rPr lang="en-US"/>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5CAD3E58-7004-4178-B357-7433346C8138}" type="slidenum">
              <a:rPr lang="en-US"/>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119E05E-56D0-4C5D-8C58-F74819E693F1}" type="slidenum">
              <a:rPr lang="en-US"/>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B1B2241-E11D-4C7C-AA26-E97B915747FD}" type="slidenum">
              <a:rPr lang="en-US"/>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4098" name="Picture 2"/>
          <p:cNvPicPr>
            <a:picLocks noChangeArrowheads="1"/>
          </p:cNvPicPr>
          <p:nvPr/>
        </p:nvPicPr>
        <p:blipFill>
          <a:blip r:embed="rId3" cstate="print"/>
          <a:srcRect/>
          <a:stretch>
            <a:fillRect/>
          </a:stretch>
        </p:blipFill>
        <p:spPr bwMode="auto">
          <a:xfrm>
            <a:off x="7191375" y="325438"/>
            <a:ext cx="1619250" cy="760412"/>
          </a:xfrm>
          <a:prstGeom prst="rect">
            <a:avLst/>
          </a:prstGeom>
          <a:noFill/>
          <a:ln w="9525" cap="flat">
            <a:noFill/>
            <a:miter lim="800000"/>
            <a:headEnd/>
            <a:tailEnd/>
          </a:ln>
        </p:spPr>
      </p:pic>
      <p:sp>
        <p:nvSpPr>
          <p:cNvPr id="4099" name="Text Box 3"/>
          <p:cNvSpPr txBox="1">
            <a:spLocks noGrp="1" noChangeArrowheads="1"/>
          </p:cNvSpPr>
          <p:nvPr>
            <p:ph type="sldNum" sz="quarter" idx="4"/>
          </p:nvPr>
        </p:nvSpPr>
        <p:spPr bwMode="auto">
          <a:xfrm>
            <a:off x="7485063" y="6610350"/>
            <a:ext cx="268287" cy="2540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100">
                <a:solidFill>
                  <a:schemeClr val="tx1"/>
                </a:solidFill>
                <a:cs typeface="Arial" charset="0"/>
              </a:defRPr>
            </a:lvl1pPr>
          </a:lstStyle>
          <a:p>
            <a:fld id="{913A5A7A-10DE-46CF-B78E-6F6B4A5BAC7F}" type="slidenum">
              <a:rPr lang="en-US"/>
              <a:pPr/>
              <a:t>‹#›</a:t>
            </a:fld>
            <a:endParaRPr lang="en-US" dirty="0"/>
          </a:p>
        </p:txBody>
      </p:sp>
      <p:sp>
        <p:nvSpPr>
          <p:cNvPr id="4100" name="Rectangle 4"/>
          <p:cNvSpPr>
            <a:spLocks noGrp="1" noChangeArrowheads="1"/>
          </p:cNvSpPr>
          <p:nvPr>
            <p:ph type="title"/>
          </p:nvPr>
        </p:nvSpPr>
        <p:spPr bwMode="auto">
          <a:xfrm>
            <a:off x="457200" y="2895600"/>
            <a:ext cx="8305800" cy="1016000"/>
          </a:xfrm>
          <a:prstGeom prst="rect">
            <a:avLst/>
          </a:prstGeom>
          <a:noFill/>
          <a:ln w="12700">
            <a:noFill/>
            <a:miter lim="800000"/>
            <a:headEnd/>
            <a:tailEnd/>
          </a:ln>
          <a:effec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4101" name="Line 5"/>
          <p:cNvSpPr>
            <a:spLocks noChangeShapeType="1"/>
          </p:cNvSpPr>
          <p:nvPr/>
        </p:nvSpPr>
        <p:spPr bwMode="auto">
          <a:xfrm>
            <a:off x="457200" y="4038600"/>
            <a:ext cx="8318500" cy="0"/>
          </a:xfrm>
          <a:prstGeom prst="line">
            <a:avLst/>
          </a:prstGeom>
          <a:noFill/>
          <a:ln w="38100" cap="flat">
            <a:solidFill>
              <a:srgbClr val="DE0235"/>
            </a:solidFill>
            <a:prstDash val="solid"/>
            <a:round/>
            <a:headEnd type="none" w="med" len="med"/>
            <a:tailEnd type="none" w="med" len="med"/>
          </a:ln>
        </p:spPr>
        <p:txBody>
          <a:bodyPr lIns="0" tIns="0" rIns="0" bIns="0"/>
          <a:lstStyle/>
          <a:p>
            <a:endParaRPr lang="en-US" dirty="0"/>
          </a:p>
        </p:txBody>
      </p:sp>
      <p:sp>
        <p:nvSpPr>
          <p:cNvPr id="4102" name="Rectangle 6"/>
          <p:cNvSpPr>
            <a:spLocks/>
          </p:cNvSpPr>
          <p:nvPr/>
        </p:nvSpPr>
        <p:spPr bwMode="auto">
          <a:xfrm>
            <a:off x="533400" y="661035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 </a:t>
            </a:r>
            <a:r>
              <a:rPr lang="en-US" sz="1100" dirty="0">
                <a:solidFill>
                  <a:schemeClr val="tx1"/>
                </a:solidFill>
                <a:cs typeface="Arial" charset="0"/>
              </a:rPr>
              <a:t>The Printer Working Group. All rights reserved.</a:t>
            </a:r>
          </a:p>
        </p:txBody>
      </p:sp>
      <p:sp>
        <p:nvSpPr>
          <p:cNvPr id="8" name="Rectangle 6"/>
          <p:cNvSpPr txBox="1">
            <a:spLocks noChangeArrowheads="1"/>
          </p:cNvSpPr>
          <p:nvPr/>
        </p:nvSpPr>
        <p:spPr>
          <a:xfrm>
            <a:off x="457200" y="4051300"/>
            <a:ext cx="8229600" cy="2654300"/>
          </a:xfrm>
          <a:prstGeom prst="rect">
            <a:avLst/>
          </a:prstGeom>
        </p:spPr>
        <p:txBody>
          <a:bodyPr rIns="132080"/>
          <a:lstStyle/>
          <a:p>
            <a:pPr marL="0" marR="0" lvl="0" indent="0" algn="l" defTabSz="914400" rtl="0" eaLnBrk="1" fontAlgn="base" latinLnBrk="0" hangingPunct="1">
              <a:lnSpc>
                <a:spcPct val="100000"/>
              </a:lnSpc>
              <a:spcBef>
                <a:spcPts val="600"/>
              </a:spcBef>
              <a:spcAft>
                <a:spcPct val="0"/>
              </a:spcAft>
              <a:buClrTx/>
              <a:buSzPct val="100000"/>
              <a:buFont typeface="Verdana" charset="0"/>
              <a:buChar char="•"/>
              <a:tabLst/>
              <a:defRPr/>
            </a:pPr>
            <a:endParaRPr kumimoji="0" lang="en-US" sz="2200" b="0" i="0" u="none" strike="noStrike" kern="0" cap="none" spc="0" normalizeH="0" baseline="0" noProof="0" dirty="0" smtClean="0">
              <a:ln>
                <a:noFill/>
              </a:ln>
              <a:solidFill>
                <a:schemeClr val="tx1"/>
              </a:solidFill>
              <a:effectLst/>
              <a:uLnTx/>
              <a:uFillTx/>
              <a:latin typeface="+mn-lt"/>
              <a:ea typeface="+mn-ea"/>
              <a:cs typeface="+mn-cs"/>
              <a:sym typeface="Verdana" charset="0"/>
            </a:endParaRPr>
          </a:p>
        </p:txBody>
      </p:sp>
    </p:spTree>
  </p:cSld>
  <p:clrMap bg1="lt1" tx1="dk1" bg2="lt2" tx2="dk2" accent1="accent1" accent2="accent2" accent3="accent3" accent4="accent4" accent5="accent5" accent6="accent6" hlink="hlink" folHlink="folHlink"/>
  <p:sldLayoutIdLst>
    <p:sldLayoutId id="2147483687" r:id="rId1"/>
  </p:sldLayoutIdLst>
  <p:transition/>
  <p:hf hdr="0" ftr="0" dt="0"/>
  <p:txStyles>
    <p:titleStyle>
      <a:lvl1pPr marL="39688" algn="l" rtl="0" eaLnBrk="1" fontAlgn="base" hangingPunct="1">
        <a:spcBef>
          <a:spcPct val="0"/>
        </a:spcBef>
        <a:spcAft>
          <a:spcPct val="0"/>
        </a:spcAft>
        <a:defRPr sz="3000">
          <a:solidFill>
            <a:schemeClr val="tx1"/>
          </a:solidFill>
          <a:latin typeface="+mj-lt"/>
          <a:ea typeface="+mj-ea"/>
          <a:cs typeface="+mj-cs"/>
          <a:sym typeface="Verdana" charset="0"/>
        </a:defRPr>
      </a:lvl1pPr>
      <a:lvl2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382588" indent="-342900" algn="l" rtl="0" eaLnBrk="1" fontAlgn="base" hangingPunct="1">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82638" indent="-285750" algn="l" rtl="0" eaLnBrk="1" fontAlgn="base" hangingPunct="1">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82688" indent="-228600" algn="l" rtl="0" eaLnBrk="1" fontAlgn="base" hangingPunct="1">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6398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970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542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5122" name="Picture 2"/>
          <p:cNvPicPr>
            <a:picLocks noChangeArrowheads="1"/>
          </p:cNvPicPr>
          <p:nvPr/>
        </p:nvPicPr>
        <p:blipFill>
          <a:blip r:embed="rId6" cstate="print"/>
          <a:srcRect/>
          <a:stretch>
            <a:fillRect/>
          </a:stretch>
        </p:blipFill>
        <p:spPr bwMode="auto">
          <a:xfrm>
            <a:off x="7191375" y="325438"/>
            <a:ext cx="1619250" cy="760412"/>
          </a:xfrm>
          <a:prstGeom prst="rect">
            <a:avLst/>
          </a:prstGeom>
          <a:noFill/>
          <a:ln w="9525" cap="flat">
            <a:noFill/>
            <a:miter lim="800000"/>
            <a:headEnd/>
            <a:tailEnd/>
          </a:ln>
        </p:spPr>
      </p:pic>
      <p:sp>
        <p:nvSpPr>
          <p:cNvPr id="5123" name="Text Box 3"/>
          <p:cNvSpPr txBox="1">
            <a:spLocks noGrp="1" noChangeArrowheads="1"/>
          </p:cNvSpPr>
          <p:nvPr>
            <p:ph type="sldNum" sz="quarter" idx="4"/>
          </p:nvPr>
        </p:nvSpPr>
        <p:spPr bwMode="auto">
          <a:xfrm>
            <a:off x="7485063" y="6610350"/>
            <a:ext cx="268287" cy="2540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100">
                <a:solidFill>
                  <a:schemeClr val="tx1"/>
                </a:solidFill>
                <a:cs typeface="Arial" charset="0"/>
              </a:defRPr>
            </a:lvl1pPr>
          </a:lstStyle>
          <a:p>
            <a:fld id="{05298461-BE6B-4004-9B0E-7640005A6629}" type="slidenum">
              <a:rPr lang="en-US"/>
              <a:pPr/>
              <a:t>‹#›</a:t>
            </a:fld>
            <a:endParaRPr lang="en-US" dirty="0"/>
          </a:p>
        </p:txBody>
      </p:sp>
      <p:sp>
        <p:nvSpPr>
          <p:cNvPr id="5124" name="Rectangle 4"/>
          <p:cNvSpPr>
            <a:spLocks noGrp="1" noChangeArrowheads="1"/>
          </p:cNvSpPr>
          <p:nvPr>
            <p:ph type="title"/>
          </p:nvPr>
        </p:nvSpPr>
        <p:spPr bwMode="auto">
          <a:xfrm>
            <a:off x="457200" y="46038"/>
            <a:ext cx="6629400" cy="1016000"/>
          </a:xfrm>
          <a:prstGeom prst="rect">
            <a:avLst/>
          </a:prstGeom>
          <a:noFill/>
          <a:ln w="12700">
            <a:noFill/>
            <a:miter lim="800000"/>
            <a:headEnd/>
            <a:tailEnd/>
          </a:ln>
          <a:effectLst/>
        </p:spPr>
        <p:txBody>
          <a:bodyPr vert="horz" wrap="square" lIns="50800" tIns="50800" rIns="91440" bIns="50800" numCol="1" anchor="b" anchorCtr="0" compatLnSpc="1">
            <a:prstTxWarp prst="textNoShape">
              <a:avLst/>
            </a:prstTxWarp>
          </a:bodyPr>
          <a:lstStyle/>
          <a:p>
            <a:pPr lvl="0"/>
            <a:r>
              <a:rPr lang="en-US" dirty="0" smtClean="0">
                <a:sym typeface="Verdana" charset="0"/>
              </a:rPr>
              <a:t>Click to edit Master title style</a:t>
            </a:r>
          </a:p>
        </p:txBody>
      </p:sp>
      <p:sp>
        <p:nvSpPr>
          <p:cNvPr id="5125" name="Rectangle 5"/>
          <p:cNvSpPr>
            <a:spLocks noGrp="1" noChangeArrowheads="1"/>
          </p:cNvSpPr>
          <p:nvPr>
            <p:ph type="body" idx="1"/>
          </p:nvPr>
        </p:nvSpPr>
        <p:spPr bwMode="auto">
          <a:xfrm>
            <a:off x="457200" y="1371600"/>
            <a:ext cx="8128000" cy="5257800"/>
          </a:xfrm>
          <a:prstGeom prst="rect">
            <a:avLst/>
          </a:prstGeom>
          <a:noFill/>
          <a:ln w="12700">
            <a:noFill/>
            <a:miter lim="800000"/>
            <a:headEnd/>
            <a:tailEnd/>
          </a:ln>
          <a:effectLst/>
        </p:spPr>
        <p:txBody>
          <a:bodyPr vert="horz" wrap="square" lIns="50800" tIns="50800" rIns="91440" bIns="50800" numCol="1" anchor="t" anchorCtr="0" compatLnSpc="1">
            <a:prstTxWarp prst="textNoShape">
              <a:avLst/>
            </a:prstTxWarp>
          </a:bodyPr>
          <a:lstStyle/>
          <a:p>
            <a:pPr lvl="0"/>
            <a:r>
              <a:rPr lang="en-US" dirty="0" smtClean="0">
                <a:sym typeface="Verdana" charset="0"/>
              </a:rPr>
              <a:t>Click to edit Master text styles</a:t>
            </a:r>
          </a:p>
          <a:p>
            <a:pPr lvl="1"/>
            <a:r>
              <a:rPr lang="en-US" dirty="0" smtClean="0">
                <a:sym typeface="Verdana" charset="0"/>
              </a:rPr>
              <a:t>Second level</a:t>
            </a:r>
          </a:p>
          <a:p>
            <a:pPr lvl="2"/>
            <a:r>
              <a:rPr lang="en-US" dirty="0" smtClean="0">
                <a:sym typeface="Verdana" charset="0"/>
              </a:rPr>
              <a:t>Third level</a:t>
            </a:r>
          </a:p>
          <a:p>
            <a:pPr lvl="3"/>
            <a:r>
              <a:rPr lang="en-US" dirty="0" smtClean="0">
                <a:sym typeface="Verdana" charset="0"/>
              </a:rPr>
              <a:t>Fourth level</a:t>
            </a:r>
          </a:p>
          <a:p>
            <a:pPr lvl="4"/>
            <a:r>
              <a:rPr lang="en-US" dirty="0" smtClean="0">
                <a:sym typeface="Verdana" charset="0"/>
              </a:rPr>
              <a:t>Fifth level</a:t>
            </a:r>
          </a:p>
        </p:txBody>
      </p:sp>
      <p:sp>
        <p:nvSpPr>
          <p:cNvPr id="5126" name="Line 6"/>
          <p:cNvSpPr>
            <a:spLocks noChangeShapeType="1"/>
          </p:cNvSpPr>
          <p:nvPr/>
        </p:nvSpPr>
        <p:spPr bwMode="auto">
          <a:xfrm>
            <a:off x="419100" y="1066800"/>
            <a:ext cx="8318500" cy="0"/>
          </a:xfrm>
          <a:prstGeom prst="line">
            <a:avLst/>
          </a:prstGeom>
          <a:noFill/>
          <a:ln w="38100" cap="flat">
            <a:solidFill>
              <a:srgbClr val="DE0235"/>
            </a:solidFill>
            <a:prstDash val="solid"/>
            <a:round/>
            <a:headEnd type="none" w="med" len="med"/>
            <a:tailEnd type="none" w="med" len="med"/>
          </a:ln>
        </p:spPr>
        <p:txBody>
          <a:bodyPr lIns="0" tIns="0" rIns="0" bIns="0"/>
          <a:lstStyle/>
          <a:p>
            <a:endParaRPr lang="en-US" dirty="0"/>
          </a:p>
        </p:txBody>
      </p:sp>
      <p:sp>
        <p:nvSpPr>
          <p:cNvPr id="5127" name="Rectangle 7"/>
          <p:cNvSpPr>
            <a:spLocks/>
          </p:cNvSpPr>
          <p:nvPr/>
        </p:nvSpPr>
        <p:spPr bwMode="auto">
          <a:xfrm>
            <a:off x="533400" y="661035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 </a:t>
            </a:r>
            <a:r>
              <a:rPr lang="en-US" sz="1100" dirty="0">
                <a:solidFill>
                  <a:schemeClr val="tx1"/>
                </a:solidFill>
                <a:cs typeface="Arial" charset="0"/>
              </a:rPr>
              <a:t>The Printer Working Group. All rights reserved.</a:t>
            </a:r>
          </a:p>
        </p:txBody>
      </p:sp>
    </p:spTree>
  </p:cSld>
  <p:clrMap bg1="lt1" tx1="dk1" bg2="lt2" tx2="dk2" accent1="accent1" accent2="accent2" accent3="accent3" accent4="accent4" accent5="accent5" accent6="accent6" hlink="hlink" folHlink="folHlink"/>
  <p:sldLayoutIdLst>
    <p:sldLayoutId id="2147483698" r:id="rId1"/>
    <p:sldLayoutId id="2147483700" r:id="rId2"/>
    <p:sldLayoutId id="2147483701" r:id="rId3"/>
    <p:sldLayoutId id="2147483702" r:id="rId4"/>
  </p:sldLayoutIdLst>
  <p:transition/>
  <p:hf hdr="0" ftr="0" dt="0"/>
  <p:txStyles>
    <p:titleStyle>
      <a:lvl1pPr marL="39688" algn="l" rtl="0" fontAlgn="base">
        <a:spcBef>
          <a:spcPct val="0"/>
        </a:spcBef>
        <a:spcAft>
          <a:spcPct val="0"/>
        </a:spcAft>
        <a:defRPr sz="3000">
          <a:solidFill>
            <a:schemeClr val="tx1"/>
          </a:solidFill>
          <a:latin typeface="+mj-lt"/>
          <a:ea typeface="+mj-ea"/>
          <a:cs typeface="+mj-cs"/>
          <a:sym typeface="Verdana" charset="0"/>
        </a:defRPr>
      </a:lvl1pPr>
      <a:lvl2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Wingdings" pitchFamily="2" charset="2"/>
        <a:buChar char="v"/>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Wingdings" pitchFamily="2" charset="2"/>
        <a:buChar char="Ø"/>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Wingdings" pitchFamily="2" charset="2"/>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Courier New" pitchFamily="49" charset="0"/>
        <a:buChar char="o"/>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ftp://ftp.pwg.org/pub/pwg/cloud/wd/wd-cloudmodel10-20121126.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type="title"/>
          </p:nvPr>
        </p:nvSpPr>
        <p:spPr>
          <a:xfrm>
            <a:off x="457200" y="2286000"/>
            <a:ext cx="8458200" cy="1698625"/>
          </a:xfrm>
          <a:ln/>
        </p:spPr>
        <p:txBody>
          <a:bodyPr rIns="132080">
            <a:normAutofit fontScale="90000"/>
          </a:bodyPr>
          <a:lstStyle/>
          <a:p>
            <a:r>
              <a:rPr lang="en-US" dirty="0"/>
              <a:t/>
            </a:r>
            <a:br>
              <a:rPr lang="en-US" dirty="0"/>
            </a:br>
            <a:r>
              <a:rPr lang="en-US" dirty="0" smtClean="0"/>
              <a:t/>
            </a:r>
            <a:br>
              <a:rPr lang="en-US" dirty="0" smtClean="0"/>
            </a:br>
            <a:r>
              <a:rPr lang="en-US" sz="2400" dirty="0" smtClean="0"/>
              <a:t> </a:t>
            </a:r>
            <a:r>
              <a:rPr lang="en-US" dirty="0" smtClean="0"/>
              <a:t/>
            </a:r>
            <a:br>
              <a:rPr lang="en-US" dirty="0" smtClean="0"/>
            </a:br>
            <a:r>
              <a:rPr lang="en-US" sz="3200" dirty="0" smtClean="0"/>
              <a:t>Cloud </a:t>
            </a:r>
            <a:r>
              <a:rPr lang="en-US" sz="3200" dirty="0" smtClean="0"/>
              <a:t>Imaging Model </a:t>
            </a:r>
            <a:r>
              <a:rPr lang="en-US" sz="3200" dirty="0" smtClean="0"/>
              <a:t>WG Plenary Report</a:t>
            </a:r>
            <a:endParaRPr lang="en-US" sz="3300" dirty="0"/>
          </a:p>
        </p:txBody>
      </p:sp>
      <p:sp>
        <p:nvSpPr>
          <p:cNvPr id="8" name="Slide Number Placeholder 3"/>
          <p:cNvSpPr>
            <a:spLocks noGrp="1"/>
          </p:cNvSpPr>
          <p:nvPr>
            <p:ph type="sldNum" sz="quarter" idx="10"/>
          </p:nvPr>
        </p:nvSpPr>
        <p:spPr/>
        <p:txBody>
          <a:bodyPr/>
          <a:lstStyle/>
          <a:p>
            <a:fld id="{6EA4EDC8-4D99-4908-9229-2EC682D93355}" type="slidenum">
              <a:rPr lang="en-US"/>
              <a:pPr/>
              <a:t>1</a:t>
            </a:fld>
            <a:endParaRPr lang="en-US" dirty="0"/>
          </a:p>
        </p:txBody>
      </p:sp>
      <p:sp>
        <p:nvSpPr>
          <p:cNvPr id="6145"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6146" name="Picture 2"/>
          <p:cNvPicPr>
            <a:picLocks noChangeArrowheads="1"/>
          </p:cNvPicPr>
          <p:nvPr/>
        </p:nvPicPr>
        <p:blipFill>
          <a:blip r:embed="rId3" cstate="print"/>
          <a:srcRect/>
          <a:stretch>
            <a:fillRect/>
          </a:stretch>
        </p:blipFill>
        <p:spPr bwMode="auto">
          <a:xfrm>
            <a:off x="7191375" y="325438"/>
            <a:ext cx="1619250" cy="760412"/>
          </a:xfrm>
          <a:prstGeom prst="rect">
            <a:avLst/>
          </a:prstGeom>
          <a:noFill/>
          <a:ln w="9525" cap="flat">
            <a:noFill/>
            <a:miter lim="800000"/>
            <a:headEnd/>
            <a:tailEnd/>
          </a:ln>
        </p:spPr>
      </p:pic>
      <p:sp>
        <p:nvSpPr>
          <p:cNvPr id="6148" name="Rectangle 4"/>
          <p:cNvSpPr>
            <a:spLocks/>
          </p:cNvSpPr>
          <p:nvPr/>
        </p:nvSpPr>
        <p:spPr bwMode="auto">
          <a:xfrm>
            <a:off x="533400" y="660400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2012The </a:t>
            </a:r>
            <a:r>
              <a:rPr lang="en-US" sz="1100" dirty="0">
                <a:solidFill>
                  <a:schemeClr val="tx1"/>
                </a:solidFill>
                <a:cs typeface="Arial" charset="0"/>
              </a:rPr>
              <a:t>Printer Working Group. All rights reserved.</a:t>
            </a:r>
          </a:p>
        </p:txBody>
      </p:sp>
      <p:sp>
        <p:nvSpPr>
          <p:cNvPr id="7" name="TextBox 6"/>
          <p:cNvSpPr txBox="1"/>
          <p:nvPr/>
        </p:nvSpPr>
        <p:spPr>
          <a:xfrm>
            <a:off x="457200" y="4114800"/>
            <a:ext cx="4114800" cy="1154162"/>
          </a:xfrm>
          <a:prstGeom prst="rect">
            <a:avLst/>
          </a:prstGeom>
          <a:noFill/>
        </p:spPr>
        <p:txBody>
          <a:bodyPr wrap="square" rtlCol="0">
            <a:spAutoFit/>
          </a:bodyPr>
          <a:lstStyle/>
          <a:p>
            <a:pPr lvl="0">
              <a:spcBef>
                <a:spcPts val="600"/>
              </a:spcBef>
              <a:buSzPct val="100000"/>
              <a:defRPr/>
            </a:pPr>
            <a:r>
              <a:rPr lang="en-US" sz="2400" kern="0" dirty="0">
                <a:solidFill>
                  <a:schemeClr val="tx1"/>
                </a:solidFill>
                <a:sym typeface="Verdana" charset="0"/>
              </a:rPr>
              <a:t>Dec  </a:t>
            </a:r>
            <a:r>
              <a:rPr lang="en-US" sz="2400" kern="0" dirty="0" smtClean="0">
                <a:solidFill>
                  <a:schemeClr val="tx1"/>
                </a:solidFill>
                <a:sym typeface="Verdana" charset="0"/>
              </a:rPr>
              <a:t>5 </a:t>
            </a:r>
            <a:r>
              <a:rPr lang="en-US" sz="2400" kern="0" dirty="0">
                <a:solidFill>
                  <a:schemeClr val="tx1"/>
                </a:solidFill>
                <a:sym typeface="Verdana" charset="0"/>
              </a:rPr>
              <a:t>, 2012</a:t>
            </a:r>
          </a:p>
          <a:p>
            <a:pPr lvl="0">
              <a:spcBef>
                <a:spcPts val="600"/>
              </a:spcBef>
              <a:buSzPct val="100000"/>
              <a:defRPr/>
            </a:pPr>
            <a:r>
              <a:rPr lang="en-US" sz="2400" dirty="0"/>
              <a:t>Samsung , Irvine CA </a:t>
            </a: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Officers &amp; Editors</a:t>
            </a:r>
            <a:endParaRPr lang="en-US" dirty="0"/>
          </a:p>
        </p:txBody>
      </p:sp>
      <p:sp>
        <p:nvSpPr>
          <p:cNvPr id="3" name="Content Placeholder 2"/>
          <p:cNvSpPr>
            <a:spLocks noGrp="1"/>
          </p:cNvSpPr>
          <p:nvPr>
            <p:ph idx="1"/>
          </p:nvPr>
        </p:nvSpPr>
        <p:spPr>
          <a:xfrm>
            <a:off x="457200" y="1066800"/>
            <a:ext cx="8458200" cy="5257800"/>
          </a:xfrm>
        </p:spPr>
        <p:txBody>
          <a:bodyPr/>
          <a:lstStyle/>
          <a:p>
            <a:r>
              <a:rPr lang="en-US" dirty="0" smtClean="0"/>
              <a:t>Chair: Ron Nevo (Samsung)</a:t>
            </a:r>
          </a:p>
          <a:p>
            <a:r>
              <a:rPr lang="en-US" dirty="0" smtClean="0"/>
              <a:t>Vice Chair: Bill Wagner (TIC)</a:t>
            </a:r>
          </a:p>
          <a:p>
            <a:r>
              <a:rPr lang="en-US" dirty="0" smtClean="0"/>
              <a:t>Secretary: Michael Sweet (Apple)</a:t>
            </a:r>
          </a:p>
          <a:p>
            <a:r>
              <a:rPr lang="en-US" dirty="0" smtClean="0"/>
              <a:t>Document Editor Volunteers:</a:t>
            </a:r>
          </a:p>
          <a:p>
            <a:pPr lvl="1"/>
            <a:r>
              <a:rPr lang="en-US" dirty="0" smtClean="0"/>
              <a:t>Cloud Imaging Model Working Group Activities</a:t>
            </a:r>
          </a:p>
          <a:p>
            <a:pPr lvl="2"/>
            <a:r>
              <a:rPr lang="en-US" sz="1600" dirty="0" smtClean="0"/>
              <a:t>Larry </a:t>
            </a:r>
            <a:r>
              <a:rPr lang="en-US" sz="1600" dirty="0" err="1" smtClean="0"/>
              <a:t>Upthegrove</a:t>
            </a:r>
            <a:r>
              <a:rPr lang="en-US" sz="1600" dirty="0" smtClean="0"/>
              <a:t>: Cloud Printing Requirements and Model</a:t>
            </a:r>
          </a:p>
          <a:p>
            <a:pPr lvl="2"/>
            <a:r>
              <a:rPr lang="en-US" sz="1600" dirty="0" smtClean="0"/>
              <a:t>Ron Nevo (Samsung): Cloud Printing Requirements and Model</a:t>
            </a:r>
          </a:p>
          <a:p>
            <a:pPr lvl="1"/>
            <a:r>
              <a:rPr lang="en-US" dirty="0" smtClean="0"/>
              <a:t>Related Semantic Model and IPP Working Group Activities</a:t>
            </a:r>
          </a:p>
          <a:p>
            <a:pPr lvl="2"/>
            <a:r>
              <a:rPr lang="en-US" sz="1600" dirty="0" smtClean="0"/>
              <a:t>Daniel  </a:t>
            </a:r>
            <a:r>
              <a:rPr lang="en-US" sz="1600" dirty="0" err="1" smtClean="0"/>
              <a:t>Manchala</a:t>
            </a:r>
            <a:r>
              <a:rPr lang="en-US" sz="1600" dirty="0" smtClean="0"/>
              <a:t> (Xerox): Cloud Printing Model Web Services Binding</a:t>
            </a:r>
          </a:p>
          <a:p>
            <a:pPr lvl="2"/>
            <a:r>
              <a:rPr lang="en-US" sz="1600" dirty="0" smtClean="0"/>
              <a:t>Ron Nevo (Samsung): Job Ticket Mapping – Overall Editor</a:t>
            </a:r>
          </a:p>
          <a:p>
            <a:pPr lvl="2"/>
            <a:r>
              <a:rPr lang="en-US" sz="1600" dirty="0" smtClean="0"/>
              <a:t>Michael Sweet (Apple): </a:t>
            </a:r>
            <a:r>
              <a:rPr lang="en-US" sz="1600" dirty="0" err="1" smtClean="0"/>
              <a:t>JobTicket</a:t>
            </a:r>
            <a:r>
              <a:rPr lang="en-US" sz="1600" dirty="0" smtClean="0"/>
              <a:t> Mapping (PPD), Cloud Imaging Model IPP Binding </a:t>
            </a:r>
          </a:p>
          <a:p>
            <a:pPr lvl="2"/>
            <a:r>
              <a:rPr lang="en-US" sz="1600" dirty="0" smtClean="0"/>
              <a:t>Ira McDonald (High North):Job Ticket Mapping (JDF), Cloud Imaging Model IPP Binding</a:t>
            </a:r>
          </a:p>
          <a:p>
            <a:pPr lvl="2"/>
            <a:r>
              <a:rPr lang="en-US" sz="1600" dirty="0" smtClean="0"/>
              <a:t>Justin Hutchins (Microsoft): Job Ticket Mapping (MSPS)</a:t>
            </a:r>
          </a:p>
          <a:p>
            <a:pPr lvl="2"/>
            <a:r>
              <a:rPr lang="en-US" sz="1600" dirty="0" smtClean="0"/>
              <a:t>Paul </a:t>
            </a:r>
            <a:r>
              <a:rPr lang="en-US" sz="1600" dirty="0" err="1" smtClean="0"/>
              <a:t>Tykodi</a:t>
            </a:r>
            <a:r>
              <a:rPr lang="en-US" sz="1600" dirty="0" smtClean="0"/>
              <a:t> (TCS): Job Ticket Mapping (MSPS)</a:t>
            </a:r>
          </a:p>
          <a:p>
            <a:pPr lvl="1"/>
            <a:endParaRPr lang="en-US" dirty="0"/>
          </a:p>
        </p:txBody>
      </p:sp>
      <p:sp>
        <p:nvSpPr>
          <p:cNvPr id="4" name="Slide Number Placeholder 3"/>
          <p:cNvSpPr>
            <a:spLocks noGrp="1"/>
          </p:cNvSpPr>
          <p:nvPr>
            <p:ph type="sldNum" sz="quarter" idx="10"/>
          </p:nvPr>
        </p:nvSpPr>
        <p:spPr/>
        <p:txBody>
          <a:bodyPr/>
          <a:lstStyle/>
          <a:p>
            <a:fld id="{0FA2C942-65BD-4899-9DFE-4E55C3FD2DD9}"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Purpose</a:t>
            </a:r>
            <a:endParaRPr lang="en-US" dirty="0"/>
          </a:p>
        </p:txBody>
      </p:sp>
      <p:sp>
        <p:nvSpPr>
          <p:cNvPr id="3" name="Content Placeholder 2"/>
          <p:cNvSpPr>
            <a:spLocks noGrp="1"/>
          </p:cNvSpPr>
          <p:nvPr>
            <p:ph sz="half" idx="1"/>
          </p:nvPr>
        </p:nvSpPr>
        <p:spPr>
          <a:xfrm>
            <a:off x="457200" y="1066800"/>
            <a:ext cx="8229600" cy="5257800"/>
          </a:xfrm>
        </p:spPr>
        <p:txBody>
          <a:bodyPr/>
          <a:lstStyle/>
          <a:p>
            <a:r>
              <a:rPr lang="en-US" sz="1600" dirty="0" smtClean="0"/>
              <a:t>Cloud-based applications and solutions are increasingly common, and Cloud-based printing, scanning, and facsimile (collectively called "Cloud Imaging") are emerging in several different forms. Adopting standard protocols and schemas now will help interoperability, speed adoption, and address privacy and security issues involved in Cloud Imaging.</a:t>
            </a:r>
          </a:p>
          <a:p>
            <a:r>
              <a:rPr lang="en-US" sz="1600" dirty="0" smtClean="0"/>
              <a:t>A basic functional model was developed at previous Cloud Printing BOF sessions. This model revealed several new requirements beyond the existing PWG Semantic Model including new operations to be initiated on behalf of the imaging device to communicate with the Cloud Imaging Service.  In addition, there are requirements for device registration, enumeration/selection, use of late transforms to preserve fidelity, additional notification events, strict privacy and security policies, and reliable logging.</a:t>
            </a:r>
          </a:p>
          <a:p>
            <a:r>
              <a:rPr lang="en-US" sz="1600" dirty="0" smtClean="0"/>
              <a:t>The goal of the Cloud Imaging project is to develop the following new documents to support Cloud-based printing and multifunction imaging using the PWG Semantic Model:</a:t>
            </a:r>
          </a:p>
          <a:p>
            <a:pPr lvl="1"/>
            <a:r>
              <a:rPr lang="en-US" sz="1400" dirty="0" smtClean="0"/>
              <a:t>(a) Cloud Printing Requirements and Model (CLOUDMODEL - wd-cloudmodel10-yyyymmdd) – defining the reference model, terminology, and requirements for Cloud Printing.</a:t>
            </a:r>
          </a:p>
          <a:p>
            <a:pPr lvl="1"/>
            <a:r>
              <a:rPr lang="en-US" sz="1400" dirty="0" smtClean="0"/>
              <a:t>(b) Cloud Imaging Requirements and Model, extending the reference model, terminology, and requirements established for Cloud Printing to Cloud Imaging.</a:t>
            </a:r>
          </a:p>
          <a:p>
            <a:pPr lvl="1"/>
            <a:endParaRPr lang="en-US" sz="1200" dirty="0" smtClean="0"/>
          </a:p>
          <a:p>
            <a:endParaRPr lang="en-US" sz="12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3</a:t>
            </a:fld>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Purpose</a:t>
            </a:r>
            <a:endParaRPr lang="en-US" dirty="0"/>
          </a:p>
        </p:txBody>
      </p:sp>
      <p:sp>
        <p:nvSpPr>
          <p:cNvPr id="3" name="Content Placeholder 2"/>
          <p:cNvSpPr>
            <a:spLocks noGrp="1"/>
          </p:cNvSpPr>
          <p:nvPr>
            <p:ph sz="half" idx="1"/>
          </p:nvPr>
        </p:nvSpPr>
        <p:spPr>
          <a:xfrm>
            <a:off x="457200" y="1066800"/>
            <a:ext cx="8229600" cy="5257800"/>
          </a:xfrm>
        </p:spPr>
        <p:txBody>
          <a:bodyPr/>
          <a:lstStyle/>
          <a:p>
            <a:r>
              <a:rPr lang="en-US" sz="1600" dirty="0" smtClean="0"/>
              <a:t>In developing this model, it was recognized that Cloud Imaging will operate in a rich Cloud environment, largely  determined by others. Therefore, although the Requirements and Model specification will outline the requirements for imaging device registration, enumeration/selection, strict privacy and security policies, and reliable logging, it will not specifically model these aspects.</a:t>
            </a:r>
          </a:p>
          <a:p>
            <a:r>
              <a:rPr lang="en-US" sz="1600" dirty="0" smtClean="0"/>
              <a:t>In addition, to facilitate the correlation between PWG Semantic Model elements and other models that may be used in Cloud Imaging, it was determined that a mapping between the PWG Semantic Model elements and other imaging job ticket and job handling mechanisms would be useful. Two sets of mapping were identified.</a:t>
            </a:r>
          </a:p>
          <a:p>
            <a:pPr lvl="1"/>
            <a:r>
              <a:rPr lang="en-US" sz="1200" dirty="0" smtClean="0"/>
              <a:t>(</a:t>
            </a:r>
            <a:r>
              <a:rPr lang="en-US" sz="1400" dirty="0" smtClean="0"/>
              <a:t>1) Mapping of MSPS, PPD, and JDF to/from PWG Print Job Ticket and PWG Print Service  define a PWG Candidate Standard document that includes  a recommended mapping of PWG Print Job Ticket and PWG Print Service (capabilities and selected description and status elements) [PJT] to and from elements in the Microsoft Print Schema Specification [MSPS], Adobe Postscript  Printer Description [PPD], and CIP4 Job Definition Format [JDF];</a:t>
            </a:r>
          </a:p>
          <a:p>
            <a:pPr lvl="1"/>
            <a:r>
              <a:rPr lang="en-US" sz="1400" dirty="0" smtClean="0"/>
              <a:t>2)  Mapping of IPDS, MODCA and CIM to/from PWG Print Job Ticket and PWG Print Service </a:t>
            </a:r>
          </a:p>
          <a:p>
            <a:r>
              <a:rPr lang="en-US" sz="1600" dirty="0" smtClean="0"/>
              <a:t>However, because such mappings were of more general use than just Cloud Imaging, the effort to document them was transferred to the Semantic Model Working Group.</a:t>
            </a:r>
            <a:endParaRPr lang="en-US" sz="16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4</a:t>
            </a:fld>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sz="half" idx="1"/>
          </p:nvPr>
        </p:nvSpPr>
        <p:spPr>
          <a:xfrm>
            <a:off x="381000" y="1143000"/>
            <a:ext cx="8610600" cy="5257800"/>
          </a:xfrm>
        </p:spPr>
        <p:txBody>
          <a:bodyPr/>
          <a:lstStyle/>
          <a:p>
            <a:r>
              <a:rPr lang="en-US" sz="2000" dirty="0" smtClean="0"/>
              <a:t>Charter</a:t>
            </a:r>
          </a:p>
          <a:p>
            <a:pPr lvl="1"/>
            <a:r>
              <a:rPr lang="en-US" sz="1600" dirty="0" smtClean="0"/>
              <a:t>Latest charter was approved by PWG Steering Committee in October</a:t>
            </a:r>
          </a:p>
          <a:p>
            <a:pPr lvl="1">
              <a:buNone/>
            </a:pPr>
            <a:r>
              <a:rPr lang="en-US" sz="1600" dirty="0" smtClean="0"/>
              <a:t>(ftp://ftp.pwg.org/pub/pwg/cloud/charter/ch-cloud-charter-20121030.pdf)</a:t>
            </a:r>
          </a:p>
          <a:p>
            <a:r>
              <a:rPr lang="en-US" sz="2000" dirty="0" smtClean="0"/>
              <a:t>Cloud Printing Model Specification </a:t>
            </a:r>
          </a:p>
          <a:p>
            <a:pPr lvl="1"/>
            <a:r>
              <a:rPr lang="en-US" sz="1600" dirty="0" smtClean="0"/>
              <a:t>Primary current work effort</a:t>
            </a:r>
          </a:p>
          <a:p>
            <a:pPr lvl="1"/>
            <a:r>
              <a:rPr lang="en-US" sz="1600" dirty="0" smtClean="0"/>
              <a:t>Current Draft at </a:t>
            </a:r>
            <a:r>
              <a:rPr lang="en-US" sz="1600" u="sng" dirty="0" smtClean="0">
                <a:hlinkClick r:id="rId3"/>
              </a:rPr>
              <a:t>ftp://ftp.pwg.org/pub/pwg/cloud/wd/wd-cloudmodel10-20121126.pdf</a:t>
            </a:r>
            <a:endParaRPr lang="en-US" sz="1400" u="sng" dirty="0" smtClean="0"/>
          </a:p>
          <a:p>
            <a:pPr lvl="1"/>
            <a:r>
              <a:rPr lang="en-US" sz="1600" dirty="0" smtClean="0"/>
              <a:t>Document simplified by decisions that:</a:t>
            </a:r>
          </a:p>
          <a:p>
            <a:pPr lvl="2"/>
            <a:r>
              <a:rPr lang="en-US" sz="1400" dirty="0" smtClean="0"/>
              <a:t>Print Job Requesters interaction with Cloud Print Server identical to that with standard network Print Server as defined in Semantic Model</a:t>
            </a:r>
          </a:p>
          <a:p>
            <a:pPr lvl="2"/>
            <a:r>
              <a:rPr lang="en-US" sz="1400" dirty="0" smtClean="0"/>
              <a:t>Detailed design consideration of elements within the Cloud are out of scope</a:t>
            </a:r>
          </a:p>
          <a:p>
            <a:r>
              <a:rPr lang="en-US" sz="2000" dirty="0" smtClean="0"/>
              <a:t>Mapping Activity – Transferred to SM WG.</a:t>
            </a:r>
          </a:p>
          <a:p>
            <a:pPr>
              <a:buNone/>
            </a:pPr>
            <a:endParaRPr lang="en-US" sz="20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5</a:t>
            </a:fld>
            <a:endParaRPr lang="en-US" dirty="0"/>
          </a:p>
        </p:txBody>
      </p:sp>
    </p:spTree>
    <p:extLst>
      <p:ext uri="{BB962C8B-B14F-4D97-AF65-F5344CB8AC3E}">
        <p14:creationId xmlns:p14="http://schemas.microsoft.com/office/powerpoint/2010/main" xmlns="" val="376962093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81000" y="1219200"/>
            <a:ext cx="8661400" cy="5257800"/>
          </a:xfrm>
        </p:spPr>
        <p:txBody>
          <a:bodyPr/>
          <a:lstStyle/>
          <a:p>
            <a:r>
              <a:rPr lang="en-US" dirty="0" smtClean="0"/>
              <a:t>Cloud Printing Model and Requirements</a:t>
            </a:r>
          </a:p>
          <a:p>
            <a:pPr lvl="1"/>
            <a:r>
              <a:rPr lang="en-US" dirty="0" smtClean="0"/>
              <a:t>Editor: Larry</a:t>
            </a:r>
          </a:p>
          <a:p>
            <a:pPr lvl="1"/>
            <a:r>
              <a:rPr lang="en-US" dirty="0" smtClean="0"/>
              <a:t>Additional Contributors: ?</a:t>
            </a:r>
          </a:p>
          <a:p>
            <a:pPr lvl="1"/>
            <a:r>
              <a:rPr lang="en-US" dirty="0" smtClean="0"/>
              <a:t>Schedule:   </a:t>
            </a:r>
            <a:r>
              <a:rPr lang="en-US" sz="1600" dirty="0" smtClean="0"/>
              <a:t>PWG Last Call of Cloud Print Requirements and Model – Q2, 2013</a:t>
            </a:r>
            <a:endParaRPr lang="en-US" dirty="0" smtClean="0"/>
          </a:p>
          <a:p>
            <a:r>
              <a:rPr lang="en-US" dirty="0" smtClean="0"/>
              <a:t>Cloud Multifunction Model and Requirements</a:t>
            </a:r>
          </a:p>
          <a:p>
            <a:pPr lvl="1"/>
            <a:r>
              <a:rPr lang="en-US" dirty="0" smtClean="0"/>
              <a:t>Editor: ?</a:t>
            </a:r>
          </a:p>
          <a:p>
            <a:pPr lvl="1"/>
            <a:r>
              <a:rPr lang="en-US" dirty="0" smtClean="0"/>
              <a:t>Contributors: ?</a:t>
            </a:r>
          </a:p>
          <a:p>
            <a:pPr lvl="1"/>
            <a:r>
              <a:rPr lang="en-US" dirty="0" smtClean="0"/>
              <a:t>Schedule: ? </a:t>
            </a:r>
          </a:p>
          <a:p>
            <a:pPr lvl="2"/>
            <a:r>
              <a:rPr lang="en-US" sz="1600" dirty="0" smtClean="0"/>
              <a:t>Initial working draft Q2, 2013</a:t>
            </a:r>
          </a:p>
          <a:p>
            <a:pPr lvl="2"/>
            <a:r>
              <a:rPr lang="en-US" sz="1600" dirty="0" smtClean="0"/>
              <a:t> PWG Last Call of Cloud MFD Requirements and Model – Q3, 2013</a:t>
            </a:r>
          </a:p>
          <a:p>
            <a:r>
              <a:rPr lang="en-US" dirty="0" smtClean="0"/>
              <a:t>Support of Mapping and Binding Efforts in Other WG</a:t>
            </a:r>
          </a:p>
          <a:p>
            <a:pPr lvl="1"/>
            <a:r>
              <a:rPr lang="en-US" dirty="0" smtClean="0"/>
              <a:t>Mapping V1 and V2 in Semantic Model WG</a:t>
            </a:r>
          </a:p>
          <a:p>
            <a:pPr lvl="1"/>
            <a:r>
              <a:rPr lang="en-US" dirty="0" smtClean="0"/>
              <a:t>Web Services Binding in Semantic Model WG</a:t>
            </a:r>
          </a:p>
          <a:p>
            <a:pPr lvl="1"/>
            <a:r>
              <a:rPr lang="en-US" dirty="0" smtClean="0"/>
              <a:t>IPP Binding in IPP WG</a:t>
            </a:r>
          </a:p>
        </p:txBody>
      </p:sp>
      <p:sp>
        <p:nvSpPr>
          <p:cNvPr id="4" name="Slide Number Placeholder 3"/>
          <p:cNvSpPr>
            <a:spLocks noGrp="1"/>
          </p:cNvSpPr>
          <p:nvPr>
            <p:ph type="sldNum" sz="quarter" idx="10"/>
          </p:nvPr>
        </p:nvSpPr>
        <p:spPr/>
        <p:txBody>
          <a:bodyPr/>
          <a:lstStyle/>
          <a:p>
            <a:fld id="{0FA2C942-65BD-4899-9DFE-4E55C3FD2DD9}" type="slidenum">
              <a:rPr lang="en-US" smtClean="0"/>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38"/>
            <a:ext cx="6477000" cy="1016000"/>
          </a:xfrm>
        </p:spPr>
        <p:txBody>
          <a:bodyPr/>
          <a:lstStyle/>
          <a:p>
            <a:r>
              <a:rPr lang="en-US" dirty="0" smtClean="0"/>
              <a:t>Cloud Imaging WG Participation</a:t>
            </a:r>
            <a:endParaRPr lang="en-US" dirty="0"/>
          </a:p>
        </p:txBody>
      </p:sp>
      <p:sp>
        <p:nvSpPr>
          <p:cNvPr id="3" name="Content Placeholder 2"/>
          <p:cNvSpPr>
            <a:spLocks noGrp="1"/>
          </p:cNvSpPr>
          <p:nvPr>
            <p:ph idx="1"/>
          </p:nvPr>
        </p:nvSpPr>
        <p:spPr>
          <a:xfrm>
            <a:off x="228600" y="1371600"/>
            <a:ext cx="8686800" cy="5257800"/>
          </a:xfrm>
        </p:spPr>
        <p:txBody>
          <a:bodyPr/>
          <a:lstStyle/>
          <a:p>
            <a:r>
              <a:rPr lang="en-US" sz="2400" dirty="0" smtClean="0"/>
              <a:t>We welcome participation from all interested parties</a:t>
            </a:r>
          </a:p>
          <a:p>
            <a:r>
              <a:rPr lang="en-US" sz="2400" dirty="0" smtClean="0"/>
              <a:t>Cloud Imaging Working Group Web page</a:t>
            </a:r>
          </a:p>
          <a:p>
            <a:pPr lvl="1"/>
            <a:r>
              <a:rPr lang="en-US" sz="2000" dirty="0" smtClean="0"/>
              <a:t> http://www.pwg.org/cloud/index.html</a:t>
            </a:r>
          </a:p>
          <a:p>
            <a:r>
              <a:rPr lang="en-US" sz="2400" dirty="0" smtClean="0"/>
              <a:t>Cloud Imaging Working Group Wiki</a:t>
            </a:r>
          </a:p>
          <a:p>
            <a:pPr lvl="1"/>
            <a:r>
              <a:rPr lang="en-US" sz="2000" dirty="0" smtClean="0"/>
              <a:t> http://pwg-wiki.wikispaces.com/Cloud+Imaging</a:t>
            </a:r>
          </a:p>
          <a:p>
            <a:r>
              <a:rPr lang="en-US" sz="2400" dirty="0" smtClean="0"/>
              <a:t>Subscribe to the Cloud mailing list</a:t>
            </a:r>
          </a:p>
          <a:p>
            <a:pPr lvl="1"/>
            <a:r>
              <a:rPr lang="en-US" sz="2000" dirty="0" smtClean="0"/>
              <a:t>https://www.pwg.org/mailman/listinfo/cloud</a:t>
            </a:r>
          </a:p>
          <a:p>
            <a:pPr lvl="1"/>
            <a:r>
              <a:rPr lang="en-US" sz="2000" dirty="0" smtClean="0"/>
              <a:t>cloud@pwg.org</a:t>
            </a:r>
          </a:p>
          <a:p>
            <a:r>
              <a:rPr lang="en-US" sz="2400" dirty="0" smtClean="0"/>
              <a:t>Cloud Imaging WG holds bi-weekly phone conferences announced on the Cloud mailing list</a:t>
            </a:r>
          </a:p>
          <a:p>
            <a:pPr lvl="1"/>
            <a:r>
              <a:rPr lang="en-US" sz="2000" dirty="0" smtClean="0"/>
              <a:t> Next conference call is Jan 7, 2013 at 3 pm (EST)</a:t>
            </a:r>
          </a:p>
          <a:p>
            <a:pPr lvl="1"/>
            <a:r>
              <a:rPr lang="en-US" sz="2000" dirty="0" smtClean="0"/>
              <a:t>Conferences on opposite weeks of IPP WG calls</a:t>
            </a:r>
            <a:endParaRPr lang="en-US" sz="2000" dirty="0"/>
          </a:p>
        </p:txBody>
      </p:sp>
      <p:sp>
        <p:nvSpPr>
          <p:cNvPr id="4" name="Slide Number Placeholder 3"/>
          <p:cNvSpPr>
            <a:spLocks noGrp="1"/>
          </p:cNvSpPr>
          <p:nvPr>
            <p:ph type="sldNum" sz="quarter" idx="10"/>
          </p:nvPr>
        </p:nvSpPr>
        <p:spPr/>
        <p:txBody>
          <a:bodyPr/>
          <a:lstStyle/>
          <a:p>
            <a:fld id="{0FA2C942-65BD-4899-9DFE-4E55C3FD2DD9}" type="slidenum">
              <a:rPr lang="en-US" smtClean="0"/>
              <a:pPr/>
              <a:t>7</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WIMS April Meeting">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WIMS April Meeting</Template>
  <TotalTime>4990</TotalTime>
  <Pages>0</Pages>
  <Words>878</Words>
  <Characters>0</Characters>
  <Application>Microsoft Office PowerPoint</Application>
  <PresentationFormat>On-screen Show (4:3)</PresentationFormat>
  <Lines>0</Lines>
  <Paragraphs>83</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WIMS April Meeting</vt:lpstr>
      <vt:lpstr>2-Column Slide</vt:lpstr>
      <vt:lpstr>    Cloud Imaging Model WG Plenary Report</vt:lpstr>
      <vt:lpstr>Officers &amp; Editors</vt:lpstr>
      <vt:lpstr>Background and Purpose</vt:lpstr>
      <vt:lpstr>Background and Purpose</vt:lpstr>
      <vt:lpstr>Status</vt:lpstr>
      <vt:lpstr>Next Steps</vt:lpstr>
      <vt:lpstr>Cloud Imaging WG Participation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Workgroup for  Imaging Management Solutions (WIMS/PMP)</dc:title>
  <dc:creator>WAM</dc:creator>
  <cp:lastModifiedBy>wam</cp:lastModifiedBy>
  <cp:revision>137</cp:revision>
  <dcterms:created xsi:type="dcterms:W3CDTF">2011-03-28T13:24:21Z</dcterms:created>
  <dcterms:modified xsi:type="dcterms:W3CDTF">2012-11-27T03:53:04Z</dcterms:modified>
</cp:coreProperties>
</file>