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  <p:sldMasterId id="2147483649" r:id="rId2"/>
    <p:sldMasterId id="2147483651" r:id="rId3"/>
    <p:sldMasterId id="2147483652" r:id="rId4"/>
  </p:sldMasterIdLst>
  <p:notesMasterIdLst>
    <p:notesMasterId r:id="rId9"/>
  </p:notesMasterIdLst>
  <p:sldIdLst>
    <p:sldId id="363" r:id="rId5"/>
    <p:sldId id="331" r:id="rId6"/>
    <p:sldId id="332" r:id="rId7"/>
    <p:sldId id="3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0552" autoAdjust="0"/>
  </p:normalViewPr>
  <p:slideViewPr>
    <p:cSldViewPr>
      <p:cViewPr varScale="1">
        <p:scale>
          <a:sx n="77" d="100"/>
          <a:sy n="7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1ACF-565A-4807-9905-49303F3ED2EE}" type="datetimeFigureOut">
              <a:rPr lang="en-US" smtClean="0"/>
              <a:pPr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8924-4669-4AF8-A6BC-3D0D137EFF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163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F8924-4669-4AF8-A6BC-3D0D137EFF9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1EEE1F-98FE-4731-ACC5-A6488B093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2234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15893A-B562-4466-817A-9C38CBA474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14780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24E44-A043-4A76-A577-4054295A96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743572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F58C2D-1750-4BBC-B4B0-230B022409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4974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8F9459-5E74-4771-A1D5-8F523A8CE1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80477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923A2-CDE0-4087-88CA-685E8789AF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98519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953DB8-4A2B-4093-983E-671CD7B64B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812976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01A86A-D7A5-4FEF-9E59-801D8CF36BE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65091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F1247B-8A19-45E7-B7ED-FDE5072BC2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737393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11558D-76A8-4126-8ECF-4258973621A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3323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E47A2F-625A-44DC-ADFB-1878E81600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74200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895A0F-3D98-4B99-BBE8-255B0D9953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799803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73715-14A6-45BC-B6B9-252414C54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38898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05A93-69DC-4CC5-B18C-58EE405E09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30112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EBCF1A-AAB6-4D0B-8380-099786166D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4778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7A2ACD-A881-482D-A2A5-078019A06F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954870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FB6550-304A-44AA-92E1-CAFD2EB5CE9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343243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45363E-DD53-4291-BFE2-4310727548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287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404E86-4886-4110-995C-DBB481223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724396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EACBF-2CD3-452A-AD42-889032837A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56725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3A44E-E417-40B6-B14A-69C246E34E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91567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8"/>
            <a:ext cx="2057400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6019800" cy="6080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B8DEE-B509-4931-A9B1-8503B1196D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0278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896854-DB50-4462-9CF4-0564C8F2FC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46586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270F6A-7D10-4FBC-A053-8746D8D9F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94333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BF3548-8C33-4C74-AF5B-954C6FD847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75969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469896-08A2-4CCA-A167-0E159E0936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52226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12059A-74EA-4EE1-A012-10A61F2843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78551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F46F15-95BA-4A0B-8B42-A39B4D857E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69287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A174E-E2A9-43BC-A786-CDB1443B52B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92274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53A46-70E2-4C40-8284-1EB8170508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04779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A0F0E9-D543-498E-97C7-028FBB3EC6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70314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603C2-24A4-4DF5-90B9-317C3EE4EE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9772230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6038"/>
            <a:ext cx="20320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8"/>
            <a:ext cx="59436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E4BBF4-2EF6-462E-A46B-81B94E0184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221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041D-9AFD-4EB5-809B-DC23E382F015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EE04-FDF7-463F-AA0C-9AD582752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25EA2B-647C-4636-AE20-5008662944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09CC97-5078-4EA7-856A-67806562DDC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127000" y="6661150"/>
            <a:ext cx="4445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rgbClr val="FFFFFF"/>
                </a:solidFill>
                <a:cs typeface="Arial" charset="0"/>
              </a:rPr>
              <a:t>Copyright © 2013 The Printer Working Group. All rights reserved.</a:t>
            </a:r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5F3D319-6B6D-469E-A9AC-D3E32B9C723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charset="0"/>
              </a:rPr>
              <a:t>Second level</a:t>
            </a:r>
          </a:p>
          <a:p>
            <a:pPr lvl="2"/>
            <a:r>
              <a:rPr lang="en-US" smtClean="0">
                <a:sym typeface="Verdana" charset="0"/>
              </a:rPr>
              <a:t>Third level</a:t>
            </a:r>
          </a:p>
          <a:p>
            <a:pPr lvl="3"/>
            <a:r>
              <a:rPr lang="en-US" smtClean="0">
                <a:sym typeface="Verdana" charset="0"/>
              </a:rPr>
              <a:t>Fourth level</a:t>
            </a:r>
          </a:p>
          <a:p>
            <a:pPr lvl="4"/>
            <a:r>
              <a:rPr lang="en-US" smtClean="0">
                <a:sym typeface="Verdan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ftp://ftp.pwg.org/pub/pwg/cloud/wd/lcrc-cloudimagingmodel10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loud@pwg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8FB3-9357-41B6-841F-923DA88E942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0" y="6553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 The Printer Working Group. All rights reserved. The IPP Everywhere and PWG logos are trademarks of The Printer Working Group</a:t>
            </a:r>
            <a:r>
              <a:rPr lang="en-US" sz="1000" dirty="0" smtClean="0">
                <a:solidFill>
                  <a:schemeClr val="bg1"/>
                </a:solidFill>
                <a:cs typeface="Arial" charset="0"/>
              </a:rPr>
              <a:t>    </a:t>
            </a:r>
            <a:endParaRPr lang="en-US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19100" y="2565400"/>
            <a:ext cx="5911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40" bIns="0">
            <a:spAutoFit/>
          </a:bodyPr>
          <a:lstStyle/>
          <a:p>
            <a:pPr marL="39688"/>
            <a:r>
              <a:rPr lang="en-US" sz="3600" dirty="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905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endParaRPr lang="en-US" dirty="0" smtClean="0"/>
          </a:p>
          <a:p>
            <a:pPr lvl="0">
              <a:buSzPct val="100000"/>
              <a:defRPr/>
            </a:pPr>
            <a:r>
              <a:rPr lang="en-US" smtClean="0"/>
              <a:t>April 28,2015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PWG F2F Plenary </a:t>
            </a:r>
            <a:r>
              <a:rPr lang="en-US" dirty="0" smtClean="0"/>
              <a:t>Meeting</a:t>
            </a:r>
            <a:r>
              <a:rPr lang="en-US" dirty="0" smtClean="0"/>
              <a:t>   </a:t>
            </a:r>
            <a:endParaRPr lang="en-US" dirty="0"/>
          </a:p>
          <a:p>
            <a:pPr lvl="0">
              <a:buSzPct val="100000"/>
              <a:defRPr/>
            </a:pPr>
            <a:r>
              <a:rPr lang="en-US" dirty="0" smtClean="0"/>
              <a:t>Sunnyvale, CA (hosted by Apple)</a:t>
            </a:r>
            <a:endParaRPr lang="en-US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63CCBAE5-9645-45B6-B5FD-F6C129332B43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819400"/>
            <a:ext cx="8839200" cy="1447800"/>
          </a:xfrm>
          <a:ln/>
        </p:spPr>
        <p:txBody>
          <a:bodyPr rIns="132080"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Cloud Imaging Model Workgroup 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2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B031-1201-44C8-8F56-F009667430F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Officers and Contributors</a:t>
            </a:r>
            <a:endParaRPr 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517C623-58B0-4D5D-8B4A-16127E5567D5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/>
          <a:lstStyle/>
          <a:p>
            <a:r>
              <a:rPr lang="en-US" sz="2400" dirty="0" smtClean="0"/>
              <a:t>Chair: Ron Nevo (Samsung)</a:t>
            </a:r>
          </a:p>
          <a:p>
            <a:r>
              <a:rPr lang="en-US" sz="2400" dirty="0" smtClean="0"/>
              <a:t>Vice Chair: Bill Wagner (TIC)</a:t>
            </a:r>
          </a:p>
          <a:p>
            <a:r>
              <a:rPr lang="en-US" sz="2400" dirty="0" smtClean="0"/>
              <a:t>Secretary: Michael Sweet (Apple)</a:t>
            </a:r>
          </a:p>
          <a:p>
            <a:r>
              <a:rPr lang="en-US" sz="2400" dirty="0" smtClean="0"/>
              <a:t>Document Editors</a:t>
            </a:r>
          </a:p>
          <a:p>
            <a:pPr lvl="1"/>
            <a:r>
              <a:rPr lang="en-US" sz="2000" dirty="0" smtClean="0"/>
              <a:t>Bill Wagner (TIC): Editor</a:t>
            </a:r>
          </a:p>
          <a:p>
            <a:pPr lvl="1"/>
            <a:r>
              <a:rPr lang="en-US" sz="2000" dirty="0" smtClean="0"/>
              <a:t>Ron Nevo (Samsung): Editor</a:t>
            </a: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9B031-1201-44C8-8F56-F009667430F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43800" cy="1016000"/>
          </a:xfrm>
          <a:ln/>
        </p:spPr>
        <p:txBody>
          <a:bodyPr rIns="132080"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B517C623-58B0-4D5D-8B4A-16127E5567D5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257800"/>
          </a:xfrm>
        </p:spPr>
        <p:txBody>
          <a:bodyPr/>
          <a:lstStyle/>
          <a:p>
            <a:r>
              <a:rPr lang="en-US" sz="2000" dirty="0" smtClean="0"/>
              <a:t>The Cloud Imaging Requirements and Model specification has completed  PWG Last Call. Last Call comments and resolution are at:</a:t>
            </a:r>
            <a:br>
              <a:rPr lang="en-US" sz="2000" dirty="0" smtClean="0"/>
            </a:br>
            <a:r>
              <a:rPr lang="en-US" sz="2000" u="sng" kern="1200" dirty="0" smtClean="0">
                <a:hlinkClick r:id="rId4"/>
              </a:rPr>
              <a:t>ftp://ftp.pwg.org/pub/pwg/cloud/wd/lcrc-cloudimagingmodel10.docx</a:t>
            </a:r>
            <a:endParaRPr lang="en-US" sz="2000" dirty="0" smtClean="0"/>
          </a:p>
          <a:p>
            <a:pPr lvl="1"/>
            <a:r>
              <a:rPr lang="en-US" sz="1600" dirty="0" smtClean="0"/>
              <a:t>There were 11 responses.</a:t>
            </a:r>
          </a:p>
          <a:p>
            <a:pPr lvl="1"/>
            <a:r>
              <a:rPr lang="en-US" sz="1600" dirty="0" smtClean="0"/>
              <a:t>There was a total of 26 comments in two of the responses </a:t>
            </a:r>
          </a:p>
          <a:p>
            <a:pPr lvl="1"/>
            <a:r>
              <a:rPr lang="en-US" sz="1600" dirty="0" smtClean="0"/>
              <a:t>Almost all responses were editorial</a:t>
            </a:r>
          </a:p>
          <a:p>
            <a:pPr lvl="1"/>
            <a:r>
              <a:rPr lang="en-US" sz="1600" dirty="0" smtClean="0"/>
              <a:t>Comment on Internationalization was resolved by including what is evolving as PWG standard statement.</a:t>
            </a:r>
          </a:p>
          <a:p>
            <a:pPr lvl="1"/>
            <a:r>
              <a:rPr lang="en-US" sz="1600" dirty="0" smtClean="0"/>
              <a:t>I also made some editorial changes while addressing Last Call comments.</a:t>
            </a:r>
          </a:p>
          <a:p>
            <a:r>
              <a:rPr lang="en-US" sz="2000" dirty="0" smtClean="0"/>
              <a:t>It is intended to put the current specification to vote, in conjunction with IPP INFRA, in the immediate future.</a:t>
            </a:r>
          </a:p>
          <a:p>
            <a:pPr lvl="1"/>
            <a:r>
              <a:rPr lang="en-US" sz="1600" dirty="0" smtClean="0"/>
              <a:t>Please vote!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</a:t>
            </a:r>
            <a:r>
              <a:rPr lang="en-US" sz="1000" smtClean="0">
                <a:solidFill>
                  <a:schemeClr val="bg1"/>
                </a:solidFill>
              </a:rPr>
              <a:t>© 2015 </a:t>
            </a:r>
            <a:r>
              <a:rPr lang="en-US" sz="1000" dirty="0" smtClean="0">
                <a:solidFill>
                  <a:schemeClr val="bg1"/>
                </a:solidFill>
              </a:rPr>
              <a:t>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99EF4-9FA6-4A96-8C43-85B130A883B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127000"/>
            <a:ext cx="8509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4B5AA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467600" cy="1016000"/>
          </a:xfrm>
          <a:ln/>
        </p:spPr>
        <p:txBody>
          <a:bodyPr rIns="132080"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88400" y="6661150"/>
            <a:ext cx="166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Arial" charset="0"/>
              </a:defRPr>
            </a:lvl2pPr>
            <a:lvl3pPr>
              <a:defRPr sz="1200">
                <a:solidFill>
                  <a:schemeClr val="tx1"/>
                </a:solidFill>
                <a:latin typeface="Arial" charset="0"/>
              </a:defRPr>
            </a:lvl3pPr>
            <a:lvl4pPr>
              <a:defRPr sz="1200">
                <a:solidFill>
                  <a:schemeClr val="tx1"/>
                </a:solidFill>
                <a:latin typeface="Arial" charset="0"/>
              </a:defRPr>
            </a:lvl4pPr>
            <a:lvl5pPr>
              <a:defRPr sz="12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fld id="{35F8C9B1-26C7-4995-80DA-B076DEAA6C6C}" type="slidenum">
              <a:rPr lang="en-US" sz="11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3200400"/>
          </a:xfrm>
        </p:spPr>
        <p:txBody>
          <a:bodyPr/>
          <a:lstStyle/>
          <a:p>
            <a:pPr fontAlgn="t"/>
            <a:r>
              <a:rPr lang="en-US" sz="4400" dirty="0" smtClean="0"/>
              <a:t>VOTE on Model Spec!</a:t>
            </a:r>
          </a:p>
          <a:p>
            <a:pPr fontAlgn="t"/>
            <a:endParaRPr lang="en-US" sz="4400" dirty="0" smtClean="0"/>
          </a:p>
          <a:p>
            <a:pPr fontAlgn="t"/>
            <a:r>
              <a:rPr lang="en-US" sz="2800" dirty="0" smtClean="0"/>
              <a:t>Any further Projects?</a:t>
            </a:r>
          </a:p>
          <a:p>
            <a:pPr fontAlgn="t"/>
            <a:r>
              <a:rPr lang="en-US" sz="2800" dirty="0" smtClean="0"/>
              <a:t>Pending discussion of newly identified issues or new project subjects, there are no further Cloud conference calls scheduled.</a:t>
            </a:r>
          </a:p>
          <a:p>
            <a:pPr marL="382588" lvl="1" indent="-342900" fontAlgn="t">
              <a:spcBef>
                <a:spcPts val="600"/>
              </a:spcBef>
            </a:pPr>
            <a:r>
              <a:rPr lang="en-US" sz="2800" dirty="0" smtClean="0"/>
              <a:t>The Cloud Mail list (</a:t>
            </a:r>
            <a:r>
              <a:rPr lang="en-US" sz="2800" dirty="0" smtClean="0">
                <a:hlinkClick r:id="rId3"/>
              </a:rPr>
              <a:t>cloud@pwg.org</a:t>
            </a:r>
            <a:r>
              <a:rPr lang="en-US" sz="2800" dirty="0" smtClean="0"/>
              <a:t>) will remain active</a:t>
            </a:r>
            <a:r>
              <a:rPr lang="en-US" sz="2800" smtClean="0"/>
              <a:t>.</a:t>
            </a:r>
            <a:r>
              <a:rPr lang="en-US" sz="2000" smtClean="0"/>
              <a:t> </a:t>
            </a:r>
            <a:endParaRPr lang="en-US" sz="2000" dirty="0" smtClean="0"/>
          </a:p>
          <a:p>
            <a:pPr fontAlgn="t"/>
            <a:endParaRPr lang="en-US" sz="1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127000" y="6629400"/>
            <a:ext cx="8636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 anchor="ctr"/>
          <a:lstStyle/>
          <a:p>
            <a:pPr marL="39688"/>
            <a:r>
              <a:rPr lang="en-US" sz="1000" dirty="0" smtClean="0">
                <a:solidFill>
                  <a:schemeClr val="bg1"/>
                </a:solidFill>
              </a:rPr>
              <a:t>Copyright © 2015 The Printer Working Group. All rights reserved. The IPP Everywhere and PWG logos are trademarks of The Printer Working Group</a:t>
            </a:r>
            <a:r>
              <a:rPr lang="en-US" sz="1100" dirty="0" smtClean="0">
                <a:solidFill>
                  <a:srgbClr val="FFFFFF"/>
                </a:solidFill>
                <a:cs typeface="Arial" charset="0"/>
              </a:rPr>
              <a:t>.</a:t>
            </a:r>
            <a:endParaRPr lang="en-US" sz="11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85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gram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5141</TotalTime>
  <Pages>0</Pages>
  <Words>218</Words>
  <Characters>0</Characters>
  <Application>Microsoft Office PowerPoint</Application>
  <PresentationFormat>On-screen Show (4:3)</PresentationFormat>
  <Lines>0</Lines>
  <Paragraphs>52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Bullet Slide</vt:lpstr>
      <vt:lpstr>Diagram Slide</vt:lpstr>
      <vt:lpstr>2-Column Slide</vt:lpstr>
      <vt:lpstr>       Cloud Imaging Model Workgroup  </vt:lpstr>
      <vt:lpstr>Officers and Contributors</vt:lpstr>
      <vt:lpstr>Status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wam</cp:lastModifiedBy>
  <cp:revision>136</cp:revision>
  <dcterms:modified xsi:type="dcterms:W3CDTF">2015-04-20T19:47:03Z</dcterms:modified>
</cp:coreProperties>
</file>