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lvl1pPr marL="40640" marR="40640">
      <a:defRPr sz="1600">
        <a:uFill>
          <a:solidFill/>
        </a:uFill>
        <a:latin typeface="Arial"/>
        <a:ea typeface="Arial"/>
        <a:cs typeface="Arial"/>
        <a:sym typeface="Arial"/>
      </a:defRPr>
    </a:lvl1pPr>
    <a:lvl2pPr marL="40640" marR="40640" indent="342900">
      <a:defRPr sz="1600">
        <a:uFill>
          <a:solidFill/>
        </a:uFill>
        <a:latin typeface="Arial"/>
        <a:ea typeface="Arial"/>
        <a:cs typeface="Arial"/>
        <a:sym typeface="Arial"/>
      </a:defRPr>
    </a:lvl2pPr>
    <a:lvl3pPr marL="40640" marR="40640" indent="685800">
      <a:defRPr sz="1600">
        <a:uFill>
          <a:solidFill/>
        </a:uFill>
        <a:latin typeface="Arial"/>
        <a:ea typeface="Arial"/>
        <a:cs typeface="Arial"/>
        <a:sym typeface="Arial"/>
      </a:defRPr>
    </a:lvl3pPr>
    <a:lvl4pPr marL="40640" marR="40640" indent="1028700">
      <a:defRPr sz="1600">
        <a:uFill>
          <a:solidFill/>
        </a:uFill>
        <a:latin typeface="Arial"/>
        <a:ea typeface="Arial"/>
        <a:cs typeface="Arial"/>
        <a:sym typeface="Arial"/>
      </a:defRPr>
    </a:lvl4pPr>
    <a:lvl5pPr marL="40640" marR="40640" indent="1371600">
      <a:defRPr sz="1600">
        <a:uFill>
          <a:solidFill/>
        </a:uFill>
        <a:latin typeface="Arial"/>
        <a:ea typeface="Arial"/>
        <a:cs typeface="Arial"/>
        <a:sym typeface="Arial"/>
      </a:defRPr>
    </a:lvl5pPr>
    <a:lvl6pPr marL="40640" marR="40640" indent="1714500">
      <a:defRPr sz="1600">
        <a:uFill>
          <a:solidFill/>
        </a:uFill>
        <a:latin typeface="Arial"/>
        <a:ea typeface="Arial"/>
        <a:cs typeface="Arial"/>
        <a:sym typeface="Arial"/>
      </a:defRPr>
    </a:lvl6pPr>
    <a:lvl7pPr marL="40640" marR="40640" indent="2057400">
      <a:defRPr sz="1600">
        <a:uFill>
          <a:solidFill/>
        </a:uFill>
        <a:latin typeface="Arial"/>
        <a:ea typeface="Arial"/>
        <a:cs typeface="Arial"/>
        <a:sym typeface="Arial"/>
      </a:defRPr>
    </a:lvl7pPr>
    <a:lvl8pPr marL="40640" marR="40640" indent="2400300">
      <a:defRPr sz="1600">
        <a:uFill>
          <a:solidFill/>
        </a:uFill>
        <a:latin typeface="Arial"/>
        <a:ea typeface="Arial"/>
        <a:cs typeface="Arial"/>
        <a:sym typeface="Arial"/>
      </a:defRPr>
    </a:lvl8pPr>
    <a:lvl9pPr marL="40640" marR="40640" indent="2743200">
      <a:defRPr sz="1600">
        <a:uFill>
          <a:solidFill/>
        </a:u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1" name="Shape 4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2" name="Shape 12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36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uFillTx/>
              </a:defRPr>
            </a:pPr>
            <a:r>
              <a:rPr b="1" sz="36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rPr>
              <a:t>The Printer Working Group</a:t>
            </a:r>
          </a:p>
        </p:txBody>
      </p:sp>
      <p:pic>
        <p:nvPicPr>
          <p:cNvPr id="13" name="pwg-transparenc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  <a:ln>
            <a:round/>
          </a:ln>
        </p:spPr>
      </p:pic>
      <p:sp>
        <p:nvSpPr>
          <p:cNvPr id="14" name="Shape 14"/>
          <p:cNvSpPr/>
          <p:nvPr/>
        </p:nvSpPr>
        <p:spPr>
          <a:xfrm>
            <a:off x="127000" y="6668889"/>
            <a:ext cx="85471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Copyright © 2015 The Printer Working Group. All rights reserved. The IPP Everywhere and PWG logos are trademarks of The Printer Working Group</a:t>
            </a:r>
          </a:p>
        </p:txBody>
      </p:sp>
      <p:sp>
        <p:nvSpPr>
          <p:cNvPr id="15" name="Shape 15"/>
          <p:cNvSpPr/>
          <p:nvPr/>
        </p:nvSpPr>
        <p:spPr>
          <a:xfrm>
            <a:off x="2311400" y="2374900"/>
            <a:ext cx="301635" cy="21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800"/>
            </a:lvl1pPr>
          </a:lstStyle>
          <a:p>
            <a:pPr lvl="0">
              <a:defRPr sz="1800">
                <a:uFillTx/>
              </a:defRPr>
            </a:pPr>
            <a:r>
              <a:rPr sz="800">
                <a:uFill>
                  <a:solidFill/>
                </a:uFill>
              </a:rPr>
              <a:t>TM</a:t>
            </a:r>
          </a:p>
        </p:txBody>
      </p:sp>
      <p:sp>
        <p:nvSpPr>
          <p:cNvPr id="16" name="Shape 16"/>
          <p:cNvSpPr/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 lvl="0">
              <a:defRPr sz="1800">
                <a:uFillTx/>
              </a:defRPr>
            </a:pPr>
            <a:r>
              <a:rPr sz="3000">
                <a:uFill>
                  <a:solidFill/>
                </a:uFill>
              </a:rPr>
              <a:t>Title Text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spcBef>
                <a:spcPts val="400"/>
              </a:spcBef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spcBef>
                <a:spcPts val="300"/>
              </a:spcBef>
              <a:buSzTx/>
              <a:buNone/>
              <a:defRPr sz="2400"/>
            </a:lvl4pPr>
            <a:lvl5pPr marL="0" indent="0">
              <a:spcBef>
                <a:spcPts val="300"/>
              </a:spcBef>
              <a:buSzTx/>
              <a:buNone/>
              <a:defRPr sz="2400"/>
            </a:lvl5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Body Level One</a:t>
            </a:r>
            <a:endParaRPr sz="2400">
              <a:uFill>
                <a:solidFill/>
              </a:uFill>
            </a:endParaRPr>
          </a:p>
          <a:p>
            <a:pPr lvl="1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Body Level Two</a:t>
            </a:r>
            <a:endParaRPr sz="240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Body Level Three</a:t>
            </a:r>
            <a:endParaRPr sz="2400"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Body Level Four</a:t>
            </a:r>
            <a:endParaRPr sz="24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Body Level Five</a:t>
            </a:r>
          </a:p>
        </p:txBody>
      </p:sp>
      <p:sp>
        <p:nvSpPr>
          <p:cNvPr id="18" name="Shape 1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Body Level One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Body Level Two</a:t>
            </a:r>
            <a:endParaRPr>
              <a:uFill>
                <a:solidFill/>
              </a:uFill>
            </a:endParaRPr>
          </a:p>
          <a:p>
            <a:pPr lvl="2">
              <a:defRPr>
                <a:uFillTx/>
              </a:defRPr>
            </a:pPr>
            <a:r>
              <a:rPr>
                <a:uFill>
                  <a:solidFill/>
                </a:uFill>
              </a:rPr>
              <a:t>Body Level Three</a:t>
            </a:r>
            <a:endParaRPr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Body Level Four</a:t>
            </a:r>
            <a:endParaRPr sz="14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5" name="Shape 25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  <a:ln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26" name="pwg-4dark-bkgrnd-transparenc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  <a:ln>
            <a:round/>
          </a:ln>
        </p:spPr>
      </p:pic>
      <p:sp>
        <p:nvSpPr>
          <p:cNvPr id="27" name="Shape 27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Copyright © 2015 The Printer Working Group. All rights reserved. The IPP Everywhere and PWG logos are trademarks of The Printer Working Group.</a:t>
            </a:r>
          </a:p>
        </p:txBody>
      </p:sp>
      <p:sp>
        <p:nvSpPr>
          <p:cNvPr id="28" name="Shape 28"/>
          <p:cNvSpPr/>
          <p:nvPr/>
        </p:nvSpPr>
        <p:spPr>
          <a:xfrm>
            <a:off x="8813800" y="787400"/>
            <a:ext cx="245447" cy="16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marL="57799" marR="57799" defTabSz="1295400">
              <a:defRPr sz="400"/>
            </a:lvl1pPr>
          </a:lstStyle>
          <a:p>
            <a:pPr lvl="0">
              <a:defRPr sz="1800">
                <a:uFillTx/>
              </a:defRPr>
            </a:pPr>
            <a:r>
              <a:rPr sz="400">
                <a:uFill>
                  <a:solidFill/>
                </a:uFill>
              </a:rPr>
              <a:t>TM</a:t>
            </a:r>
          </a:p>
        </p:txBody>
      </p:sp>
      <p:sp>
        <p:nvSpPr>
          <p:cNvPr id="29" name="Shape 29"/>
          <p:cNvSpPr/>
          <p:nvPr>
            <p:ph type="title"/>
          </p:nvPr>
        </p:nvSpPr>
        <p:spPr>
          <a:xfrm>
            <a:off x="457200" y="46037"/>
            <a:ext cx="7581900" cy="1016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Title Text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2-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33" name="Shape 3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  <a:ln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34" name="pwg-4dark-bkgrnd-transparenc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  <a:ln>
            <a:round/>
          </a:ln>
        </p:spPr>
      </p:pic>
      <p:sp>
        <p:nvSpPr>
          <p:cNvPr id="35" name="Shape 35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Copyright © 2015 The Printer Working Group. All rights reserved. The IPP Everywhere and PWG logos are trademarks of The Printer Working Group.</a:t>
            </a:r>
          </a:p>
        </p:txBody>
      </p:sp>
      <p:sp>
        <p:nvSpPr>
          <p:cNvPr id="36" name="Shape 36"/>
          <p:cNvSpPr/>
          <p:nvPr/>
        </p:nvSpPr>
        <p:spPr>
          <a:xfrm>
            <a:off x="8813800" y="787400"/>
            <a:ext cx="245447" cy="16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marL="57799" marR="57799" defTabSz="1295400">
              <a:defRPr sz="400"/>
            </a:lvl1pPr>
          </a:lstStyle>
          <a:p>
            <a:pPr lvl="0">
              <a:defRPr sz="1800">
                <a:uFillTx/>
              </a:defRPr>
            </a:pPr>
            <a:r>
              <a:rPr sz="400">
                <a:uFill>
                  <a:solidFill/>
                </a:uFill>
              </a:rPr>
              <a:t>TM</a:t>
            </a:r>
          </a:p>
        </p:txBody>
      </p:sp>
      <p:sp>
        <p:nvSpPr>
          <p:cNvPr id="37" name="Shape 37"/>
          <p:cNvSpPr/>
          <p:nvPr>
            <p:ph type="title"/>
          </p:nvPr>
        </p:nvSpPr>
        <p:spPr>
          <a:xfrm>
            <a:off x="457200" y="46037"/>
            <a:ext cx="7556500" cy="1016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Title Text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457200" y="1371600"/>
            <a:ext cx="8128000" cy="5257800"/>
          </a:xfrm>
          <a:prstGeom prst="rect">
            <a:avLst/>
          </a:prstGeom>
        </p:spPr>
        <p:txBody>
          <a:bodyPr numCol="2" spcCol="406400"/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Body Level One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Body Level Two</a:t>
            </a:r>
            <a:endParaRPr>
              <a:uFill>
                <a:solidFill/>
              </a:uFill>
            </a:endParaRPr>
          </a:p>
          <a:p>
            <a:pPr lvl="2">
              <a:defRPr>
                <a:uFillTx/>
              </a:defRPr>
            </a:pPr>
            <a:r>
              <a:rPr>
                <a:uFill>
                  <a:solidFill/>
                </a:uFill>
              </a:rPr>
              <a:t>Body Level Three</a:t>
            </a:r>
            <a:endParaRPr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Body Level Four</a:t>
            </a:r>
            <a:endParaRPr sz="14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Body Level Five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  <a:ln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3" name="pwg-4dark-bkgrnd-transparenc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  <a:ln>
            <a:round/>
          </a:ln>
        </p:spPr>
      </p:pic>
      <p:sp>
        <p:nvSpPr>
          <p:cNvPr id="4" name="Shape 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" name="Shape 5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Copyright © 2015 The Printer Working Group. All rights reserved. The IPP Everywhere and PWG logos are trademarks of The Printer Working Group.</a:t>
            </a:r>
          </a:p>
        </p:txBody>
      </p:sp>
      <p:sp>
        <p:nvSpPr>
          <p:cNvPr id="6" name="Shape 6"/>
          <p:cNvSpPr/>
          <p:nvPr/>
        </p:nvSpPr>
        <p:spPr>
          <a:xfrm>
            <a:off x="8813800" y="787400"/>
            <a:ext cx="245447" cy="16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marL="57799" marR="57799" defTabSz="1295400">
              <a:defRPr sz="400"/>
            </a:lvl1pPr>
          </a:lstStyle>
          <a:p>
            <a:pPr lvl="0">
              <a:defRPr sz="1800">
                <a:uFillTx/>
              </a:defRPr>
            </a:pPr>
            <a:r>
              <a:rPr sz="400">
                <a:uFill>
                  <a:solidFill/>
                </a:uFill>
              </a:rPr>
              <a:t>TM</a:t>
            </a:r>
          </a:p>
        </p:txBody>
      </p:sp>
      <p:sp>
        <p:nvSpPr>
          <p:cNvPr id="7" name="Shape 7"/>
          <p:cNvSpPr/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457200" y="13716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Body Level One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Body Level Two</a:t>
            </a:r>
            <a:endParaRPr>
              <a:uFill>
                <a:solidFill/>
              </a:uFill>
            </a:endParaRPr>
          </a:p>
          <a:p>
            <a:pPr lvl="2">
              <a:defRPr>
                <a:uFillTx/>
              </a:defRPr>
            </a:pPr>
            <a:r>
              <a:rPr>
                <a:uFill>
                  <a:solidFill/>
                </a:uFill>
              </a:rPr>
              <a:t>Body Level Three</a:t>
            </a:r>
            <a:endParaRPr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Body Level Four</a:t>
            </a:r>
            <a:endParaRPr sz="14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Body Level Five</a:t>
            </a:r>
          </a:p>
        </p:txBody>
      </p:sp>
      <p:sp>
        <p:nvSpPr>
          <p:cNvPr id="9" name="Shape 9"/>
          <p:cNvSpPr/>
          <p:nvPr>
            <p:ph type="sldNum" sz="quarter" idx="2"/>
          </p:nvPr>
        </p:nvSpPr>
        <p:spPr>
          <a:xfrm>
            <a:off x="8795463" y="6670966"/>
            <a:ext cx="153963" cy="1355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marL="0" marR="0" algn="ctr" defTabSz="584200">
              <a:defRPr sz="1000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spd="med" advClick="1"/>
  <p:txStyles>
    <p:titleStyle>
      <a:lvl1pPr marL="40640" marR="4064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>
        <a:defRPr sz="30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1pPr>
      <a:lvl2pPr marL="847089" marR="40640" indent="-349249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2pPr>
      <a:lvl3pPr marL="1234439" marR="40640" indent="-279400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3pPr>
      <a:lvl4pPr marL="1771468" marR="40640" indent="-359228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4pPr>
      <a:lvl5pPr marL="2228668" marR="40640" indent="-359228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5pPr>
      <a:lvl6pPr marL="2228668" marR="40640" indent="-359228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6pPr>
      <a:lvl7pPr marL="2228668" marR="40640" indent="-359228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7pPr>
      <a:lvl8pPr marL="2228668" marR="40640" indent="-359228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8pPr>
      <a:lvl9pPr marL="2228668" marR="40640" indent="-359228">
        <a:spcBef>
          <a:spcPts val="500"/>
        </a:spcBef>
        <a:buSzPct val="100000"/>
        <a:buChar char="•"/>
        <a:defRPr sz="2200">
          <a:uFill>
            <a:solidFill/>
          </a:uFill>
          <a:latin typeface="+mn-lt"/>
          <a:ea typeface="+mn-ea"/>
          <a:cs typeface="+mn-cs"/>
          <a:sym typeface="Verdana"/>
        </a:defRPr>
      </a:lvl9pPr>
    </p:bodyStyle>
    <p:otherStyle>
      <a:lvl1pPr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1pPr>
      <a:lvl2pPr indent="228600"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2pPr>
      <a:lvl3pPr indent="457200"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3pPr>
      <a:lvl4pPr indent="685800"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4pPr>
      <a:lvl5pPr indent="914400"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5pPr>
      <a:lvl6pPr indent="1143000"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6pPr>
      <a:lvl7pPr indent="1371600"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7pPr>
      <a:lvl8pPr indent="1600200"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8pPr>
      <a:lvl9pPr indent="1828800" algn="ctr" defTabSz="584200">
        <a:defRPr sz="10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3dprintingindustry.com/3d-printing-basics-free-beginners-guide/" TargetMode="External"/><Relationship Id="rId3" Type="http://schemas.openxmlformats.org/officeDocument/2006/relationships/hyperlink" Target="http://en.wikipedia.org/wiki/3D_printing" TargetMode="External"/><Relationship Id="rId4" Type="http://schemas.openxmlformats.org/officeDocument/2006/relationships/hyperlink" Target="http://www.pwg.org/sm" TargetMode="External"/><Relationship Id="rId5" Type="http://schemas.openxmlformats.org/officeDocument/2006/relationships/hyperlink" Target="http://www.pwg.org/ipp" TargetMode="External"/><Relationship Id="rId6" Type="http://schemas.openxmlformats.org/officeDocument/2006/relationships/hyperlink" Target="http://www.pwg.org/bofs.html" TargetMode="Externa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tp.pwg.org/pub/pwg/BOFs/3d-printing/wd-apple-ipp3d-20150413-rev.pdf" TargetMode="Externa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3000">
                <a:uFill>
                  <a:solidFill/>
                </a:uFill>
              </a:rPr>
              <a:t>3D Printing BOF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April 28, 2015</a:t>
            </a:r>
            <a:endParaRPr sz="24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PWG F2F Meeting</a:t>
            </a:r>
            <a:endParaRPr sz="24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Sunnyvale, CA</a:t>
            </a:r>
            <a:endParaRPr sz="24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Michael Sweet (Apple)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IPP 3D - Paid Printing</a:t>
            </a:r>
          </a:p>
        </p:txBody>
      </p:sp>
      <p:sp>
        <p:nvSpPr>
          <p:cNvPr id="125" name="Shape 12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Is what we have in the IPP Transaction-Based Printing Extensions sufficient?</a:t>
            </a:r>
          </a:p>
        </p:txBody>
      </p:sp>
      <p:sp>
        <p:nvSpPr>
          <p:cNvPr id="126" name="Shape 12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IPP 3D - Cloud-Based Printing</a:t>
            </a:r>
          </a:p>
        </p:txBody>
      </p:sp>
      <p:sp>
        <p:nvSpPr>
          <p:cNvPr id="129" name="Shape 1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Is what we have in the IPP Shared Infrastructure Extensions (INFRA) sufficient?</a:t>
            </a:r>
            <a:endParaRPr sz="22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For cameras, simplest method is to have the Proxy upload (PUT) a snapshot from the camera video periodically and report the URL for the uploaded image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Implementations can be smart enough to only upload when the video frame changes significantly, or once per layer, etc.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Goal is to see progress and printing issues visually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Could limit updates to when a job is active</a:t>
            </a:r>
          </a:p>
        </p:txBody>
      </p:sp>
      <p:sp>
        <p:nvSpPr>
          <p:cNvPr id="130" name="Shape 130"/>
          <p:cNvSpPr/>
          <p:nvPr>
            <p:ph type="sldNum" sz="quarter" idx="2"/>
          </p:nvPr>
        </p:nvSpPr>
        <p:spPr>
          <a:xfrm>
            <a:off x="8800176" y="6670966"/>
            <a:ext cx="144537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Next Steps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Continue with 3D Printing BOFs, or do we feel that we are ready to work on a spec?</a:t>
            </a:r>
            <a:endParaRPr sz="22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Are there other people, companies, or organizations that we should invite to participate?</a:t>
            </a:r>
          </a:p>
        </p:txBody>
      </p:sp>
      <p:sp>
        <p:nvSpPr>
          <p:cNvPr id="134" name="Shape 13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BOF Agenda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Additional scoping/use cases</a:t>
            </a:r>
            <a:endParaRPr sz="22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3D printing extensions for the Internet Printing Protocol (IPP)</a:t>
            </a:r>
            <a:endParaRPr sz="22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Next steps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Background/Resources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"3D Printing" is generally Additive Manufacturing (adding material to make a three dimensional object)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Subtractive Manufacturing (milling, grinding, etc.) is also applicable, and there are hybrid solutions that use both</a:t>
            </a:r>
            <a:endParaRPr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Useful web pages on 3D printing: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 u="sng">
                <a:uFill>
                  <a:solidFill/>
                </a:uFill>
                <a:hlinkClick r:id="rId2" invalidUrl="" action="" tgtFrame="" tooltip="" history="1" highlightClick="0" endSnd="0"/>
              </a:rPr>
              <a:t>http://3dprintingindustry.com/3d-printing-basics-free-beginners-guide/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 u="sng">
                <a:uFill>
                  <a:solidFill/>
                </a:uFill>
                <a:hlinkClick r:id="rId3" invalidUrl="" action="" tgtFrame="" tooltip="" history="1" highlightClick="0" endSnd="0"/>
              </a:rPr>
              <a:t>http://en.wikipedia.org/wiki/3D_printing</a:t>
            </a:r>
            <a:endParaRPr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Semantic Model: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 u="sng">
                <a:uFill>
                  <a:solidFill/>
                </a:uFill>
                <a:hlinkClick r:id="rId4" invalidUrl="" action="" tgtFrame="" tooltip="" history="1" highlightClick="0" endSnd="0"/>
              </a:rPr>
              <a:t>http://www.pwg.org/sm</a:t>
            </a:r>
            <a:endParaRPr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Internet Printing Protocol (IPP):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 u="sng">
                <a:uFill>
                  <a:solidFill/>
                </a:uFill>
                <a:hlinkClick r:id="rId5" invalidUrl="" action="" tgtFrame="" tooltip="" history="1" highlightClick="0" endSnd="0"/>
              </a:rPr>
              <a:t>http://www.pwg.org/ipp</a:t>
            </a:r>
            <a:endParaRPr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Past 3D Printing BOFs: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 u="sng">
                <a:uFill>
                  <a:solidFill/>
                </a:uFill>
                <a:hlinkClick r:id="rId6" invalidUrl="" action="" tgtFrame="" tooltip="" history="1" highlightClick="0" endSnd="0"/>
              </a:rPr>
              <a:t>http://www.pwg.org/bofs.html</a:t>
            </a: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Additive Manufacturing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In Additive Manufacturing, material is added to form three-dimensional objects, typically in deposited horizontal layers:</a:t>
            </a:r>
          </a:p>
        </p:txBody>
      </p:sp>
      <p:sp>
        <p:nvSpPr>
          <p:cNvPr id="57" name="Shape 57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  <p:grpSp>
        <p:nvGrpSpPr>
          <p:cNvPr id="76" name="Group 76"/>
          <p:cNvGrpSpPr/>
          <p:nvPr/>
        </p:nvGrpSpPr>
        <p:grpSpPr>
          <a:xfrm>
            <a:off x="2019300" y="3124200"/>
            <a:ext cx="1270000" cy="2413000"/>
            <a:chOff x="0" y="0"/>
            <a:chExt cx="1270000" cy="2413000"/>
          </a:xfrm>
        </p:grpSpPr>
        <p:sp>
          <p:nvSpPr>
            <p:cNvPr id="58" name="Shape 58"/>
            <p:cNvSpPr/>
            <p:nvPr/>
          </p:nvSpPr>
          <p:spPr>
            <a:xfrm>
              <a:off x="0" y="2159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40AAFF">
                <a:alpha val="66000"/>
              </a:srgbClr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59" name="Shape 59"/>
            <p:cNvSpPr/>
            <p:nvPr/>
          </p:nvSpPr>
          <p:spPr>
            <a:xfrm>
              <a:off x="0" y="2032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0" name="Shape 60"/>
            <p:cNvSpPr/>
            <p:nvPr/>
          </p:nvSpPr>
          <p:spPr>
            <a:xfrm>
              <a:off x="0" y="1905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1" name="Shape 61"/>
            <p:cNvSpPr/>
            <p:nvPr/>
          </p:nvSpPr>
          <p:spPr>
            <a:xfrm>
              <a:off x="0" y="1778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2" name="Shape 62"/>
            <p:cNvSpPr/>
            <p:nvPr/>
          </p:nvSpPr>
          <p:spPr>
            <a:xfrm>
              <a:off x="0" y="1651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3" name="Shape 63"/>
            <p:cNvSpPr/>
            <p:nvPr/>
          </p:nvSpPr>
          <p:spPr>
            <a:xfrm>
              <a:off x="0" y="1524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4" name="Shape 64"/>
            <p:cNvSpPr/>
            <p:nvPr/>
          </p:nvSpPr>
          <p:spPr>
            <a:xfrm>
              <a:off x="0" y="1397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5" name="Shape 65"/>
            <p:cNvSpPr/>
            <p:nvPr/>
          </p:nvSpPr>
          <p:spPr>
            <a:xfrm>
              <a:off x="0" y="1270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6" name="Shape 66"/>
            <p:cNvSpPr/>
            <p:nvPr/>
          </p:nvSpPr>
          <p:spPr>
            <a:xfrm>
              <a:off x="0" y="1143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7" name="Shape 67"/>
            <p:cNvSpPr/>
            <p:nvPr/>
          </p:nvSpPr>
          <p:spPr>
            <a:xfrm>
              <a:off x="0" y="1016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8" name="Shape 68"/>
            <p:cNvSpPr/>
            <p:nvPr/>
          </p:nvSpPr>
          <p:spPr>
            <a:xfrm>
              <a:off x="0" y="889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69" name="Shape 69"/>
            <p:cNvSpPr/>
            <p:nvPr/>
          </p:nvSpPr>
          <p:spPr>
            <a:xfrm>
              <a:off x="0" y="762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70" name="Shape 70"/>
            <p:cNvSpPr/>
            <p:nvPr/>
          </p:nvSpPr>
          <p:spPr>
            <a:xfrm>
              <a:off x="0" y="635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71" name="Shape 71"/>
            <p:cNvSpPr/>
            <p:nvPr/>
          </p:nvSpPr>
          <p:spPr>
            <a:xfrm>
              <a:off x="0" y="508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72" name="Shape 72"/>
            <p:cNvSpPr/>
            <p:nvPr/>
          </p:nvSpPr>
          <p:spPr>
            <a:xfrm>
              <a:off x="0" y="381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73" name="Shape 73"/>
            <p:cNvSpPr/>
            <p:nvPr/>
          </p:nvSpPr>
          <p:spPr>
            <a:xfrm>
              <a:off x="0" y="254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74" name="Shape 74"/>
            <p:cNvSpPr/>
            <p:nvPr/>
          </p:nvSpPr>
          <p:spPr>
            <a:xfrm>
              <a:off x="0" y="12700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75" name="Shape 75"/>
            <p:cNvSpPr/>
            <p:nvPr/>
          </p:nvSpPr>
          <p:spPr>
            <a:xfrm>
              <a:off x="0" y="0"/>
              <a:ext cx="12700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</p:grpSp>
      <p:grpSp>
        <p:nvGrpSpPr>
          <p:cNvPr id="82" name="Group 82"/>
          <p:cNvGrpSpPr/>
          <p:nvPr/>
        </p:nvGrpSpPr>
        <p:grpSpPr>
          <a:xfrm>
            <a:off x="5854700" y="4521200"/>
            <a:ext cx="1272383" cy="1016000"/>
            <a:chOff x="19307" y="0"/>
            <a:chExt cx="1272382" cy="1016000"/>
          </a:xfrm>
        </p:grpSpPr>
        <p:sp>
          <p:nvSpPr>
            <p:cNvPr id="77" name="Shape 77"/>
            <p:cNvSpPr/>
            <p:nvPr/>
          </p:nvSpPr>
          <p:spPr>
            <a:xfrm>
              <a:off x="19307" y="762000"/>
              <a:ext cx="12700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40AAFF">
                <a:alpha val="66000"/>
              </a:srgbClr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78" name="Shape 78"/>
            <p:cNvSpPr/>
            <p:nvPr/>
          </p:nvSpPr>
          <p:spPr>
            <a:xfrm>
              <a:off x="19307" y="127000"/>
              <a:ext cx="1270001" cy="762000"/>
            </a:xfrm>
            <a:prstGeom prst="rect">
              <a:avLst/>
            </a:prstGeom>
            <a:solidFill>
              <a:srgbClr val="8CC4FF"/>
            </a:solidFill>
            <a:ln w="9525" cap="flat">
              <a:noFill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79" name="Shape 79"/>
            <p:cNvSpPr/>
            <p:nvPr/>
          </p:nvSpPr>
          <p:spPr>
            <a:xfrm>
              <a:off x="19307" y="0"/>
              <a:ext cx="12700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699DE0"/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80" name="Shape 80"/>
            <p:cNvSpPr/>
            <p:nvPr/>
          </p:nvSpPr>
          <p:spPr>
            <a:xfrm flipH="1">
              <a:off x="27781" y="130839"/>
              <a:ext cx="2" cy="778742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291688" y="114299"/>
              <a:ext cx="2" cy="778742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83" name="Shape 83"/>
          <p:cNvSpPr/>
          <p:nvPr/>
        </p:nvSpPr>
        <p:spPr>
          <a:xfrm>
            <a:off x="3937000" y="4648200"/>
            <a:ext cx="1270000" cy="749300"/>
          </a:xfrm>
          <a:prstGeom prst="rightArrow">
            <a:avLst>
              <a:gd name="adj1" fmla="val 59663"/>
              <a:gd name="adj2" fmla="val 69405"/>
            </a:avLst>
          </a:prstGeom>
          <a:gradFill>
            <a:gsLst>
              <a:gs pos="0">
                <a:srgbClr val="FFFFFF"/>
              </a:gs>
              <a:gs pos="100000">
                <a:srgbClr val="FFA941"/>
              </a:gs>
            </a:gsLst>
          </a:gradFill>
          <a:ln>
            <a:round/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Subtractive Manufacturing</a:t>
            </a:r>
          </a:p>
        </p:txBody>
      </p:sp>
      <p:sp>
        <p:nvSpPr>
          <p:cNvPr id="86" name="Shape 8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In Subtractive Manufacturing, material is removed to form the final three-dimensional objects: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  <p:sp>
        <p:nvSpPr>
          <p:cNvPr id="88" name="Shape 88"/>
          <p:cNvSpPr/>
          <p:nvPr/>
        </p:nvSpPr>
        <p:spPr>
          <a:xfrm>
            <a:off x="3937000" y="4648200"/>
            <a:ext cx="1270000" cy="749300"/>
          </a:xfrm>
          <a:prstGeom prst="rightArrow">
            <a:avLst>
              <a:gd name="adj1" fmla="val 59663"/>
              <a:gd name="adj2" fmla="val 69405"/>
            </a:avLst>
          </a:prstGeom>
          <a:gradFill>
            <a:gsLst>
              <a:gs pos="0">
                <a:srgbClr val="FFFFFF"/>
              </a:gs>
              <a:gs pos="100000">
                <a:srgbClr val="FFA941"/>
              </a:gs>
            </a:gsLst>
          </a:gradFill>
          <a:ln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grpSp>
        <p:nvGrpSpPr>
          <p:cNvPr id="94" name="Group 94"/>
          <p:cNvGrpSpPr/>
          <p:nvPr/>
        </p:nvGrpSpPr>
        <p:grpSpPr>
          <a:xfrm>
            <a:off x="2008443" y="4521200"/>
            <a:ext cx="1272384" cy="1016000"/>
            <a:chOff x="19307" y="0"/>
            <a:chExt cx="1272382" cy="1016000"/>
          </a:xfrm>
        </p:grpSpPr>
        <p:sp>
          <p:nvSpPr>
            <p:cNvPr id="89" name="Shape 89"/>
            <p:cNvSpPr/>
            <p:nvPr/>
          </p:nvSpPr>
          <p:spPr>
            <a:xfrm>
              <a:off x="19307" y="762000"/>
              <a:ext cx="12700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40AAFF">
                <a:alpha val="66000"/>
              </a:srgbClr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90" name="Shape 90"/>
            <p:cNvSpPr/>
            <p:nvPr/>
          </p:nvSpPr>
          <p:spPr>
            <a:xfrm>
              <a:off x="19307" y="127000"/>
              <a:ext cx="1270001" cy="762000"/>
            </a:xfrm>
            <a:prstGeom prst="rect">
              <a:avLst/>
            </a:prstGeom>
            <a:solidFill>
              <a:srgbClr val="8CC4FF"/>
            </a:solidFill>
            <a:ln w="9525" cap="flat">
              <a:noFill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91" name="Shape 91"/>
            <p:cNvSpPr/>
            <p:nvPr/>
          </p:nvSpPr>
          <p:spPr>
            <a:xfrm>
              <a:off x="19307" y="0"/>
              <a:ext cx="12700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699DE0"/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92" name="Shape 92"/>
            <p:cNvSpPr/>
            <p:nvPr/>
          </p:nvSpPr>
          <p:spPr>
            <a:xfrm flipH="1">
              <a:off x="27781" y="130839"/>
              <a:ext cx="2" cy="778742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" name="Shape 93"/>
            <p:cNvSpPr/>
            <p:nvPr/>
          </p:nvSpPr>
          <p:spPr>
            <a:xfrm flipH="1">
              <a:off x="1291688" y="114299"/>
              <a:ext cx="2" cy="778742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6" name="Group 106"/>
          <p:cNvGrpSpPr/>
          <p:nvPr/>
        </p:nvGrpSpPr>
        <p:grpSpPr>
          <a:xfrm>
            <a:off x="5854700" y="4665526"/>
            <a:ext cx="1275429" cy="871675"/>
            <a:chOff x="1493" y="0"/>
            <a:chExt cx="1275428" cy="871673"/>
          </a:xfrm>
        </p:grpSpPr>
        <p:grpSp>
          <p:nvGrpSpPr>
            <p:cNvPr id="100" name="Group 100"/>
            <p:cNvGrpSpPr/>
            <p:nvPr/>
          </p:nvGrpSpPr>
          <p:grpSpPr>
            <a:xfrm>
              <a:off x="1493" y="337782"/>
              <a:ext cx="1275429" cy="533892"/>
              <a:chOff x="1493" y="0"/>
              <a:chExt cx="1275428" cy="533890"/>
            </a:xfrm>
          </p:grpSpPr>
          <p:sp>
            <p:nvSpPr>
              <p:cNvPr id="95" name="Shape 95"/>
              <p:cNvSpPr/>
              <p:nvPr/>
            </p:nvSpPr>
            <p:spPr>
              <a:xfrm>
                <a:off x="1493" y="279890"/>
                <a:ext cx="1270001" cy="254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fill="norm" stroke="1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40AAFF">
                  <a:alpha val="66000"/>
                </a:srgbClr>
              </a:solidFill>
              <a:ln w="25400" cap="flat">
                <a:solidFill>
                  <a:srgbClr val="40AAFF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1493" y="127490"/>
                <a:ext cx="1270001" cy="279401"/>
              </a:xfrm>
              <a:prstGeom prst="rect">
                <a:avLst/>
              </a:prstGeom>
              <a:solidFill>
                <a:srgbClr val="8CC4FF"/>
              </a:solidFill>
              <a:ln w="9525" cap="flat">
                <a:noFill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97" name="Shape 97"/>
              <p:cNvSpPr/>
              <p:nvPr/>
            </p:nvSpPr>
            <p:spPr>
              <a:xfrm>
                <a:off x="6921" y="0"/>
                <a:ext cx="1270001" cy="254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fill="norm" stroke="1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699DE0"/>
              </a:solidFill>
              <a:ln w="25400" cap="flat">
                <a:solidFill>
                  <a:srgbClr val="40AAFF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98" name="Shape 98"/>
              <p:cNvSpPr/>
              <p:nvPr/>
            </p:nvSpPr>
            <p:spPr>
              <a:xfrm flipH="1">
                <a:off x="9967" y="148070"/>
                <a:ext cx="1" cy="279401"/>
              </a:xfrm>
              <a:prstGeom prst="line">
                <a:avLst/>
              </a:prstGeom>
              <a:noFill/>
              <a:ln w="25400" cap="flat">
                <a:solidFill>
                  <a:srgbClr val="40AAFF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marL="0" marR="0" defTabSz="457200">
                  <a:defRPr sz="1200">
                    <a:uFillTx/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99" name="Shape 99"/>
              <p:cNvSpPr/>
              <p:nvPr/>
            </p:nvSpPr>
            <p:spPr>
              <a:xfrm flipH="1">
                <a:off x="1273875" y="164609"/>
                <a:ext cx="1" cy="246323"/>
              </a:xfrm>
              <a:prstGeom prst="line">
                <a:avLst/>
              </a:prstGeom>
              <a:noFill/>
              <a:ln w="25400" cap="flat">
                <a:solidFill>
                  <a:srgbClr val="40AAFF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marL="0" marR="0" defTabSz="457200">
                  <a:defRPr sz="1200">
                    <a:uFillTx/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101" name="Shape 101"/>
            <p:cNvSpPr/>
            <p:nvPr/>
          </p:nvSpPr>
          <p:spPr>
            <a:xfrm>
              <a:off x="367134" y="405642"/>
              <a:ext cx="543787" cy="10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8CC4FF"/>
            </a:solidFill>
            <a:ln w="12700" cap="flat">
              <a:solidFill>
                <a:srgbClr val="40AA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102" name="Shape 102"/>
            <p:cNvSpPr/>
            <p:nvPr/>
          </p:nvSpPr>
          <p:spPr>
            <a:xfrm>
              <a:off x="371782" y="49776"/>
              <a:ext cx="539139" cy="410246"/>
            </a:xfrm>
            <a:prstGeom prst="rect">
              <a:avLst/>
            </a:prstGeom>
            <a:solidFill>
              <a:srgbClr val="8CC4FF"/>
            </a:solidFill>
            <a:ln w="9525" cap="flat">
              <a:noFill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103" name="Shape 103"/>
            <p:cNvSpPr/>
            <p:nvPr/>
          </p:nvSpPr>
          <p:spPr>
            <a:xfrm>
              <a:off x="369458" y="0"/>
              <a:ext cx="543787" cy="10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699DE0"/>
            </a:solidFill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  <p:sp>
          <p:nvSpPr>
            <p:cNvPr id="104" name="Shape 104"/>
            <p:cNvSpPr/>
            <p:nvPr/>
          </p:nvSpPr>
          <p:spPr>
            <a:xfrm>
              <a:off x="370763" y="58588"/>
              <a:ext cx="1" cy="410246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" name="Shape 105"/>
            <p:cNvSpPr/>
            <p:nvPr/>
          </p:nvSpPr>
          <p:spPr>
            <a:xfrm flipH="1">
              <a:off x="911940" y="52648"/>
              <a:ext cx="1" cy="409104"/>
            </a:xfrm>
            <a:prstGeom prst="line">
              <a:avLst/>
            </a:prstGeom>
            <a:noFill/>
            <a:ln w="25400" cap="flat">
              <a:solidFill>
                <a:srgbClr val="40AA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marL="0" marR="0" defTabSz="457200">
                <a:defRPr sz="1200">
                  <a:uFillTx/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Scoping/Use Cases</a:t>
            </a:r>
          </a:p>
        </p:txBody>
      </p:sp>
      <p:sp>
        <p:nvSpPr>
          <p:cNvPr id="109" name="Shape 10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Scope thus far has been on direct printing from Client to Printer</a:t>
            </a:r>
            <a:endParaRPr sz="22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Cloud-based and paid printing solutions are becoming more widespread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Less reliance on low-level file formats, e.g., G-code, between Client and Cloud - User submits higher-level STL/DAE/AMF object files and specifies intent (materials, quality, etc.)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Cloud-based solutions typically also provide remote camera feeds, for printers with cameras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Paid printing solutions do not directly report status of output device</a:t>
            </a:r>
            <a:endParaRPr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What level of support do we want to provide for these?</a:t>
            </a:r>
          </a:p>
        </p:txBody>
      </p:sp>
      <p:sp>
        <p:nvSpPr>
          <p:cNvPr id="110" name="Shape 110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IPP 3D Printing Extensions</a:t>
            </a:r>
          </a:p>
        </p:txBody>
      </p:sp>
      <p:sp>
        <p:nvSpPr>
          <p:cNvPr id="113" name="Shape 11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Current draft (white paper):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 u="sng">
                <a:uFill>
                  <a:solidFill/>
                </a:uFill>
                <a:hlinkClick r:id="rId2" invalidUrl="" action="" tgtFrame="" tooltip="" history="1" highlightClick="0" endSnd="0"/>
              </a:rPr>
              <a:t>http://ftp.pwg.org/pub/pwg/BOFs/3d-printing/wd-apple-ipp3d-20150413-rev.pdf</a:t>
            </a:r>
            <a:endParaRPr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Issues: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Need a lot more definitions for materials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Need a way to associate materials in the job ticket to those in the document data (next slide), support materials, in-fill materials, etc.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What to do about paid printing solutions?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What to do for Cloud solutions</a:t>
            </a:r>
            <a:endParaRPr>
              <a:uFill>
                <a:solidFill/>
              </a:uFill>
            </a:endParaRPr>
          </a:p>
          <a:p>
            <a:pPr lvl="2">
              <a:defRPr>
                <a:uFillTx/>
              </a:defRPr>
            </a:pPr>
            <a:r>
              <a:rPr>
                <a:uFill>
                  <a:solidFill/>
                </a:uFill>
              </a:rPr>
              <a:t>Particularly relaying camera video/stills</a:t>
            </a:r>
          </a:p>
        </p:txBody>
      </p:sp>
      <p:sp>
        <p:nvSpPr>
          <p:cNvPr id="114" name="Shape 114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IPP 3D - Materials</a:t>
            </a:r>
          </a:p>
        </p:txBody>
      </p:sp>
      <p:sp>
        <p:nvSpPr>
          <p:cNvPr id="117" name="Shape 11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Existing file formats lack good material intent support: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AMF support a single named material per "volume" (a closed space, all or part of the printed object) with an RGB color value and some physical characteristics (but not the material type)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Collada (DAE) files support color and texture but not named materials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STL does not support a way to specify materials</a:t>
            </a:r>
            <a:endParaRPr>
              <a:uFill>
                <a:solidFill/>
              </a:uFill>
            </a:endParaRPr>
          </a:p>
          <a:p>
            <a:pPr lvl="0" marL="321194" indent="-280554">
              <a:spcBef>
                <a:spcPts val="400"/>
              </a:spcBef>
              <a:defRPr sz="1800">
                <a:uFillTx/>
              </a:defRPr>
            </a:pPr>
            <a:r>
              <a:rPr>
                <a:uFill>
                  <a:solidFill/>
                </a:uFill>
              </a:rPr>
              <a:t>Multiple-material printers are becoming more common, but still largely experimental due to difficulty supplying document data expressing the material requirements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Multiple files, one per material, are often used for FDM printers but this does not scale</a:t>
            </a:r>
            <a:endParaRPr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Users asking for the ability to use different materials for in-fill and supports, e.g., Red PLA on the outside, white/natural PLA on the inside, and dissolvable filament for the supports.</a:t>
            </a:r>
          </a:p>
        </p:txBody>
      </p:sp>
      <p:sp>
        <p:nvSpPr>
          <p:cNvPr id="118" name="Shape 118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IPP 3D - Materials</a:t>
            </a:r>
          </a:p>
        </p:txBody>
      </p:sp>
      <p:sp>
        <p:nvSpPr>
          <p:cNvPr id="121" name="Shape 1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Named/numbered material association in the document is fairly straight-forward</a:t>
            </a:r>
            <a:endParaRPr sz="2200">
              <a:uFill>
                <a:solidFill/>
              </a:uFill>
            </a:endParaRP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Match materials-col.material-name with AMF material name, for example</a:t>
            </a:r>
            <a:endParaRPr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Support material selection is already part of the white paper ('material-N')</a:t>
            </a:r>
            <a:endParaRPr sz="22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2200">
                <a:uFill>
                  <a:solidFill/>
                </a:uFill>
              </a:rPr>
              <a:t>Could add an "infill-material (type2 keyword)" attribute to allow selection of different infill materials?</a:t>
            </a:r>
          </a:p>
        </p:txBody>
      </p:sp>
      <p:sp>
        <p:nvSpPr>
          <p:cNvPr id="122" name="Shape 122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  <a:uFill>
                  <a:solidFill/>
                </a:uFill>
              </a:rPr>
            </a:fld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